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0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2C47DD-FF70-4CA2-A874-6A8A555CCE4D}" type="datetimeFigureOut">
              <a:rPr lang="en-US" smtClean="0"/>
              <a:t>1/4/2023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383F42-B181-4D2A-90B3-43F544BCF2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9004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383F42-B181-4D2A-90B3-43F544BCF21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496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75FC7-6535-4812-90DE-DB08D7A85F85}" type="datetimeFigureOut">
              <a:rPr lang="en-US" smtClean="0"/>
              <a:t>1/4/2023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547E-7191-47A9-AF09-BA2DAC70C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4762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75FC7-6535-4812-90DE-DB08D7A85F85}" type="datetimeFigureOut">
              <a:rPr lang="en-US" smtClean="0"/>
              <a:t>1/4/2023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547E-7191-47A9-AF09-BA2DAC70C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919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75FC7-6535-4812-90DE-DB08D7A85F85}" type="datetimeFigureOut">
              <a:rPr lang="en-US" smtClean="0"/>
              <a:t>1/4/2023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547E-7191-47A9-AF09-BA2DAC70C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277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75FC7-6535-4812-90DE-DB08D7A85F85}" type="datetimeFigureOut">
              <a:rPr lang="en-US" smtClean="0"/>
              <a:t>1/4/2023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547E-7191-47A9-AF09-BA2DAC70C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23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75FC7-6535-4812-90DE-DB08D7A85F85}" type="datetimeFigureOut">
              <a:rPr lang="en-US" smtClean="0"/>
              <a:t>1/4/2023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547E-7191-47A9-AF09-BA2DAC70C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850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75FC7-6535-4812-90DE-DB08D7A85F85}" type="datetimeFigureOut">
              <a:rPr lang="en-US" smtClean="0"/>
              <a:t>1/4/2023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547E-7191-47A9-AF09-BA2DAC70C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861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75FC7-6535-4812-90DE-DB08D7A85F85}" type="datetimeFigureOut">
              <a:rPr lang="en-US" smtClean="0"/>
              <a:t>1/4/2023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547E-7191-47A9-AF09-BA2DAC70C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119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75FC7-6535-4812-90DE-DB08D7A85F85}" type="datetimeFigureOut">
              <a:rPr lang="en-US" smtClean="0"/>
              <a:t>1/4/2023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547E-7191-47A9-AF09-BA2DAC70C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766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75FC7-6535-4812-90DE-DB08D7A85F85}" type="datetimeFigureOut">
              <a:rPr lang="en-US" smtClean="0"/>
              <a:t>1/4/2023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547E-7191-47A9-AF09-BA2DAC70C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854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75FC7-6535-4812-90DE-DB08D7A85F85}" type="datetimeFigureOut">
              <a:rPr lang="en-US" smtClean="0"/>
              <a:t>1/4/2023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547E-7191-47A9-AF09-BA2DAC70C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963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75FC7-6535-4812-90DE-DB08D7A85F85}" type="datetimeFigureOut">
              <a:rPr lang="en-US" smtClean="0"/>
              <a:t>1/4/2023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9547E-7191-47A9-AF09-BA2DAC70C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580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E75FC7-6535-4812-90DE-DB08D7A85F85}" type="datetimeFigureOut">
              <a:rPr lang="en-US" smtClean="0"/>
              <a:t>1/4/2023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19547E-7191-47A9-AF09-BA2DAC70C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996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161923" y="561837"/>
            <a:ext cx="8135304" cy="1754326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Фрагменти</a:t>
            </a:r>
            <a:r>
              <a:rPr lang="ru-RU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54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історії</a:t>
            </a:r>
            <a:r>
              <a:rPr lang="ru-RU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54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України</a:t>
            </a:r>
            <a:r>
              <a:rPr lang="ru-RU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ru-RU" sz="5400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на</a:t>
            </a:r>
            <a:r>
              <a:rPr lang="ru-RU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54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стрічці</a:t>
            </a:r>
            <a:r>
              <a:rPr lang="ru-RU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часу</a:t>
            </a:r>
            <a:endParaRPr lang="ru-RU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6343" y="2876689"/>
            <a:ext cx="5834378" cy="3145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2738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02042" y="819826"/>
            <a:ext cx="6096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4400" b="1" dirty="0">
                <a:solidFill>
                  <a:prstClr val="black"/>
                </a:solidFill>
              </a:rPr>
              <a:t>«</a:t>
            </a:r>
            <a:r>
              <a:rPr lang="ru-RU" sz="4400" b="1" dirty="0" err="1">
                <a:solidFill>
                  <a:prstClr val="black"/>
                </a:solidFill>
              </a:rPr>
              <a:t>Сьогодні</a:t>
            </a:r>
            <a:r>
              <a:rPr lang="ru-RU" sz="4400" b="1" dirty="0">
                <a:solidFill>
                  <a:prstClr val="black"/>
                </a:solidFill>
              </a:rPr>
              <a:t> ми </a:t>
            </a:r>
            <a:r>
              <a:rPr lang="ru-RU" sz="4400" b="1" dirty="0" err="1">
                <a:solidFill>
                  <a:prstClr val="black"/>
                </a:solidFill>
              </a:rPr>
              <a:t>будемо</a:t>
            </a:r>
            <a:r>
              <a:rPr lang="ru-RU" sz="4400" b="1" dirty="0">
                <a:solidFill>
                  <a:prstClr val="black"/>
                </a:solidFill>
              </a:rPr>
              <a:t> </a:t>
            </a:r>
            <a:r>
              <a:rPr lang="ru-RU" sz="4400" b="1" dirty="0" err="1">
                <a:solidFill>
                  <a:prstClr val="black"/>
                </a:solidFill>
              </a:rPr>
              <a:t>користуватись</a:t>
            </a:r>
            <a:r>
              <a:rPr lang="ru-RU" sz="4400" b="1" dirty="0">
                <a:solidFill>
                  <a:prstClr val="black"/>
                </a:solidFill>
              </a:rPr>
              <a:t> машиною </a:t>
            </a:r>
            <a:r>
              <a:rPr lang="ru-RU" sz="4400" b="1" dirty="0" smtClean="0">
                <a:solidFill>
                  <a:prstClr val="black"/>
                </a:solidFill>
              </a:rPr>
              <a:t>часу, </a:t>
            </a:r>
            <a:r>
              <a:rPr lang="ru-RU" sz="4400" b="1" dirty="0" err="1">
                <a:solidFill>
                  <a:prstClr val="black"/>
                </a:solidFill>
              </a:rPr>
              <a:t>щоб</a:t>
            </a:r>
            <a:r>
              <a:rPr lang="ru-RU" sz="4400" b="1" dirty="0">
                <a:solidFill>
                  <a:prstClr val="black"/>
                </a:solidFill>
              </a:rPr>
              <a:t> </a:t>
            </a:r>
            <a:r>
              <a:rPr lang="ru-RU" sz="4400" b="1" dirty="0" err="1">
                <a:solidFill>
                  <a:prstClr val="black"/>
                </a:solidFill>
              </a:rPr>
              <a:t>дослідити</a:t>
            </a:r>
            <a:r>
              <a:rPr lang="ru-RU" sz="4400" b="1" dirty="0">
                <a:solidFill>
                  <a:prstClr val="black"/>
                </a:solidFill>
              </a:rPr>
              <a:t> </a:t>
            </a:r>
            <a:r>
              <a:rPr lang="ru-RU" sz="4400" b="1" dirty="0" err="1">
                <a:solidFill>
                  <a:prstClr val="black"/>
                </a:solidFill>
              </a:rPr>
              <a:t>історію</a:t>
            </a:r>
            <a:r>
              <a:rPr lang="ru-RU" sz="4400" b="1" dirty="0">
                <a:solidFill>
                  <a:prstClr val="black"/>
                </a:solidFill>
              </a:rPr>
              <a:t> </a:t>
            </a:r>
            <a:r>
              <a:rPr lang="ru-RU" sz="4400" b="1" dirty="0" err="1">
                <a:solidFill>
                  <a:prstClr val="black"/>
                </a:solidFill>
              </a:rPr>
              <a:t>України</a:t>
            </a:r>
            <a:r>
              <a:rPr lang="ru-RU" sz="4400" b="1" dirty="0">
                <a:solidFill>
                  <a:prstClr val="black"/>
                </a:solidFill>
              </a:rPr>
              <a:t>. На нас </a:t>
            </a:r>
            <a:r>
              <a:rPr lang="ru-RU" sz="4400" b="1" dirty="0" err="1">
                <a:solidFill>
                  <a:prstClr val="black"/>
                </a:solidFill>
              </a:rPr>
              <a:t>чекає</a:t>
            </a:r>
            <a:r>
              <a:rPr lang="ru-RU" sz="4400" b="1" dirty="0">
                <a:solidFill>
                  <a:prstClr val="black"/>
                </a:solidFill>
              </a:rPr>
              <a:t> </a:t>
            </a:r>
            <a:r>
              <a:rPr lang="ru-RU" sz="4400" b="1" dirty="0" err="1">
                <a:solidFill>
                  <a:prstClr val="black"/>
                </a:solidFill>
              </a:rPr>
              <a:t>захоплююча</a:t>
            </a:r>
            <a:r>
              <a:rPr lang="ru-RU" sz="4400" b="1" dirty="0">
                <a:solidFill>
                  <a:prstClr val="black"/>
                </a:solidFill>
              </a:rPr>
              <a:t> </a:t>
            </a:r>
            <a:r>
              <a:rPr lang="ru-RU" sz="4400" b="1" dirty="0" err="1">
                <a:solidFill>
                  <a:prstClr val="black"/>
                </a:solidFill>
              </a:rPr>
              <a:t>подорож</a:t>
            </a:r>
            <a:r>
              <a:rPr lang="ru-RU" sz="4400" b="1" dirty="0">
                <a:solidFill>
                  <a:prstClr val="black"/>
                </a:solidFill>
              </a:rPr>
              <a:t>». </a:t>
            </a:r>
            <a:endParaRPr lang="ru-RU" sz="4400" b="1" dirty="0">
              <a:solidFill>
                <a:prstClr val="black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8042" y="405991"/>
            <a:ext cx="4555758" cy="682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0063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-147484" y="13951"/>
            <a:ext cx="6096000" cy="686341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4400" b="1" dirty="0">
                <a:solidFill>
                  <a:prstClr val="black"/>
                </a:solidFill>
              </a:rPr>
              <a:t>З моменту </a:t>
            </a:r>
            <a:r>
              <a:rPr lang="ru-RU" sz="4400" b="1" dirty="0" err="1">
                <a:solidFill>
                  <a:prstClr val="black"/>
                </a:solidFill>
              </a:rPr>
              <a:t>ухвалення</a:t>
            </a:r>
            <a:r>
              <a:rPr lang="ru-RU" sz="4400" b="1" dirty="0">
                <a:solidFill>
                  <a:prstClr val="black"/>
                </a:solidFill>
              </a:rPr>
              <a:t> </a:t>
            </a:r>
            <a:r>
              <a:rPr lang="ru-RU" sz="4400" b="1" dirty="0" err="1">
                <a:solidFill>
                  <a:prstClr val="black"/>
                </a:solidFill>
              </a:rPr>
              <a:t>незалежності</a:t>
            </a:r>
            <a:r>
              <a:rPr lang="ru-RU" sz="4400" b="1" dirty="0">
                <a:solidFill>
                  <a:prstClr val="black"/>
                </a:solidFill>
              </a:rPr>
              <a:t> наша </a:t>
            </a:r>
            <a:r>
              <a:rPr lang="ru-RU" sz="4400" b="1" dirty="0" err="1">
                <a:solidFill>
                  <a:prstClr val="black"/>
                </a:solidFill>
              </a:rPr>
              <a:t>країна</a:t>
            </a:r>
            <a:r>
              <a:rPr lang="ru-RU" sz="4400" b="1" dirty="0">
                <a:solidFill>
                  <a:prstClr val="black"/>
                </a:solidFill>
              </a:rPr>
              <a:t> є демократичною державою. А </a:t>
            </a:r>
            <a:r>
              <a:rPr lang="ru-RU" sz="4400" b="1" dirty="0" err="1">
                <a:solidFill>
                  <a:prstClr val="black"/>
                </a:solidFill>
              </a:rPr>
              <a:t>що</a:t>
            </a:r>
            <a:r>
              <a:rPr lang="ru-RU" sz="4400" b="1" dirty="0">
                <a:solidFill>
                  <a:prstClr val="black"/>
                </a:solidFill>
              </a:rPr>
              <a:t> </a:t>
            </a:r>
            <a:r>
              <a:rPr lang="ru-RU" sz="4400" b="1" dirty="0" err="1">
                <a:solidFill>
                  <a:prstClr val="black"/>
                </a:solidFill>
              </a:rPr>
              <a:t>означає</a:t>
            </a:r>
            <a:r>
              <a:rPr lang="ru-RU" sz="4400" b="1" dirty="0">
                <a:solidFill>
                  <a:prstClr val="black"/>
                </a:solidFill>
              </a:rPr>
              <a:t> </a:t>
            </a:r>
            <a:r>
              <a:rPr lang="ru-RU" sz="4400" b="1" dirty="0" err="1">
                <a:solidFill>
                  <a:prstClr val="black"/>
                </a:solidFill>
              </a:rPr>
              <a:t>такий</a:t>
            </a:r>
            <a:r>
              <a:rPr lang="ru-RU" sz="4400" b="1" dirty="0">
                <a:solidFill>
                  <a:prstClr val="black"/>
                </a:solidFill>
              </a:rPr>
              <a:t> </a:t>
            </a:r>
            <a:r>
              <a:rPr lang="ru-RU" sz="4400" b="1" dirty="0" err="1">
                <a:solidFill>
                  <a:prstClr val="black"/>
                </a:solidFill>
              </a:rPr>
              <a:t>державний</a:t>
            </a:r>
            <a:r>
              <a:rPr lang="ru-RU" sz="4400" b="1" dirty="0">
                <a:solidFill>
                  <a:prstClr val="black"/>
                </a:solidFill>
              </a:rPr>
              <a:t> </a:t>
            </a:r>
            <a:r>
              <a:rPr lang="ru-RU" sz="4400" b="1" dirty="0" err="1">
                <a:solidFill>
                  <a:prstClr val="black"/>
                </a:solidFill>
              </a:rPr>
              <a:t>устрій</a:t>
            </a:r>
            <a:r>
              <a:rPr lang="ru-RU" sz="4400" b="1" dirty="0">
                <a:solidFill>
                  <a:prstClr val="black"/>
                </a:solidFill>
              </a:rPr>
              <a:t> та </a:t>
            </a:r>
            <a:r>
              <a:rPr lang="ru-RU" sz="4400" b="1" dirty="0" err="1">
                <a:solidFill>
                  <a:prstClr val="black"/>
                </a:solidFill>
              </a:rPr>
              <a:t>чим</a:t>
            </a:r>
            <a:r>
              <a:rPr lang="ru-RU" sz="4400" b="1" dirty="0">
                <a:solidFill>
                  <a:prstClr val="black"/>
                </a:solidFill>
              </a:rPr>
              <a:t> </a:t>
            </a:r>
            <a:r>
              <a:rPr lang="ru-RU" sz="4400" b="1" dirty="0" err="1">
                <a:solidFill>
                  <a:prstClr val="black"/>
                </a:solidFill>
              </a:rPr>
              <a:t>відрізняється</a:t>
            </a:r>
            <a:r>
              <a:rPr lang="ru-RU" sz="4400" b="1" dirty="0">
                <a:solidFill>
                  <a:prstClr val="black"/>
                </a:solidFill>
              </a:rPr>
              <a:t> </a:t>
            </a:r>
            <a:r>
              <a:rPr lang="ru-RU" sz="4400" b="1" dirty="0" err="1">
                <a:solidFill>
                  <a:prstClr val="black"/>
                </a:solidFill>
              </a:rPr>
              <a:t>від</a:t>
            </a:r>
            <a:r>
              <a:rPr lang="ru-RU" sz="4400" b="1" dirty="0">
                <a:solidFill>
                  <a:prstClr val="black"/>
                </a:solidFill>
              </a:rPr>
              <a:t> </a:t>
            </a:r>
            <a:r>
              <a:rPr lang="ru-RU" sz="4400" b="1" dirty="0" err="1">
                <a:solidFill>
                  <a:prstClr val="black"/>
                </a:solidFill>
              </a:rPr>
              <a:t>інших</a:t>
            </a:r>
            <a:r>
              <a:rPr lang="ru-RU" sz="4400" b="1" dirty="0">
                <a:solidFill>
                  <a:prstClr val="black"/>
                </a:solidFill>
              </a:rPr>
              <a:t> — ми зараз </a:t>
            </a:r>
            <a:r>
              <a:rPr lang="ru-RU" sz="4400" b="1" dirty="0" err="1">
                <a:solidFill>
                  <a:prstClr val="black"/>
                </a:solidFill>
              </a:rPr>
              <a:t>дізнаємось</a:t>
            </a:r>
            <a:r>
              <a:rPr lang="ru-RU" sz="4400" b="1" dirty="0">
                <a:solidFill>
                  <a:prstClr val="black"/>
                </a:solidFill>
              </a:rPr>
              <a:t>. </a:t>
            </a:r>
            <a:endParaRPr lang="ru-RU" sz="4400" b="1" dirty="0">
              <a:solidFill>
                <a:prstClr val="black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4801" y="201757"/>
            <a:ext cx="4560203" cy="682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680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97597" y="270233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3200" b="1" dirty="0">
                <a:solidFill>
                  <a:prstClr val="black"/>
                </a:solidFill>
              </a:rPr>
              <a:t>«Слово «</a:t>
            </a:r>
            <a:r>
              <a:rPr lang="ru-RU" sz="3200" b="1" dirty="0" err="1">
                <a:solidFill>
                  <a:prstClr val="black"/>
                </a:solidFill>
              </a:rPr>
              <a:t>демократія</a:t>
            </a:r>
            <a:r>
              <a:rPr lang="ru-RU" sz="3200" b="1" dirty="0">
                <a:solidFill>
                  <a:prstClr val="black"/>
                </a:solidFill>
              </a:rPr>
              <a:t>» походить </a:t>
            </a:r>
            <a:r>
              <a:rPr lang="ru-RU" sz="3200" b="1" dirty="0" err="1">
                <a:solidFill>
                  <a:prstClr val="black"/>
                </a:solidFill>
              </a:rPr>
              <a:t>від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грецького</a:t>
            </a:r>
            <a:r>
              <a:rPr lang="ru-RU" sz="3200" b="1" dirty="0">
                <a:solidFill>
                  <a:prstClr val="black"/>
                </a:solidFill>
              </a:rPr>
              <a:t> слова «демос», </a:t>
            </a:r>
            <a:r>
              <a:rPr lang="ru-RU" sz="3200" b="1" dirty="0" err="1">
                <a:solidFill>
                  <a:prstClr val="black"/>
                </a:solidFill>
              </a:rPr>
              <a:t>що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означає</a:t>
            </a:r>
            <a:r>
              <a:rPr lang="ru-RU" sz="3200" b="1" dirty="0">
                <a:solidFill>
                  <a:prstClr val="black"/>
                </a:solidFill>
              </a:rPr>
              <a:t> «народ» і «</a:t>
            </a:r>
            <a:r>
              <a:rPr lang="ru-RU" sz="3200" b="1" dirty="0" err="1">
                <a:solidFill>
                  <a:prstClr val="black"/>
                </a:solidFill>
              </a:rPr>
              <a:t>кратос</a:t>
            </a:r>
            <a:r>
              <a:rPr lang="ru-RU" sz="3200" b="1" dirty="0">
                <a:solidFill>
                  <a:prstClr val="black"/>
                </a:solidFill>
              </a:rPr>
              <a:t>», </a:t>
            </a:r>
            <a:r>
              <a:rPr lang="ru-RU" sz="3200" b="1" dirty="0" err="1">
                <a:solidFill>
                  <a:prstClr val="black"/>
                </a:solidFill>
              </a:rPr>
              <a:t>тобто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влада</a:t>
            </a:r>
            <a:r>
              <a:rPr lang="ru-RU" sz="3200" b="1" dirty="0">
                <a:solidFill>
                  <a:prstClr val="black"/>
                </a:solidFill>
              </a:rPr>
              <a:t>, тому </a:t>
            </a:r>
            <a:r>
              <a:rPr lang="ru-RU" sz="3200" b="1" dirty="0" err="1">
                <a:solidFill>
                  <a:prstClr val="black"/>
                </a:solidFill>
              </a:rPr>
              <a:t>демократія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може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розглядатись</a:t>
            </a:r>
            <a:r>
              <a:rPr lang="ru-RU" sz="3200" b="1" dirty="0">
                <a:solidFill>
                  <a:prstClr val="black"/>
                </a:solidFill>
              </a:rPr>
              <a:t> як «</a:t>
            </a:r>
            <a:r>
              <a:rPr lang="ru-RU" sz="3200" b="1" dirty="0" err="1">
                <a:solidFill>
                  <a:prstClr val="black"/>
                </a:solidFill>
              </a:rPr>
              <a:t>влада</a:t>
            </a:r>
            <a:r>
              <a:rPr lang="ru-RU" sz="3200" b="1" dirty="0">
                <a:solidFill>
                  <a:prstClr val="black"/>
                </a:solidFill>
              </a:rPr>
              <a:t> народу», як </a:t>
            </a:r>
            <a:r>
              <a:rPr lang="ru-RU" sz="3200" b="1" dirty="0" err="1">
                <a:solidFill>
                  <a:prstClr val="black"/>
                </a:solidFill>
              </a:rPr>
              <a:t>спосіб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правління</a:t>
            </a:r>
            <a:r>
              <a:rPr lang="ru-RU" sz="3200" b="1" dirty="0">
                <a:solidFill>
                  <a:prstClr val="black"/>
                </a:solidFill>
              </a:rPr>
              <a:t>, </a:t>
            </a:r>
            <a:r>
              <a:rPr lang="ru-RU" sz="3200" b="1" dirty="0" err="1">
                <a:solidFill>
                  <a:prstClr val="black"/>
                </a:solidFill>
              </a:rPr>
              <a:t>який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залежить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від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волі</a:t>
            </a:r>
            <a:r>
              <a:rPr lang="ru-RU" sz="3200" b="1" dirty="0">
                <a:solidFill>
                  <a:prstClr val="black"/>
                </a:solidFill>
              </a:rPr>
              <a:t> народу.». </a:t>
            </a:r>
            <a:endParaRPr lang="ru-RU" sz="3200" b="1" dirty="0">
              <a:solidFill>
                <a:prstClr val="black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3597" y="395607"/>
            <a:ext cx="4560203" cy="682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1362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21" y="-594"/>
            <a:ext cx="12193057" cy="685859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34507" y="104576"/>
            <a:ext cx="9217973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Дайте </a:t>
            </a:r>
            <a:r>
              <a:rPr lang="ru-RU" sz="5400" b="1" cap="none" spc="0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відповіді</a:t>
            </a:r>
            <a:r>
              <a:rPr lang="ru-RU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на </a:t>
            </a:r>
            <a:r>
              <a:rPr lang="ru-RU" sz="5400" b="1" cap="none" spc="0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запитання</a:t>
            </a:r>
            <a:r>
              <a:rPr lang="ru-RU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:</a:t>
            </a:r>
            <a:endParaRPr lang="ru-RU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4695" y="1476932"/>
            <a:ext cx="7718205" cy="1347333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3856808" y="3248025"/>
            <a:ext cx="7916092" cy="1026493"/>
          </a:xfrm>
          <a:prstGeom prst="roundRect">
            <a:avLst/>
          </a:prstGeom>
          <a:solidFill>
            <a:srgbClr val="4472C4">
              <a:lumMod val="75000"/>
            </a:srgbClr>
          </a:solidFill>
          <a:ln w="12700" cap="flat" cmpd="sng" algn="ctr">
            <a:solidFill>
              <a:srgbClr val="2F3242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Хто</a:t>
            </a:r>
            <a:r>
              <a:rPr kumimoji="0" lang="ru-RU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32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із</a:t>
            </a:r>
            <a:r>
              <a:rPr kumimoji="0" lang="ru-RU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32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президентів</a:t>
            </a:r>
            <a:r>
              <a:rPr kumimoji="0" lang="ru-RU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32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України</a:t>
            </a:r>
            <a:r>
              <a:rPr kumimoji="0" lang="ru-RU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32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перебував</a:t>
            </a:r>
            <a:r>
              <a:rPr kumimoji="0" lang="ru-RU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на </a:t>
            </a:r>
            <a:r>
              <a:rPr kumimoji="0" lang="ru-RU" sz="32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посаді</a:t>
            </a:r>
            <a:r>
              <a:rPr kumimoji="0" lang="ru-RU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32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найдовше</a:t>
            </a:r>
            <a:r>
              <a:rPr kumimoji="0" lang="ru-RU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а </a:t>
            </a:r>
            <a:r>
              <a:rPr kumimoji="0" lang="ru-RU" sz="32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хто</a:t>
            </a:r>
            <a:r>
              <a:rPr kumimoji="0" lang="ru-RU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— </a:t>
            </a:r>
            <a:r>
              <a:rPr kumimoji="0" lang="ru-RU" sz="32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найменше</a:t>
            </a:r>
            <a:r>
              <a:rPr kumimoji="0" lang="ru-RU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? 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3289" y="4914513"/>
            <a:ext cx="8059611" cy="98154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632" y="1288455"/>
            <a:ext cx="4098880" cy="4991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190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98620"/>
            <a:ext cx="12193057" cy="695662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40774" y="230188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Державний устрій, при якому владу обирають громадяни 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3597" y="1690688"/>
            <a:ext cx="4560203" cy="262760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774" y="1623626"/>
            <a:ext cx="4913802" cy="2694666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507150" y="2721529"/>
            <a:ext cx="30779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Монархія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227201" y="2721529"/>
            <a:ext cx="36929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Демократія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84557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49070"/>
            <a:ext cx="12193057" cy="695613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40774" y="230188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uk-UA" sz="3200" b="1" dirty="0" smtClean="0"/>
              <a:t>Державний устрій, коли влада передається у спадок від батьків до дітей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428" y="1934785"/>
            <a:ext cx="4913802" cy="26946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6774" y="2001847"/>
            <a:ext cx="4566300" cy="262760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548350" y="2968463"/>
            <a:ext cx="30779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Монархія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111991" y="3183645"/>
            <a:ext cx="36929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Демократія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43604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49070"/>
            <a:ext cx="12193057" cy="695613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75" y="681037"/>
            <a:ext cx="7334250" cy="5495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3778655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138</Words>
  <Application>Microsoft Office PowerPoint</Application>
  <PresentationFormat>Широкоэкранный</PresentationFormat>
  <Paragraphs>14</Paragraphs>
  <Slides>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Home</cp:lastModifiedBy>
  <cp:revision>2</cp:revision>
  <dcterms:created xsi:type="dcterms:W3CDTF">2023-01-04T16:47:06Z</dcterms:created>
  <dcterms:modified xsi:type="dcterms:W3CDTF">2023-01-04T17:04:16Z</dcterms:modified>
</cp:coreProperties>
</file>