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4660"/>
  </p:normalViewPr>
  <p:slideViewPr>
    <p:cSldViewPr snapToGrid="0">
      <p:cViewPr>
        <p:scale>
          <a:sx n="39" d="100"/>
          <a:sy n="39" d="100"/>
        </p:scale>
        <p:origin x="1068"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B1D2C97-ABBC-4FAA-BD3D-9BD4F70EB8A2}" type="datetimeFigureOut">
              <a:rPr lang="ru-RU" smtClean="0"/>
              <a:t>04.02.2021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2432750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1D2C97-ABBC-4FAA-BD3D-9BD4F70EB8A2}" type="datetimeFigureOut">
              <a:rPr lang="ru-RU" smtClean="0"/>
              <a:t>04.02.2021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3293427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B1D2C97-ABBC-4FAA-BD3D-9BD4F70EB8A2}" type="datetimeFigureOut">
              <a:rPr lang="ru-RU" smtClean="0"/>
              <a:t>04.02.2021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2725989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B1D2C97-ABBC-4FAA-BD3D-9BD4F70EB8A2}" type="datetimeFigureOut">
              <a:rPr lang="ru-RU" smtClean="0"/>
              <a:t>04.02.2021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2220398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B1D2C97-ABBC-4FAA-BD3D-9BD4F70EB8A2}" type="datetimeFigureOut">
              <a:rPr lang="ru-RU" smtClean="0"/>
              <a:t>04.02.2021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1919521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B1D2C97-ABBC-4FAA-BD3D-9BD4F70EB8A2}" type="datetimeFigureOut">
              <a:rPr lang="ru-RU" smtClean="0"/>
              <a:t>04.02.2021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3978194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B1D2C97-ABBC-4FAA-BD3D-9BD4F70EB8A2}" type="datetimeFigureOut">
              <a:rPr lang="ru-RU" smtClean="0"/>
              <a:t>04.02.2021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468135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B1D2C97-ABBC-4FAA-BD3D-9BD4F70EB8A2}" type="datetimeFigureOut">
              <a:rPr lang="ru-RU" smtClean="0"/>
              <a:t>04.02.2021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1811656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B1D2C97-ABBC-4FAA-BD3D-9BD4F70EB8A2}" type="datetimeFigureOut">
              <a:rPr lang="ru-RU" smtClean="0"/>
              <a:t>04.02.2021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4273021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1D2C97-ABBC-4FAA-BD3D-9BD4F70EB8A2}" type="datetimeFigureOut">
              <a:rPr lang="ru-RU" smtClean="0"/>
              <a:t>04.02.2021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2275944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1D2C97-ABBC-4FAA-BD3D-9BD4F70EB8A2}" type="datetimeFigureOut">
              <a:rPr lang="ru-RU" smtClean="0"/>
              <a:t>04.02.2021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6B085F-1464-444C-8634-26C3008E2801}" type="slidenum">
              <a:rPr lang="ru-RU" smtClean="0"/>
              <a:t>‹#›</a:t>
            </a:fld>
            <a:endParaRPr lang="ru-RU"/>
          </a:p>
        </p:txBody>
      </p:sp>
    </p:spTree>
    <p:extLst>
      <p:ext uri="{BB962C8B-B14F-4D97-AF65-F5344CB8AC3E}">
        <p14:creationId xmlns:p14="http://schemas.microsoft.com/office/powerpoint/2010/main" val="3263130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D2C97-ABBC-4FAA-BD3D-9BD4F70EB8A2}" type="datetimeFigureOut">
              <a:rPr lang="ru-RU" smtClean="0"/>
              <a:t>04.02.2021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6B085F-1464-444C-8634-26C3008E2801}" type="slidenum">
              <a:rPr lang="ru-RU" smtClean="0"/>
              <a:t>‹#›</a:t>
            </a:fld>
            <a:endParaRPr lang="ru-RU"/>
          </a:p>
        </p:txBody>
      </p:sp>
    </p:spTree>
    <p:extLst>
      <p:ext uri="{BB962C8B-B14F-4D97-AF65-F5344CB8AC3E}">
        <p14:creationId xmlns:p14="http://schemas.microsoft.com/office/powerpoint/2010/main" val="3798516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e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e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23.jp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29.jpg"/><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image" Target="../media/image26.jpg"/></Relationships>
</file>

<file path=ppt/slides/_rels/slide1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41975"/>
          </a:xfrm>
          <a:prstGeom prst="rect">
            <a:avLst/>
          </a:prstGeom>
        </p:spPr>
      </p:pic>
    </p:spTree>
    <p:extLst>
      <p:ext uri="{BB962C8B-B14F-4D97-AF65-F5344CB8AC3E}">
        <p14:creationId xmlns:p14="http://schemas.microsoft.com/office/powerpoint/2010/main" val="392758855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87190" y="1248557"/>
            <a:ext cx="5885965" cy="5609443"/>
          </a:xfrm>
          <a:prstGeom prst="rect">
            <a:avLst/>
          </a:prstGeom>
          <a:solidFill>
            <a:schemeClr val="accent1">
              <a:lumMod val="20000"/>
              <a:lumOff val="80000"/>
            </a:schemeClr>
          </a:solidFill>
        </p:spPr>
      </p:pic>
      <p:sp>
        <p:nvSpPr>
          <p:cNvPr id="3" name="Прямоугольник 2"/>
          <p:cNvSpPr/>
          <p:nvPr/>
        </p:nvSpPr>
        <p:spPr>
          <a:xfrm>
            <a:off x="2893878" y="250582"/>
            <a:ext cx="6353022" cy="1323439"/>
          </a:xfrm>
          <a:prstGeom prst="rect">
            <a:avLst/>
          </a:prstGeom>
          <a:noFill/>
        </p:spPr>
        <p:txBody>
          <a:bodyPr wrap="none" lIns="91440" tIns="45720" rIns="91440" bIns="45720">
            <a:spAutoFit/>
          </a:bodyPr>
          <a:lstStyle/>
          <a:p>
            <a:pPr algn="ctr"/>
            <a:r>
              <a:rPr lang="ru-RU" sz="80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Ми – </a:t>
            </a:r>
            <a:r>
              <a:rPr lang="ru-RU" sz="8000" b="1" cap="none" spc="0" dirty="0" err="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українці</a:t>
            </a:r>
            <a:r>
              <a:rPr lang="ru-RU" sz="80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t>
            </a:r>
            <a:endParaRPr lang="ru-RU" sz="8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16531545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646344" cy="3484758"/>
          </a:xfrm>
          <a:prstGeom prst="rect">
            <a:avLst/>
          </a:prstGeom>
          <a:ln>
            <a:noFill/>
          </a:ln>
          <a:effectLst>
            <a:softEdge rad="112500"/>
          </a:effectLst>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96" y="4190523"/>
            <a:ext cx="4697440" cy="2642310"/>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1684" y="2378607"/>
            <a:ext cx="5461893" cy="3703846"/>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27820" y="4272949"/>
            <a:ext cx="3301999" cy="2585051"/>
          </a:xfrm>
          <a:prstGeom prst="rect">
            <a:avLst/>
          </a:prstGeom>
        </p:spPr>
      </p:pic>
      <p:pic>
        <p:nvPicPr>
          <p:cNvPr id="6" name="Рисунок 5"/>
          <p:cNvPicPr>
            <a:picLocks noChangeAspect="1"/>
          </p:cNvPicPr>
          <p:nvPr/>
        </p:nvPicPr>
        <p:blipFill rotWithShape="1">
          <a:blip r:embed="rId6">
            <a:extLst>
              <a:ext uri="{28A0092B-C50C-407E-A947-70E740481C1C}">
                <a14:useLocalDpi xmlns:a14="http://schemas.microsoft.com/office/drawing/2010/main" val="0"/>
              </a:ext>
            </a:extLst>
          </a:blip>
          <a:srcRect t="9817" b="17294"/>
          <a:stretch/>
        </p:blipFill>
        <p:spPr>
          <a:xfrm>
            <a:off x="8827820" y="0"/>
            <a:ext cx="3302000" cy="3212123"/>
          </a:xfrm>
          <a:prstGeom prst="rect">
            <a:avLst/>
          </a:prstGeom>
        </p:spPr>
      </p:pic>
      <p:pic>
        <p:nvPicPr>
          <p:cNvPr id="7" name="Рисунок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00001" y="351687"/>
            <a:ext cx="3048000" cy="2026920"/>
          </a:xfrm>
          <a:prstGeom prst="rect">
            <a:avLst/>
          </a:prstGeom>
        </p:spPr>
      </p:pic>
    </p:spTree>
    <p:extLst>
      <p:ext uri="{BB962C8B-B14F-4D97-AF65-F5344CB8AC3E}">
        <p14:creationId xmlns:p14="http://schemas.microsoft.com/office/powerpoint/2010/main" val="10493711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25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250"/>
                            </p:stCondLst>
                            <p:childTnLst>
                              <p:par>
                                <p:cTn id="13" presetID="22" presetClass="entr" presetSubtype="4" fill="hold" nodeType="afterEffect">
                                  <p:stCondLst>
                                    <p:cond delay="25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2000"/>
                            </p:stCondLst>
                            <p:childTnLst>
                              <p:par>
                                <p:cTn id="17" presetID="22" presetClass="entr" presetSubtype="4" fill="hold" nodeType="after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par>
                          <p:cTn id="20" fill="hold">
                            <p:stCondLst>
                              <p:cond delay="2750"/>
                            </p:stCondLst>
                            <p:childTnLst>
                              <p:par>
                                <p:cTn id="21" presetID="22" presetClass="entr" presetSubtype="4" fill="hold" nodeType="afterEffect">
                                  <p:stCondLst>
                                    <p:cond delay="25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par>
                          <p:cTn id="24" fill="hold">
                            <p:stCondLst>
                              <p:cond delay="3500"/>
                            </p:stCondLst>
                            <p:childTnLst>
                              <p:par>
                                <p:cTn id="25" presetID="22" presetClass="entr" presetSubtype="4" fill="hold" nodeType="afterEffect">
                                  <p:stCondLst>
                                    <p:cond delay="25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2702" y="1810462"/>
            <a:ext cx="8562412" cy="4478043"/>
          </a:xfrm>
          <a:prstGeom prst="rect">
            <a:avLst/>
          </a:prstGeom>
        </p:spPr>
      </p:pic>
      <p:sp>
        <p:nvSpPr>
          <p:cNvPr id="3" name="Прямоугольник 2"/>
          <p:cNvSpPr/>
          <p:nvPr/>
        </p:nvSpPr>
        <p:spPr>
          <a:xfrm>
            <a:off x="922659" y="452427"/>
            <a:ext cx="10082312" cy="1107996"/>
          </a:xfrm>
          <a:prstGeom prst="rect">
            <a:avLst/>
          </a:prstGeom>
          <a:noFill/>
        </p:spPr>
        <p:txBody>
          <a:bodyPr wrap="none" lIns="91440" tIns="45720" rIns="91440" bIns="45720">
            <a:spAutoFit/>
          </a:bodyPr>
          <a:lstStyle/>
          <a:p>
            <a:pPr algn="ctr"/>
            <a:r>
              <a:rPr lang="ru-RU" sz="6600" b="1" cap="none" spc="0" dirty="0" err="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Рідна</a:t>
            </a:r>
            <a:r>
              <a:rPr lang="ru-RU" sz="66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хата – наша </a:t>
            </a:r>
            <a:r>
              <a:rPr lang="ru-RU" sz="6600" b="1" cap="none" spc="0" dirty="0" err="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берегиня</a:t>
            </a:r>
            <a:r>
              <a:rPr lang="ru-RU" sz="66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t>
            </a:r>
            <a:endParaRPr lang="ru-RU" sz="6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0840228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8282"/>
            <a:ext cx="6265859" cy="3994485"/>
          </a:xfrm>
          <a:prstGeom prst="rect">
            <a:avLst/>
          </a:prstGeom>
        </p:spPr>
      </p:pic>
      <p:sp>
        <p:nvSpPr>
          <p:cNvPr id="3" name="Прямоугольник 2"/>
          <p:cNvSpPr/>
          <p:nvPr/>
        </p:nvSpPr>
        <p:spPr>
          <a:xfrm>
            <a:off x="2347086" y="127883"/>
            <a:ext cx="6535315"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В </a:t>
            </a:r>
            <a:r>
              <a:rPr lang="ru-RU" sz="5400" b="1" cap="none" spc="0" dirty="0" err="1"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кожній</a:t>
            </a:r>
            <a:r>
              <a:rPr lang="ru-RU" sz="5400" b="1" cap="none" spc="0" dirty="0"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 </a:t>
            </a:r>
            <a:r>
              <a:rPr lang="ru-RU" sz="5400" b="1" cap="none" spc="0" dirty="0" err="1"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хаті</a:t>
            </a:r>
            <a:r>
              <a:rPr lang="ru-RU" sz="5400" b="1" cap="none" spc="0" dirty="0"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 </a:t>
            </a:r>
            <a:r>
              <a:rPr lang="ru-RU" sz="5400" b="1" cap="none" spc="0" dirty="0" err="1"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була</a:t>
            </a:r>
            <a:r>
              <a:rPr lang="ru-RU" sz="5400" b="1" cap="none" spc="0" dirty="0"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 </a:t>
            </a:r>
            <a:r>
              <a:rPr lang="ru-RU" sz="5400" b="1" cap="none" spc="0" dirty="0" err="1"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піч</a:t>
            </a:r>
            <a:endParaRPr lang="ru-RU" sz="5400" b="1" cap="none" spc="0"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endParaRPr>
          </a:p>
        </p:txBody>
      </p:sp>
      <p:sp>
        <p:nvSpPr>
          <p:cNvPr id="4" name="Прямоугольник 3"/>
          <p:cNvSpPr/>
          <p:nvPr/>
        </p:nvSpPr>
        <p:spPr>
          <a:xfrm>
            <a:off x="6265859" y="1548282"/>
            <a:ext cx="5691645" cy="4524315"/>
          </a:xfrm>
          <a:prstGeom prst="rect">
            <a:avLst/>
          </a:prstGeom>
          <a:solidFill>
            <a:schemeClr val="accent5">
              <a:lumMod val="20000"/>
              <a:lumOff val="80000"/>
            </a:schemeClr>
          </a:solidFill>
        </p:spPr>
        <p:txBody>
          <a:bodyPr wrap="square" lIns="91440" tIns="45720" rIns="91440" bIns="45720">
            <a:spAutoFit/>
          </a:bodyPr>
          <a:lstStyle/>
          <a:p>
            <a:pPr algn="ctr"/>
            <a:r>
              <a:rPr lang="ru-RU" sz="3200" dirty="0" smtClean="0">
                <a:ln w="0">
                  <a:solidFill>
                    <a:srgbClr val="002060"/>
                  </a:solidFill>
                </a:ln>
                <a:solidFill>
                  <a:srgbClr val="002060"/>
                </a:solidFill>
                <a:effectLst>
                  <a:reflection blurRad="6350" stA="53000" endA="300" endPos="35500" dir="5400000" sy="-90000" algn="bl" rotWithShape="0"/>
                </a:effectLst>
              </a:rPr>
              <a:t>Вона у </a:t>
            </a:r>
            <a:r>
              <a:rPr lang="ru-RU" sz="3200" dirty="0" err="1" smtClean="0">
                <a:ln w="0">
                  <a:solidFill>
                    <a:srgbClr val="002060"/>
                  </a:solidFill>
                </a:ln>
                <a:solidFill>
                  <a:srgbClr val="002060"/>
                </a:solidFill>
                <a:effectLst>
                  <a:reflection blurRad="6350" stA="53000" endA="300" endPos="35500" dir="5400000" sy="-90000" algn="bl" rotWithShape="0"/>
                </a:effectLst>
              </a:rPr>
              <a:t>давнину</a:t>
            </a:r>
            <a:r>
              <a:rPr lang="ru-RU" sz="3200" dirty="0" smtClean="0">
                <a:ln w="0">
                  <a:solidFill>
                    <a:srgbClr val="002060"/>
                  </a:solidFill>
                </a:ln>
                <a:solidFill>
                  <a:srgbClr val="002060"/>
                </a:solidFill>
                <a:effectLst>
                  <a:reflection blurRad="6350" stA="53000" endA="300" endPos="35500" dir="5400000" sy="-90000" algn="bl" rotWithShape="0"/>
                </a:effectLst>
              </a:rPr>
              <a:t> мала </a:t>
            </a:r>
            <a:r>
              <a:rPr lang="ru-RU" sz="3200" dirty="0" err="1" smtClean="0">
                <a:ln w="0">
                  <a:solidFill>
                    <a:srgbClr val="002060"/>
                  </a:solidFill>
                </a:ln>
                <a:solidFill>
                  <a:srgbClr val="002060"/>
                </a:solidFill>
                <a:effectLst>
                  <a:reflection blurRad="6350" stA="53000" endA="300" endPos="35500" dir="5400000" sy="-90000" algn="bl" rotWithShape="0"/>
                </a:effectLst>
              </a:rPr>
              <a:t>священне</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значення</a:t>
            </a:r>
            <a:r>
              <a:rPr lang="ru-RU" sz="3200" dirty="0" smtClean="0">
                <a:ln w="0">
                  <a:solidFill>
                    <a:srgbClr val="002060"/>
                  </a:solidFill>
                </a:ln>
                <a:solidFill>
                  <a:srgbClr val="002060"/>
                </a:solidFill>
                <a:effectLst>
                  <a:reflection blurRad="6350" stA="53000" endA="300" endPos="35500" dir="5400000" sy="-90000" algn="bl" rotWithShape="0"/>
                </a:effectLst>
              </a:rPr>
              <a:t>, тому </a:t>
            </a:r>
            <a:r>
              <a:rPr lang="ru-RU" sz="3200" dirty="0" err="1" smtClean="0">
                <a:ln w="0">
                  <a:solidFill>
                    <a:srgbClr val="002060"/>
                  </a:solidFill>
                </a:ln>
                <a:solidFill>
                  <a:srgbClr val="002060"/>
                </a:solidFill>
                <a:effectLst>
                  <a:reflection blurRad="6350" stA="53000" endA="300" endPos="35500" dir="5400000" sy="-90000" algn="bl" rotWithShape="0"/>
                </a:effectLst>
              </a:rPr>
              <a:t>її</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розмальовували</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гарними</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візерунками</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Вогонь</a:t>
            </a:r>
            <a:r>
              <a:rPr lang="ru-RU" sz="3200" dirty="0" smtClean="0">
                <a:ln w="0">
                  <a:solidFill>
                    <a:srgbClr val="002060"/>
                  </a:solidFill>
                </a:ln>
                <a:solidFill>
                  <a:srgbClr val="002060"/>
                </a:solidFill>
                <a:effectLst>
                  <a:reflection blurRad="6350" stA="53000" endA="300" endPos="35500" dir="5400000" sy="-90000" algn="bl" rotWithShape="0"/>
                </a:effectLst>
              </a:rPr>
              <a:t> у </a:t>
            </a:r>
            <a:r>
              <a:rPr lang="ru-RU" sz="3200" dirty="0" err="1" smtClean="0">
                <a:ln w="0">
                  <a:solidFill>
                    <a:srgbClr val="002060"/>
                  </a:solidFill>
                </a:ln>
                <a:solidFill>
                  <a:srgbClr val="002060"/>
                </a:solidFill>
                <a:effectLst>
                  <a:reflection blurRad="6350" stA="53000" endA="300" endPos="35500" dir="5400000" sy="-90000" algn="bl" rotWithShape="0"/>
                </a:effectLst>
              </a:rPr>
              <a:t>печі</a:t>
            </a:r>
            <a:r>
              <a:rPr lang="ru-RU" sz="3200" dirty="0" smtClean="0">
                <a:ln w="0">
                  <a:solidFill>
                    <a:srgbClr val="002060"/>
                  </a:solidFill>
                </a:ln>
                <a:solidFill>
                  <a:srgbClr val="002060"/>
                </a:solidFill>
                <a:effectLst>
                  <a:reflection blurRad="6350" stA="53000" endA="300" endPos="35500" dir="5400000" sy="-90000" algn="bl" rotWithShape="0"/>
                </a:effectLst>
              </a:rPr>
              <a:t> – </a:t>
            </a:r>
            <a:r>
              <a:rPr lang="ru-RU" sz="3200" dirty="0" err="1" smtClean="0">
                <a:ln w="0">
                  <a:solidFill>
                    <a:srgbClr val="002060"/>
                  </a:solidFill>
                </a:ln>
                <a:solidFill>
                  <a:srgbClr val="002060"/>
                </a:solidFill>
                <a:effectLst>
                  <a:reflection blurRad="6350" stA="53000" endA="300" endPos="35500" dir="5400000" sy="-90000" algn="bl" rotWithShape="0"/>
                </a:effectLst>
              </a:rPr>
              <a:t>символи</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міцних</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родинних</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стосунків</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любові</a:t>
            </a:r>
            <a:r>
              <a:rPr lang="ru-RU" sz="3200" dirty="0" smtClean="0">
                <a:ln w="0">
                  <a:solidFill>
                    <a:srgbClr val="002060"/>
                  </a:solidFill>
                </a:ln>
                <a:solidFill>
                  <a:srgbClr val="002060"/>
                </a:solidFill>
                <a:effectLst>
                  <a:reflection blurRad="6350" stA="53000" endA="300" endPos="35500" dir="5400000" sy="-90000" algn="bl" rotWithShape="0"/>
                </a:effectLst>
              </a:rPr>
              <a:t>, затишку. Люди </a:t>
            </a:r>
            <a:r>
              <a:rPr lang="ru-RU" sz="3200" dirty="0" err="1" smtClean="0">
                <a:ln w="0">
                  <a:solidFill>
                    <a:srgbClr val="002060"/>
                  </a:solidFill>
                </a:ln>
                <a:solidFill>
                  <a:srgbClr val="002060"/>
                </a:solidFill>
                <a:effectLst>
                  <a:reflection blurRad="6350" stA="53000" endA="300" endPos="35500" dir="5400000" sy="-90000" algn="bl" rotWithShape="0"/>
                </a:effectLst>
              </a:rPr>
              <a:t>вірили</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що</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вогонь</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очищає</a:t>
            </a:r>
            <a:r>
              <a:rPr lang="ru-RU" sz="3200" dirty="0" smtClean="0">
                <a:ln w="0">
                  <a:solidFill>
                    <a:srgbClr val="002060"/>
                  </a:solidFill>
                </a:ln>
                <a:solidFill>
                  <a:srgbClr val="002060"/>
                </a:solidFill>
                <a:effectLst>
                  <a:reflection blurRad="6350" stA="53000" endA="300" endPos="35500" dir="5400000" sy="-90000" algn="bl" rotWithShape="0"/>
                </a:effectLst>
              </a:rPr>
              <a:t> душу </a:t>
            </a:r>
            <a:r>
              <a:rPr lang="ru-RU" sz="3200" dirty="0" err="1" smtClean="0">
                <a:ln w="0">
                  <a:solidFill>
                    <a:srgbClr val="002060"/>
                  </a:solidFill>
                </a:ln>
                <a:solidFill>
                  <a:srgbClr val="002060"/>
                </a:solidFill>
                <a:effectLst>
                  <a:reflection blurRad="6350" stA="53000" endA="300" endPos="35500" dir="5400000" sy="-90000" algn="bl" rotWithShape="0"/>
                </a:effectLst>
              </a:rPr>
              <a:t>від</a:t>
            </a:r>
            <a:r>
              <a:rPr lang="ru-RU" sz="3200" dirty="0" smtClean="0">
                <a:ln w="0">
                  <a:solidFill>
                    <a:srgbClr val="002060"/>
                  </a:solidFill>
                </a:ln>
                <a:solidFill>
                  <a:srgbClr val="002060"/>
                </a:solidFill>
                <a:effectLst>
                  <a:reflection blurRad="6350" stA="53000" endA="300" endPos="35500" dir="5400000" sy="-90000" algn="bl" rotWithShape="0"/>
                </a:effectLst>
              </a:rPr>
              <a:t> </a:t>
            </a:r>
            <a:r>
              <a:rPr lang="ru-RU" sz="3200" dirty="0" err="1" smtClean="0">
                <a:ln w="0">
                  <a:solidFill>
                    <a:srgbClr val="002060"/>
                  </a:solidFill>
                </a:ln>
                <a:solidFill>
                  <a:srgbClr val="002060"/>
                </a:solidFill>
                <a:effectLst>
                  <a:reflection blurRad="6350" stA="53000" endA="300" endPos="35500" dir="5400000" sy="-90000" algn="bl" rotWithShape="0"/>
                </a:effectLst>
              </a:rPr>
              <a:t>усього</a:t>
            </a:r>
            <a:r>
              <a:rPr lang="ru-RU" sz="3200" dirty="0" smtClean="0">
                <a:ln w="0">
                  <a:solidFill>
                    <a:srgbClr val="002060"/>
                  </a:solidFill>
                </a:ln>
                <a:solidFill>
                  <a:srgbClr val="002060"/>
                </a:solidFill>
                <a:effectLst>
                  <a:reflection blurRad="6350" stA="53000" endA="300" endPos="35500" dir="5400000" sy="-90000" algn="bl" rotWithShape="0"/>
                </a:effectLst>
              </a:rPr>
              <a:t> злого й недорого.</a:t>
            </a:r>
            <a:endParaRPr lang="ru-RU" sz="3200" dirty="0">
              <a:ln w="0">
                <a:solidFill>
                  <a:srgbClr val="002060"/>
                </a:solidFill>
              </a:ln>
              <a:solidFill>
                <a:srgbClr val="002060"/>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17241501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2479" y="1532523"/>
            <a:ext cx="5877621" cy="4034087"/>
          </a:xfrm>
          <a:prstGeom prst="rect">
            <a:avLst/>
          </a:prstGeom>
        </p:spPr>
      </p:pic>
      <p:sp>
        <p:nvSpPr>
          <p:cNvPr id="3" name="Прямоугольник 2"/>
          <p:cNvSpPr/>
          <p:nvPr/>
        </p:nvSpPr>
        <p:spPr>
          <a:xfrm>
            <a:off x="0" y="1596292"/>
            <a:ext cx="5992479" cy="3970318"/>
          </a:xfrm>
          <a:prstGeom prst="rect">
            <a:avLst/>
          </a:prstGeom>
          <a:noFill/>
        </p:spPr>
        <p:txBody>
          <a:bodyPr wrap="square" lIns="91440" tIns="45720" rIns="91440" bIns="45720">
            <a:spAutoFit/>
          </a:bodyPr>
          <a:lstStyle/>
          <a:p>
            <a:pPr algn="ct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На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столі</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у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хаті</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завжди</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був</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хліб</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Він</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оберіг</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і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має</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круглу</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форму – форму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сонця</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Як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сонце</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дає</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життя</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всьому</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так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хліб</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живить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усіх</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людей. З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давніх</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часів</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хліб</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був</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у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глибокій</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пошані</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в народу.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Споконвіку</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хліб</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називають</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святим.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Важливу</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роль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відіграє</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хліб</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в обрядах і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звичаях</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українців</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Він</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із</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людиною</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від</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дня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народження</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до </a:t>
            </a:r>
            <a:r>
              <a:rPr lang="ru-RU" sz="28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смерті</a:t>
            </a:r>
            <a:r>
              <a:rPr lang="ru-RU" sz="28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a:t>
            </a:r>
            <a:endParaRPr lang="ru-RU" sz="2800" b="1" cap="none" spc="0" dirty="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41008326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791" y="433137"/>
            <a:ext cx="10190965" cy="6126248"/>
          </a:xfrm>
          <a:prstGeom prst="rect">
            <a:avLst/>
          </a:prstGeom>
        </p:spPr>
      </p:pic>
    </p:spTree>
    <p:extLst>
      <p:ext uri="{BB962C8B-B14F-4D97-AF65-F5344CB8AC3E}">
        <p14:creationId xmlns:p14="http://schemas.microsoft.com/office/powerpoint/2010/main" val="13931356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132" y="1702969"/>
            <a:ext cx="5709235" cy="4276416"/>
          </a:xfrm>
          <a:prstGeom prst="rect">
            <a:avLst/>
          </a:prstGeom>
        </p:spPr>
      </p:pic>
      <p:sp>
        <p:nvSpPr>
          <p:cNvPr id="5" name="Прямоугольник 4"/>
          <p:cNvSpPr/>
          <p:nvPr/>
        </p:nvSpPr>
        <p:spPr>
          <a:xfrm>
            <a:off x="5423005" y="1702969"/>
            <a:ext cx="7154005" cy="3477875"/>
          </a:xfrm>
          <a:prstGeom prst="rect">
            <a:avLst/>
          </a:prstGeom>
          <a:noFill/>
        </p:spPr>
        <p:txBody>
          <a:bodyPr wrap="square" lIns="91440" tIns="45720" rIns="91440" bIns="45720">
            <a:spAutoFit/>
          </a:bodyPr>
          <a:lstStyle/>
          <a:p>
            <a:pPr algn="ctr"/>
            <a:r>
              <a:rPr lang="ru-RU" sz="4400" b="0" cap="none" spc="0" dirty="0" smtClean="0">
                <a:ln w="0">
                  <a:solidFill>
                    <a:srgbClr val="002060"/>
                  </a:solidFill>
                </a:ln>
                <a:solidFill>
                  <a:srgbClr val="002060"/>
                </a:solidFill>
                <a:effectLst>
                  <a:reflection blurRad="6350" stA="53000" endA="300" endPos="35500" dir="5400000" sy="-90000" algn="bl" rotWithShape="0"/>
                </a:effectLst>
              </a:rPr>
              <a:t>В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кожній</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українській</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хаті</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була</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скриня</a:t>
            </a:r>
            <a:r>
              <a:rPr lang="ru-RU" sz="4400" b="0" cap="none" spc="0" dirty="0" smtClean="0">
                <a:ln w="0">
                  <a:solidFill>
                    <a:srgbClr val="002060"/>
                  </a:solidFill>
                </a:ln>
                <a:solidFill>
                  <a:srgbClr val="002060"/>
                </a:solidFill>
                <a:effectLst>
                  <a:reflection blurRad="6350" stA="53000" endA="300" endPos="35500" dir="5400000" sy="-90000" algn="bl" rotWithShape="0"/>
                </a:effectLst>
              </a:rPr>
              <a:t>. В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ній</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наші</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прабабусі</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зберігали</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найдороще</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найрідніше</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їхньому</a:t>
            </a:r>
            <a:r>
              <a:rPr lang="ru-RU" sz="4400" b="0" cap="none" spc="0" dirty="0" smtClean="0">
                <a:ln w="0">
                  <a:solidFill>
                    <a:srgbClr val="002060"/>
                  </a:solidFill>
                </a:ln>
                <a:solidFill>
                  <a:srgbClr val="002060"/>
                </a:solidFill>
                <a:effectLst>
                  <a:reflection blurRad="6350" stA="53000" endA="300" endPos="35500" dir="5400000" sy="-90000" algn="bl" rotWithShape="0"/>
                </a:effectLst>
              </a:rPr>
              <a:t> </a:t>
            </a:r>
            <a:r>
              <a:rPr lang="ru-RU" sz="4400" b="0" cap="none" spc="0" dirty="0" err="1" smtClean="0">
                <a:ln w="0">
                  <a:solidFill>
                    <a:srgbClr val="002060"/>
                  </a:solidFill>
                </a:ln>
                <a:solidFill>
                  <a:srgbClr val="002060"/>
                </a:solidFill>
                <a:effectLst>
                  <a:reflection blurRad="6350" stA="53000" endA="300" endPos="35500" dir="5400000" sy="-90000" algn="bl" rotWithShape="0"/>
                </a:effectLst>
              </a:rPr>
              <a:t>серцю</a:t>
            </a:r>
            <a:r>
              <a:rPr lang="ru-RU" sz="4400" b="0" cap="none" spc="0" dirty="0" smtClean="0">
                <a:ln w="0">
                  <a:solidFill>
                    <a:srgbClr val="002060"/>
                  </a:solidFill>
                </a:ln>
                <a:solidFill>
                  <a:srgbClr val="002060"/>
                </a:solidFill>
                <a:effectLst>
                  <a:reflection blurRad="6350" stA="53000" endA="300" endPos="35500" dir="5400000" sy="-90000" algn="bl" rotWithShape="0"/>
                </a:effectLst>
              </a:rPr>
              <a:t>.</a:t>
            </a:r>
            <a:endParaRPr lang="ru-RU" sz="4400" b="0" cap="none" spc="0" dirty="0">
              <a:ln w="0">
                <a:solidFill>
                  <a:srgbClr val="002060"/>
                </a:solidFill>
              </a:ln>
              <a:solidFill>
                <a:srgbClr val="002060"/>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33494129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4146" y="2362550"/>
            <a:ext cx="6753727" cy="4495450"/>
          </a:xfrm>
          <a:prstGeom prst="rect">
            <a:avLst/>
          </a:prstGeom>
        </p:spPr>
      </p:pic>
      <p:sp>
        <p:nvSpPr>
          <p:cNvPr id="3" name="Прямоугольник 2"/>
          <p:cNvSpPr/>
          <p:nvPr/>
        </p:nvSpPr>
        <p:spPr>
          <a:xfrm>
            <a:off x="482947" y="238892"/>
            <a:ext cx="11356127" cy="2123658"/>
          </a:xfrm>
          <a:prstGeom prst="rect">
            <a:avLst/>
          </a:prstGeom>
          <a:noFill/>
        </p:spPr>
        <p:txBody>
          <a:bodyPr wrap="square" lIns="91440" tIns="45720" rIns="91440" bIns="45720">
            <a:spAutoFit/>
          </a:bodyPr>
          <a:lstStyle/>
          <a:p>
            <a:pPr algn="ctr"/>
            <a:r>
              <a:rPr lang="ru-RU" sz="66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Дім</a:t>
            </a:r>
            <a:r>
              <a:rPr lang="ru-RU" sz="66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без </a:t>
            </a:r>
            <a:r>
              <a:rPr lang="ru-RU" sz="66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рушників</a:t>
            </a:r>
            <a:r>
              <a:rPr lang="ru-RU" sz="66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як родина без </a:t>
            </a:r>
            <a:r>
              <a:rPr lang="ru-RU" sz="66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дітей</a:t>
            </a:r>
            <a:endParaRPr lang="ru-RU" sz="6600" b="1" cap="none" spc="0" dirty="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1571221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3982" y="384509"/>
            <a:ext cx="3981449" cy="5972174"/>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081" y="208547"/>
            <a:ext cx="11821250" cy="6649453"/>
          </a:xfrm>
          <a:prstGeom prst="rect">
            <a:avLst/>
          </a:prstGeom>
        </p:spPr>
      </p:pic>
    </p:spTree>
    <p:extLst>
      <p:ext uri="{BB962C8B-B14F-4D97-AF65-F5344CB8AC3E}">
        <p14:creationId xmlns:p14="http://schemas.microsoft.com/office/powerpoint/2010/main" val="33089712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7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200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0639" y="459403"/>
            <a:ext cx="4189197" cy="6027894"/>
          </a:xfrm>
          <a:prstGeom prst="rect">
            <a:avLst/>
          </a:prstGeom>
        </p:spPr>
      </p:pic>
      <p:sp>
        <p:nvSpPr>
          <p:cNvPr id="3" name="Прямоугольник 2"/>
          <p:cNvSpPr/>
          <p:nvPr/>
        </p:nvSpPr>
        <p:spPr>
          <a:xfrm>
            <a:off x="5783343" y="1706946"/>
            <a:ext cx="5716309" cy="2554545"/>
          </a:xfrm>
          <a:prstGeom prst="rect">
            <a:avLst/>
          </a:prstGeom>
          <a:noFill/>
        </p:spPr>
        <p:txBody>
          <a:bodyPr wrap="none" lIns="91440" tIns="45720" rIns="91440" bIns="45720">
            <a:spAutoFit/>
          </a:bodyPr>
          <a:lstStyle/>
          <a:p>
            <a:pPr algn="ctr"/>
            <a:r>
              <a:rPr lang="ru-RU" sz="8000" b="0" cap="none" spc="0" dirty="0" err="1" smtClean="0">
                <a:ln w="0">
                  <a:solidFill>
                    <a:srgbClr val="002060"/>
                  </a:solidFill>
                </a:ln>
                <a:solidFill>
                  <a:srgbClr val="002060"/>
                </a:solidFill>
                <a:effectLst>
                  <a:reflection blurRad="6350" stA="53000" endA="300" endPos="35500" dir="5400000" sy="-90000" algn="bl" rotWithShape="0"/>
                </a:effectLst>
              </a:rPr>
              <a:t>Український</a:t>
            </a:r>
            <a:r>
              <a:rPr lang="ru-RU" sz="8000" b="0" cap="none" spc="0" dirty="0" smtClean="0">
                <a:ln w="0">
                  <a:solidFill>
                    <a:srgbClr val="002060"/>
                  </a:solidFill>
                </a:ln>
                <a:solidFill>
                  <a:srgbClr val="002060"/>
                </a:solidFill>
                <a:effectLst>
                  <a:reflection blurRad="6350" stA="53000" endA="300" endPos="35500" dir="5400000" sy="-90000" algn="bl" rotWithShape="0"/>
                </a:effectLst>
              </a:rPr>
              <a:t> </a:t>
            </a:r>
          </a:p>
          <a:p>
            <a:pPr algn="ctr"/>
            <a:r>
              <a:rPr lang="ru-RU" sz="8000" b="0" cap="none" spc="0" dirty="0" err="1" smtClean="0">
                <a:ln w="0">
                  <a:solidFill>
                    <a:srgbClr val="002060"/>
                  </a:solidFill>
                </a:ln>
                <a:solidFill>
                  <a:srgbClr val="002060"/>
                </a:solidFill>
                <a:effectLst>
                  <a:reflection blurRad="6350" stA="53000" endA="300" endPos="35500" dir="5400000" sy="-90000" algn="bl" rotWithShape="0"/>
                </a:effectLst>
              </a:rPr>
              <a:t>віночок</a:t>
            </a:r>
            <a:endParaRPr lang="ru-RU" sz="8000" b="0" cap="none" spc="0" dirty="0">
              <a:ln w="0">
                <a:solidFill>
                  <a:srgbClr val="002060"/>
                </a:solidFill>
              </a:ln>
              <a:solidFill>
                <a:srgbClr val="002060"/>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31369293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r="15794"/>
          <a:stretch/>
        </p:blipFill>
        <p:spPr>
          <a:xfrm>
            <a:off x="155074" y="25225"/>
            <a:ext cx="4065291" cy="2703575"/>
          </a:xfrm>
          <a:prstGeom prst="rect">
            <a:avLst/>
          </a:prstGeom>
        </p:spPr>
      </p:pic>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3126" t="3603" r="1197" b="20721"/>
          <a:stretch/>
        </p:blipFill>
        <p:spPr>
          <a:xfrm>
            <a:off x="4463024" y="79553"/>
            <a:ext cx="4374291" cy="2594918"/>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79974" y="79553"/>
            <a:ext cx="3049885" cy="2681078"/>
          </a:xfrm>
          <a:prstGeom prst="rect">
            <a:avLst/>
          </a:prstGeom>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4644" y="2987188"/>
            <a:ext cx="3646149" cy="3646149"/>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5296" y="3022204"/>
            <a:ext cx="4157516" cy="3492313"/>
          </a:xfrm>
          <a:prstGeom prst="rect">
            <a:avLst/>
          </a:prstGeom>
        </p:spPr>
      </p:pic>
      <p:pic>
        <p:nvPicPr>
          <p:cNvPr id="7" name="Рисунок 6"/>
          <p:cNvPicPr>
            <a:picLocks noChangeAspect="1"/>
          </p:cNvPicPr>
          <p:nvPr/>
        </p:nvPicPr>
        <p:blipFill rotWithShape="1">
          <a:blip r:embed="rId7">
            <a:extLst>
              <a:ext uri="{28A0092B-C50C-407E-A947-70E740481C1C}">
                <a14:useLocalDpi xmlns:a14="http://schemas.microsoft.com/office/drawing/2010/main" val="0"/>
              </a:ext>
            </a:extLst>
          </a:blip>
          <a:srcRect r="43010"/>
          <a:stretch/>
        </p:blipFill>
        <p:spPr>
          <a:xfrm>
            <a:off x="8629198" y="3202536"/>
            <a:ext cx="3272307" cy="3215452"/>
          </a:xfrm>
          <a:prstGeom prst="rect">
            <a:avLst/>
          </a:prstGeom>
        </p:spPr>
      </p:pic>
    </p:spTree>
    <p:extLst>
      <p:ext uri="{BB962C8B-B14F-4D97-AF65-F5344CB8AC3E}">
        <p14:creationId xmlns:p14="http://schemas.microsoft.com/office/powerpoint/2010/main" val="344820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r="10711" b="3681"/>
          <a:stretch/>
        </p:blipFill>
        <p:spPr>
          <a:xfrm>
            <a:off x="249681" y="233408"/>
            <a:ext cx="3926903" cy="3177057"/>
          </a:xfrm>
          <a:prstGeom prst="rect">
            <a:avLst/>
          </a:prstGeom>
        </p:spPr>
      </p:pic>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9912"/>
          <a:stretch/>
        </p:blipFill>
        <p:spPr>
          <a:xfrm>
            <a:off x="4529175" y="233408"/>
            <a:ext cx="3580343" cy="2980682"/>
          </a:xfrm>
          <a:prstGeom prst="rect">
            <a:avLst/>
          </a:prstGeom>
        </p:spPr>
      </p:pic>
      <p:pic>
        <p:nvPicPr>
          <p:cNvPr id="4" name="Рисунок 3"/>
          <p:cNvPicPr>
            <a:picLocks noChangeAspect="1"/>
          </p:cNvPicPr>
          <p:nvPr/>
        </p:nvPicPr>
        <p:blipFill rotWithShape="1">
          <a:blip r:embed="rId4">
            <a:extLst>
              <a:ext uri="{28A0092B-C50C-407E-A947-70E740481C1C}">
                <a14:useLocalDpi xmlns:a14="http://schemas.microsoft.com/office/drawing/2010/main" val="0"/>
              </a:ext>
            </a:extLst>
          </a:blip>
          <a:srcRect l="10189"/>
          <a:stretch/>
        </p:blipFill>
        <p:spPr>
          <a:xfrm>
            <a:off x="8462109" y="233408"/>
            <a:ext cx="3622516" cy="3023867"/>
          </a:xfrm>
          <a:prstGeom prst="rect">
            <a:avLst/>
          </a:prstGeom>
        </p:spPr>
      </p:pic>
      <p:pic>
        <p:nvPicPr>
          <p:cNvPr id="5" name="Рисунок 4"/>
          <p:cNvPicPr>
            <a:picLocks noChangeAspect="1"/>
          </p:cNvPicPr>
          <p:nvPr/>
        </p:nvPicPr>
        <p:blipFill rotWithShape="1">
          <a:blip r:embed="rId5">
            <a:extLst>
              <a:ext uri="{28A0092B-C50C-407E-A947-70E740481C1C}">
                <a14:useLocalDpi xmlns:a14="http://schemas.microsoft.com/office/drawing/2010/main" val="0"/>
              </a:ext>
            </a:extLst>
          </a:blip>
          <a:srcRect b="24751"/>
          <a:stretch/>
        </p:blipFill>
        <p:spPr>
          <a:xfrm>
            <a:off x="486064" y="3628139"/>
            <a:ext cx="3454136" cy="3229861"/>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42393" y="3747246"/>
            <a:ext cx="3667125" cy="2447925"/>
          </a:xfrm>
          <a:prstGeom prst="rect">
            <a:avLst/>
          </a:prstGeom>
        </p:spPr>
      </p:pic>
      <p:pic>
        <p:nvPicPr>
          <p:cNvPr id="7" name="Рисунок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94881" y="3410465"/>
            <a:ext cx="2418055" cy="3121489"/>
          </a:xfrm>
          <a:prstGeom prst="rect">
            <a:avLst/>
          </a:prstGeom>
        </p:spPr>
      </p:pic>
    </p:spTree>
    <p:extLst>
      <p:ext uri="{BB962C8B-B14F-4D97-AF65-F5344CB8AC3E}">
        <p14:creationId xmlns:p14="http://schemas.microsoft.com/office/powerpoint/2010/main" val="361913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0757" y="371504"/>
            <a:ext cx="5251249" cy="6114991"/>
          </a:xfrm>
          <a:prstGeom prst="rect">
            <a:avLst/>
          </a:prstGeom>
        </p:spPr>
      </p:pic>
      <p:sp>
        <p:nvSpPr>
          <p:cNvPr id="3" name="Прямоугольник 2"/>
          <p:cNvSpPr/>
          <p:nvPr/>
        </p:nvSpPr>
        <p:spPr>
          <a:xfrm>
            <a:off x="6452006" y="1921808"/>
            <a:ext cx="5274184" cy="2585323"/>
          </a:xfrm>
          <a:prstGeom prst="rect">
            <a:avLst/>
          </a:prstGeom>
          <a:noFill/>
        </p:spPr>
        <p:txBody>
          <a:bodyPr wrap="square" lIns="91440" tIns="45720" rIns="91440" bIns="45720">
            <a:spAutoFit/>
          </a:bodyPr>
          <a:lstStyle/>
          <a:p>
            <a:pPr algn="ctr"/>
            <a:r>
              <a:rPr lang="ru-RU" sz="54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Символіка</a:t>
            </a:r>
            <a:r>
              <a:rPr lang="ru-RU" sz="54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54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кольору</a:t>
            </a:r>
            <a:r>
              <a:rPr lang="ru-RU" sz="54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a:t>
            </a:r>
            <a:r>
              <a:rPr lang="ru-RU" sz="54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стрічок</a:t>
            </a:r>
            <a:r>
              <a:rPr lang="ru-RU" sz="5400" b="1" cap="none" spc="0" dirty="0"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 у </a:t>
            </a:r>
            <a:r>
              <a:rPr lang="ru-RU" sz="5400" b="1" cap="none" spc="0" dirty="0" err="1" smtClean="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rPr>
              <a:t>вінку</a:t>
            </a:r>
            <a:endParaRPr lang="ru-RU" sz="5400" b="1" cap="none" spc="0" dirty="0">
              <a:ln w="9525">
                <a:solidFill>
                  <a:srgbClr val="002060"/>
                </a:solidFill>
                <a:prstDash val="solid"/>
              </a:ln>
              <a:solidFill>
                <a:srgbClr val="002060"/>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9377310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453082" y="689452"/>
            <a:ext cx="11384691" cy="5521512"/>
          </a:xfrm>
          <a:prstGeom prst="rect">
            <a:avLst/>
          </a:prstGeom>
        </p:spPr>
        <p:txBody>
          <a:bodyPr wrap="square">
            <a:spAutoFit/>
          </a:bodyPr>
          <a:lstStyle/>
          <a:p>
            <a:pPr marL="342900" lvl="0" indent="-342900">
              <a:lnSpc>
                <a:spcPct val="150000"/>
              </a:lnSpc>
              <a:spcBef>
                <a:spcPct val="20000"/>
              </a:spcBef>
              <a:buFont typeface="Arial" panose="020B0604020202020204" pitchFamily="34" charset="0"/>
              <a:buChar char="•"/>
              <a:defRPr/>
            </a:pPr>
            <a:r>
              <a:rPr lang="ru-RU" altLang="uk-UA" sz="2800" b="1" dirty="0" err="1">
                <a:ln>
                  <a:solidFill>
                    <a:srgbClr val="002060"/>
                  </a:solidFill>
                </a:ln>
                <a:solidFill>
                  <a:srgbClr val="002060"/>
                </a:solidFill>
                <a:latin typeface="Times New Roman"/>
              </a:rPr>
              <a:t>Посередині</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прив’яжемо</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коричневу</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стрічку</a:t>
            </a:r>
            <a:r>
              <a:rPr lang="ru-RU" altLang="uk-UA" sz="2800" b="1" dirty="0">
                <a:ln>
                  <a:solidFill>
                    <a:srgbClr val="002060"/>
                  </a:solidFill>
                </a:ln>
                <a:solidFill>
                  <a:srgbClr val="002060"/>
                </a:solidFill>
                <a:latin typeface="Times New Roman"/>
              </a:rPr>
              <a:t> — </a:t>
            </a:r>
            <a:r>
              <a:rPr lang="ru-RU" altLang="uk-UA" sz="2800" b="1" dirty="0" err="1">
                <a:ln>
                  <a:solidFill>
                    <a:srgbClr val="002060"/>
                  </a:solidFill>
                </a:ln>
                <a:solidFill>
                  <a:srgbClr val="002060"/>
                </a:solidFill>
                <a:latin typeface="Times New Roman"/>
              </a:rPr>
              <a:t>це</a:t>
            </a:r>
            <a:r>
              <a:rPr lang="ru-RU" altLang="uk-UA" sz="2800" b="1" dirty="0">
                <a:ln>
                  <a:solidFill>
                    <a:srgbClr val="002060"/>
                  </a:solidFill>
                </a:ln>
                <a:solidFill>
                  <a:srgbClr val="002060"/>
                </a:solidFill>
                <a:latin typeface="Times New Roman"/>
              </a:rPr>
              <a:t> символ </a:t>
            </a:r>
            <a:r>
              <a:rPr lang="ru-RU" altLang="uk-UA" sz="2800" b="1" dirty="0" err="1">
                <a:ln>
                  <a:solidFill>
                    <a:srgbClr val="002060"/>
                  </a:solidFill>
                </a:ln>
                <a:solidFill>
                  <a:srgbClr val="002060"/>
                </a:solidFill>
                <a:latin typeface="Times New Roman"/>
              </a:rPr>
              <a:t>землі-матінки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нашої</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годувальниці</a:t>
            </a:r>
            <a:r>
              <a:rPr lang="ru-RU" altLang="uk-UA" sz="2800" b="1" dirty="0">
                <a:ln>
                  <a:solidFill>
                    <a:srgbClr val="002060"/>
                  </a:solidFill>
                </a:ln>
                <a:solidFill>
                  <a:srgbClr val="002060"/>
                </a:solidFill>
                <a:latin typeface="Times New Roman"/>
              </a:rPr>
              <a:t>.</a:t>
            </a:r>
          </a:p>
          <a:p>
            <a:pPr marL="342900" lvl="0" indent="-342900">
              <a:lnSpc>
                <a:spcPct val="150000"/>
              </a:lnSpc>
              <a:spcBef>
                <a:spcPct val="20000"/>
              </a:spcBef>
              <a:buFont typeface="Arial" panose="020B0604020202020204" pitchFamily="34" charset="0"/>
              <a:buChar char="•"/>
              <a:defRPr/>
            </a:pPr>
            <a:r>
              <a:rPr lang="ru-RU" altLang="uk-UA" sz="2800" b="1" dirty="0">
                <a:ln>
                  <a:solidFill>
                    <a:srgbClr val="002060"/>
                  </a:solidFill>
                </a:ln>
                <a:solidFill>
                  <a:srgbClr val="002060"/>
                </a:solidFill>
                <a:latin typeface="Times New Roman"/>
              </a:rPr>
              <a:t> По </a:t>
            </a:r>
            <a:r>
              <a:rPr lang="ru-RU" altLang="uk-UA" sz="2800" b="1" dirty="0" err="1">
                <a:ln>
                  <a:solidFill>
                    <a:srgbClr val="002060"/>
                  </a:solidFill>
                </a:ln>
                <a:solidFill>
                  <a:srgbClr val="002060"/>
                </a:solidFill>
                <a:latin typeface="Times New Roman"/>
              </a:rPr>
              <a:t>обидва</a:t>
            </a:r>
            <a:r>
              <a:rPr lang="ru-RU" altLang="uk-UA" sz="2800" b="1" dirty="0">
                <a:ln>
                  <a:solidFill>
                    <a:srgbClr val="002060"/>
                  </a:solidFill>
                </a:ln>
                <a:solidFill>
                  <a:srgbClr val="002060"/>
                </a:solidFill>
                <a:latin typeface="Times New Roman"/>
              </a:rPr>
              <a:t> боки </a:t>
            </a:r>
            <a:r>
              <a:rPr lang="ru-RU" altLang="uk-UA" sz="2800" b="1" dirty="0" err="1">
                <a:ln>
                  <a:solidFill>
                    <a:srgbClr val="002060"/>
                  </a:solidFill>
                </a:ln>
                <a:solidFill>
                  <a:srgbClr val="002060"/>
                </a:solidFill>
                <a:latin typeface="Times New Roman"/>
              </a:rPr>
              <a:t>від</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неї</a:t>
            </a:r>
            <a:r>
              <a:rPr lang="ru-RU" altLang="uk-UA" sz="2800" b="1" dirty="0">
                <a:ln>
                  <a:solidFill>
                    <a:srgbClr val="002060"/>
                  </a:solidFill>
                </a:ln>
                <a:solidFill>
                  <a:srgbClr val="002060"/>
                </a:solidFill>
                <a:latin typeface="Times New Roman"/>
              </a:rPr>
              <a:t> — </a:t>
            </a:r>
            <a:r>
              <a:rPr lang="ru-RU" altLang="uk-UA" sz="2800" b="1" dirty="0" err="1">
                <a:ln>
                  <a:solidFill>
                    <a:srgbClr val="002060"/>
                  </a:solidFill>
                </a:ln>
                <a:solidFill>
                  <a:srgbClr val="002060"/>
                </a:solidFill>
                <a:latin typeface="Times New Roman"/>
              </a:rPr>
              <a:t>жовті</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стрічки</a:t>
            </a:r>
            <a:r>
              <a:rPr lang="ru-RU" altLang="uk-UA" sz="2800" b="1" dirty="0">
                <a:ln>
                  <a:solidFill>
                    <a:srgbClr val="002060"/>
                  </a:solidFill>
                </a:ln>
                <a:solidFill>
                  <a:srgbClr val="002060"/>
                </a:solidFill>
                <a:latin typeface="Times New Roman"/>
              </a:rPr>
              <a:t> — </a:t>
            </a:r>
            <a:r>
              <a:rPr lang="ru-RU" altLang="uk-UA" sz="2800" b="1" dirty="0" err="1">
                <a:ln>
                  <a:solidFill>
                    <a:srgbClr val="002060"/>
                  </a:solidFill>
                </a:ln>
                <a:solidFill>
                  <a:srgbClr val="002060"/>
                </a:solidFill>
                <a:latin typeface="Times New Roman"/>
              </a:rPr>
              <a:t>це</a:t>
            </a:r>
            <a:r>
              <a:rPr lang="ru-RU" altLang="uk-UA" sz="2800" b="1" dirty="0">
                <a:ln>
                  <a:solidFill>
                    <a:srgbClr val="002060"/>
                  </a:solidFill>
                </a:ln>
                <a:solidFill>
                  <a:srgbClr val="002060"/>
                </a:solidFill>
                <a:latin typeface="Times New Roman"/>
              </a:rPr>
              <a:t> символ </a:t>
            </a:r>
            <a:r>
              <a:rPr lang="ru-RU" altLang="uk-UA" sz="2800" b="1" dirty="0" err="1">
                <a:ln>
                  <a:solidFill>
                    <a:srgbClr val="002060"/>
                  </a:solidFill>
                </a:ln>
                <a:solidFill>
                  <a:srgbClr val="002060"/>
                </a:solidFill>
                <a:latin typeface="Times New Roman"/>
              </a:rPr>
              <a:t>сонечка</a:t>
            </a:r>
            <a:r>
              <a:rPr lang="ru-RU" altLang="uk-UA" sz="2800" b="1" dirty="0">
                <a:ln>
                  <a:solidFill>
                    <a:srgbClr val="002060"/>
                  </a:solidFill>
                </a:ln>
                <a:solidFill>
                  <a:srgbClr val="002060"/>
                </a:solidFill>
                <a:latin typeface="Times New Roman"/>
              </a:rPr>
              <a:t> , яке </a:t>
            </a:r>
            <a:r>
              <a:rPr lang="ru-RU" altLang="uk-UA" sz="2800" b="1" dirty="0" err="1">
                <a:ln>
                  <a:solidFill>
                    <a:srgbClr val="002060"/>
                  </a:solidFill>
                </a:ln>
                <a:solidFill>
                  <a:srgbClr val="002060"/>
                </a:solidFill>
                <a:latin typeface="Times New Roman"/>
              </a:rPr>
              <a:t>всьому</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дає</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світло</a:t>
            </a:r>
            <a:r>
              <a:rPr lang="ru-RU" altLang="uk-UA" sz="2800" b="1" dirty="0">
                <a:ln>
                  <a:solidFill>
                    <a:srgbClr val="002060"/>
                  </a:solidFill>
                </a:ln>
                <a:solidFill>
                  <a:srgbClr val="002060"/>
                </a:solidFill>
                <a:latin typeface="Times New Roman"/>
              </a:rPr>
              <a:t> і тепло.</a:t>
            </a:r>
          </a:p>
          <a:p>
            <a:pPr marL="342900" lvl="0" indent="-342900">
              <a:lnSpc>
                <a:spcPct val="150000"/>
              </a:lnSpc>
              <a:spcBef>
                <a:spcPct val="20000"/>
              </a:spcBef>
              <a:buFont typeface="Arial" panose="020B0604020202020204" pitchFamily="34" charset="0"/>
              <a:buChar char="•"/>
              <a:defRPr/>
            </a:pPr>
            <a:r>
              <a:rPr lang="ru-RU" altLang="uk-UA" sz="2800" b="1" dirty="0">
                <a:ln>
                  <a:solidFill>
                    <a:srgbClr val="002060"/>
                  </a:solidFill>
                </a:ln>
                <a:solidFill>
                  <a:srgbClr val="002060"/>
                </a:solidFill>
                <a:latin typeface="Times New Roman"/>
              </a:rPr>
              <a:t>За ними </a:t>
            </a:r>
            <a:r>
              <a:rPr lang="ru-RU" altLang="uk-UA" sz="2800" b="1" dirty="0" err="1">
                <a:ln>
                  <a:solidFill>
                    <a:srgbClr val="002060"/>
                  </a:solidFill>
                </a:ln>
                <a:solidFill>
                  <a:srgbClr val="002060"/>
                </a:solidFill>
                <a:latin typeface="Times New Roman"/>
              </a:rPr>
              <a:t>ідуть</a:t>
            </a:r>
            <a:r>
              <a:rPr lang="ru-RU" altLang="uk-UA" sz="2800" b="1" dirty="0">
                <a:ln>
                  <a:solidFill>
                    <a:srgbClr val="002060"/>
                  </a:solidFill>
                </a:ln>
                <a:solidFill>
                  <a:srgbClr val="002060"/>
                </a:solidFill>
                <a:latin typeface="Times New Roman"/>
              </a:rPr>
              <a:t> з </a:t>
            </a:r>
            <a:r>
              <a:rPr lang="ru-RU" altLang="uk-UA" sz="2800" b="1" dirty="0" err="1">
                <a:ln>
                  <a:solidFill>
                    <a:srgbClr val="002060"/>
                  </a:solidFill>
                </a:ln>
                <a:solidFill>
                  <a:srgbClr val="002060"/>
                </a:solidFill>
                <a:latin typeface="Times New Roman"/>
              </a:rPr>
              <a:t>різних</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сторін</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світло</a:t>
            </a:r>
            <a:r>
              <a:rPr lang="ru-RU" altLang="uk-UA" sz="2800" b="1" dirty="0">
                <a:ln>
                  <a:solidFill>
                    <a:srgbClr val="002060"/>
                  </a:solidFill>
                </a:ln>
                <a:solidFill>
                  <a:srgbClr val="002060"/>
                </a:solidFill>
                <a:latin typeface="Times New Roman"/>
              </a:rPr>
              <a:t>- і темно-зелена – символ </a:t>
            </a:r>
            <a:r>
              <a:rPr lang="ru-RU" altLang="uk-UA" sz="2800" b="1" dirty="0" err="1">
                <a:ln>
                  <a:solidFill>
                    <a:srgbClr val="002060"/>
                  </a:solidFill>
                </a:ln>
                <a:solidFill>
                  <a:srgbClr val="002060"/>
                </a:solidFill>
                <a:latin typeface="Times New Roman"/>
              </a:rPr>
              <a:t>живої</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природи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краси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юності</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спокою</a:t>
            </a:r>
            <a:r>
              <a:rPr lang="ru-RU" altLang="uk-UA" sz="2800" b="1" dirty="0">
                <a:ln>
                  <a:solidFill>
                    <a:srgbClr val="002060"/>
                  </a:solidFill>
                </a:ln>
                <a:solidFill>
                  <a:srgbClr val="002060"/>
                </a:solidFill>
                <a:latin typeface="Times New Roman"/>
              </a:rPr>
              <a:t> в </a:t>
            </a:r>
            <a:r>
              <a:rPr lang="ru-RU" altLang="uk-UA" sz="2800" b="1" dirty="0" err="1">
                <a:ln>
                  <a:solidFill>
                    <a:srgbClr val="002060"/>
                  </a:solidFill>
                </a:ln>
                <a:solidFill>
                  <a:srgbClr val="002060"/>
                </a:solidFill>
                <a:latin typeface="Times New Roman"/>
              </a:rPr>
              <a:t>природі</a:t>
            </a:r>
            <a:r>
              <a:rPr lang="ru-RU" altLang="uk-UA" sz="2800" b="1" dirty="0">
                <a:ln>
                  <a:solidFill>
                    <a:srgbClr val="002060"/>
                  </a:solidFill>
                </a:ln>
                <a:solidFill>
                  <a:srgbClr val="002060"/>
                </a:solidFill>
                <a:latin typeface="Times New Roman"/>
              </a:rPr>
              <a:t>.</a:t>
            </a:r>
          </a:p>
          <a:p>
            <a:pPr marL="342900" lvl="0" indent="-342900">
              <a:lnSpc>
                <a:spcPct val="150000"/>
              </a:lnSpc>
              <a:spcBef>
                <a:spcPct val="20000"/>
              </a:spcBef>
              <a:buFont typeface="Arial" panose="020B0604020202020204" pitchFamily="34" charset="0"/>
              <a:buChar char="•"/>
              <a:defRPr/>
            </a:pPr>
            <a:r>
              <a:rPr lang="ru-RU" altLang="uk-UA" sz="2800" b="1" dirty="0">
                <a:ln>
                  <a:solidFill>
                    <a:srgbClr val="002060"/>
                  </a:solidFill>
                </a:ln>
                <a:solidFill>
                  <a:srgbClr val="002060"/>
                </a:solidFill>
                <a:latin typeface="Times New Roman"/>
              </a:rPr>
              <a:t>  За ними в свою </a:t>
            </a:r>
            <a:r>
              <a:rPr lang="ru-RU" altLang="uk-UA" sz="2800" b="1" dirty="0" err="1">
                <a:ln>
                  <a:solidFill>
                    <a:srgbClr val="002060"/>
                  </a:solidFill>
                </a:ln>
                <a:solidFill>
                  <a:srgbClr val="002060"/>
                </a:solidFill>
                <a:latin typeface="Times New Roman"/>
              </a:rPr>
              <a:t>чергу</a:t>
            </a:r>
            <a:r>
              <a:rPr lang="ru-RU" altLang="uk-UA" sz="2800" b="1" dirty="0">
                <a:ln>
                  <a:solidFill>
                    <a:srgbClr val="002060"/>
                  </a:solidFill>
                </a:ln>
                <a:solidFill>
                  <a:srgbClr val="002060"/>
                </a:solidFill>
                <a:latin typeface="Times New Roman"/>
              </a:rPr>
              <a:t> синя і голуба – символ неба і води, людям </a:t>
            </a:r>
            <a:r>
              <a:rPr lang="ru-RU" altLang="uk-UA" sz="2800" b="1" dirty="0" err="1">
                <a:ln>
                  <a:solidFill>
                    <a:srgbClr val="002060"/>
                  </a:solidFill>
                </a:ln>
                <a:solidFill>
                  <a:srgbClr val="002060"/>
                </a:solidFill>
                <a:latin typeface="Times New Roman"/>
              </a:rPr>
              <a:t>сили</a:t>
            </a:r>
            <a:r>
              <a:rPr lang="ru-RU" altLang="uk-UA" sz="2800" b="1" dirty="0">
                <a:ln>
                  <a:solidFill>
                    <a:srgbClr val="002060"/>
                  </a:solidFill>
                </a:ln>
                <a:solidFill>
                  <a:srgbClr val="002060"/>
                </a:solidFill>
                <a:latin typeface="Times New Roman"/>
              </a:rPr>
              <a:t> і </a:t>
            </a:r>
            <a:r>
              <a:rPr lang="ru-RU" altLang="uk-UA" sz="2800" b="1" dirty="0" err="1">
                <a:ln>
                  <a:solidFill>
                    <a:srgbClr val="002060"/>
                  </a:solidFill>
                </a:ln>
                <a:solidFill>
                  <a:srgbClr val="002060"/>
                </a:solidFill>
                <a:latin typeface="Times New Roman"/>
              </a:rPr>
              <a:t>здоров’я</a:t>
            </a:r>
            <a:r>
              <a:rPr lang="ru-RU" altLang="uk-UA" sz="2800" b="1" dirty="0">
                <a:ln>
                  <a:solidFill>
                    <a:srgbClr val="002060"/>
                  </a:solidFill>
                </a:ln>
                <a:solidFill>
                  <a:srgbClr val="002060"/>
                </a:solidFill>
                <a:latin typeface="Times New Roman"/>
              </a:rPr>
              <a:t>.</a:t>
            </a:r>
          </a:p>
        </p:txBody>
      </p:sp>
    </p:spTree>
    <p:extLst>
      <p:ext uri="{BB962C8B-B14F-4D97-AF65-F5344CB8AC3E}">
        <p14:creationId xmlns:p14="http://schemas.microsoft.com/office/powerpoint/2010/main" val="21852256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Прямоугольник 2"/>
          <p:cNvSpPr/>
          <p:nvPr/>
        </p:nvSpPr>
        <p:spPr>
          <a:xfrm>
            <a:off x="411892" y="597942"/>
            <a:ext cx="11780108" cy="5530232"/>
          </a:xfrm>
          <a:prstGeom prst="rect">
            <a:avLst/>
          </a:prstGeom>
        </p:spPr>
        <p:txBody>
          <a:bodyPr wrap="square">
            <a:spAutoFit/>
          </a:bodyPr>
          <a:lstStyle/>
          <a:p>
            <a:pPr marL="342900" lvl="0" indent="-342900">
              <a:lnSpc>
                <a:spcPct val="150000"/>
              </a:lnSpc>
              <a:spcBef>
                <a:spcPct val="20000"/>
              </a:spcBef>
              <a:buFont typeface="Arial" panose="020B0604020202020204" pitchFamily="34" charset="0"/>
              <a:buChar char="•"/>
              <a:defRPr/>
            </a:pPr>
            <a:r>
              <a:rPr lang="ru-RU" altLang="uk-UA" sz="2800" b="1" dirty="0" err="1">
                <a:ln>
                  <a:solidFill>
                    <a:srgbClr val="002060"/>
                  </a:solidFill>
                </a:ln>
                <a:solidFill>
                  <a:srgbClr val="002060"/>
                </a:solidFill>
                <a:latin typeface="Times New Roman"/>
              </a:rPr>
              <a:t>Потім</a:t>
            </a:r>
            <a:r>
              <a:rPr lang="ru-RU" altLang="uk-UA" sz="2800" b="1" dirty="0">
                <a:ln>
                  <a:solidFill>
                    <a:srgbClr val="002060"/>
                  </a:solidFill>
                </a:ln>
                <a:solidFill>
                  <a:srgbClr val="002060"/>
                </a:solidFill>
                <a:latin typeface="Times New Roman"/>
              </a:rPr>
              <a:t> з </a:t>
            </a:r>
            <a:r>
              <a:rPr lang="ru-RU" altLang="uk-UA" sz="2800" b="1" dirty="0" err="1">
                <a:ln>
                  <a:solidFill>
                    <a:srgbClr val="002060"/>
                  </a:solidFill>
                </a:ln>
                <a:solidFill>
                  <a:srgbClr val="002060"/>
                </a:solidFill>
                <a:latin typeface="Times New Roman"/>
              </a:rPr>
              <a:t>однієї</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сторони</a:t>
            </a:r>
            <a:r>
              <a:rPr lang="ru-RU" altLang="uk-UA" sz="2800" b="1" dirty="0">
                <a:ln>
                  <a:solidFill>
                    <a:srgbClr val="002060"/>
                  </a:solidFill>
                </a:ln>
                <a:solidFill>
                  <a:srgbClr val="002060"/>
                </a:solidFill>
                <a:latin typeface="Times New Roman"/>
              </a:rPr>
              <a:t> оранжева – символ </a:t>
            </a:r>
            <a:r>
              <a:rPr lang="ru-RU" altLang="uk-UA" sz="2800" b="1" dirty="0" err="1">
                <a:ln>
                  <a:solidFill>
                    <a:srgbClr val="002060"/>
                  </a:solidFill>
                </a:ln>
                <a:solidFill>
                  <a:srgbClr val="002060"/>
                </a:solidFill>
                <a:latin typeface="Times New Roman"/>
              </a:rPr>
              <a:t>хліба</a:t>
            </a:r>
            <a:r>
              <a:rPr lang="ru-RU" altLang="uk-UA" sz="2800" b="1" dirty="0">
                <a:ln>
                  <a:solidFill>
                    <a:srgbClr val="002060"/>
                  </a:solidFill>
                </a:ln>
                <a:solidFill>
                  <a:srgbClr val="002060"/>
                </a:solidFill>
                <a:latin typeface="Times New Roman"/>
              </a:rPr>
              <a:t>, а з </a:t>
            </a:r>
            <a:r>
              <a:rPr lang="ru-RU" altLang="uk-UA" sz="2800" b="1" dirty="0" err="1">
                <a:ln>
                  <a:solidFill>
                    <a:srgbClr val="002060"/>
                  </a:solidFill>
                </a:ln>
                <a:solidFill>
                  <a:srgbClr val="002060"/>
                </a:solidFill>
                <a:latin typeface="Times New Roman"/>
              </a:rPr>
              <a:t>другої</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фіолетова</a:t>
            </a:r>
            <a:r>
              <a:rPr lang="ru-RU" altLang="uk-UA" sz="2800" b="1" dirty="0">
                <a:ln>
                  <a:solidFill>
                    <a:srgbClr val="002060"/>
                  </a:solidFill>
                </a:ln>
                <a:solidFill>
                  <a:srgbClr val="002060"/>
                </a:solidFill>
                <a:latin typeface="Times New Roman"/>
              </a:rPr>
              <a:t> – символ </a:t>
            </a:r>
            <a:r>
              <a:rPr lang="ru-RU" altLang="uk-UA" sz="2800" b="1" dirty="0" err="1">
                <a:ln>
                  <a:solidFill>
                    <a:srgbClr val="002060"/>
                  </a:solidFill>
                </a:ln>
                <a:solidFill>
                  <a:srgbClr val="002060"/>
                </a:solidFill>
                <a:latin typeface="Times New Roman"/>
              </a:rPr>
              <a:t>розуму</a:t>
            </a:r>
            <a:r>
              <a:rPr lang="ru-RU" altLang="uk-UA" sz="2800" b="1" dirty="0">
                <a:ln>
                  <a:solidFill>
                    <a:srgbClr val="002060"/>
                  </a:solidFill>
                </a:ln>
                <a:solidFill>
                  <a:srgbClr val="002060"/>
                </a:solidFill>
                <a:latin typeface="Times New Roman"/>
              </a:rPr>
              <a:t>.  </a:t>
            </a:r>
          </a:p>
          <a:p>
            <a:pPr marL="342900" lvl="0" indent="-342900">
              <a:lnSpc>
                <a:spcPct val="150000"/>
              </a:lnSpc>
              <a:spcBef>
                <a:spcPct val="20000"/>
              </a:spcBef>
              <a:buFont typeface="Arial" panose="020B0604020202020204" pitchFamily="34" charset="0"/>
              <a:buChar char="•"/>
              <a:defRPr/>
            </a:pPr>
            <a:r>
              <a:rPr lang="ru-RU" altLang="uk-UA" sz="2800" b="1" dirty="0">
                <a:ln>
                  <a:solidFill>
                    <a:srgbClr val="002060"/>
                  </a:solidFill>
                </a:ln>
                <a:solidFill>
                  <a:srgbClr val="002060"/>
                </a:solidFill>
                <a:latin typeface="Times New Roman"/>
              </a:rPr>
              <a:t> А за ними — </a:t>
            </a:r>
            <a:r>
              <a:rPr lang="ru-RU" altLang="uk-UA" sz="2800" b="1" dirty="0" err="1">
                <a:ln>
                  <a:solidFill>
                    <a:srgbClr val="002060"/>
                  </a:solidFill>
                </a:ln>
                <a:solidFill>
                  <a:srgbClr val="002060"/>
                </a:solidFill>
                <a:latin typeface="Times New Roman"/>
              </a:rPr>
              <a:t>малинові</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щоб</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щирими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зростали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дівчатка</a:t>
            </a:r>
            <a:r>
              <a:rPr lang="ru-RU" altLang="uk-UA" sz="2800" b="1" dirty="0">
                <a:ln>
                  <a:solidFill>
                    <a:srgbClr val="002060"/>
                  </a:solidFill>
                </a:ln>
                <a:solidFill>
                  <a:srgbClr val="002060"/>
                </a:solidFill>
                <a:latin typeface="Times New Roman"/>
              </a:rPr>
              <a:t>.</a:t>
            </a:r>
          </a:p>
          <a:p>
            <a:pPr marL="342900" lvl="0" indent="-342900">
              <a:lnSpc>
                <a:spcPct val="150000"/>
              </a:lnSpc>
              <a:spcBef>
                <a:spcPct val="20000"/>
              </a:spcBef>
              <a:buFont typeface="Arial" panose="020B0604020202020204" pitchFamily="34" charset="0"/>
              <a:buChar char="•"/>
              <a:defRPr/>
            </a:pP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Рожеву</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стрічку</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в’язали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щоб</a:t>
            </a:r>
            <a:r>
              <a:rPr lang="ru-RU" altLang="uk-UA" sz="2800" b="1" dirty="0">
                <a:ln>
                  <a:solidFill>
                    <a:srgbClr val="002060"/>
                  </a:solidFill>
                </a:ln>
                <a:solidFill>
                  <a:srgbClr val="002060"/>
                </a:solidFill>
                <a:latin typeface="Times New Roman"/>
              </a:rPr>
              <a:t> у </a:t>
            </a:r>
            <a:r>
              <a:rPr lang="ru-RU" altLang="uk-UA" sz="2800" b="1" dirty="0" err="1">
                <a:ln>
                  <a:solidFill>
                    <a:srgbClr val="002060"/>
                  </a:solidFill>
                </a:ln>
                <a:solidFill>
                  <a:srgbClr val="002060"/>
                </a:solidFill>
                <a:latin typeface="Times New Roman"/>
              </a:rPr>
              <a:t>кожної</a:t>
            </a:r>
            <a:r>
              <a:rPr lang="ru-RU" altLang="uk-UA" sz="2800" b="1" dirty="0">
                <a:ln>
                  <a:solidFill>
                    <a:srgbClr val="002060"/>
                  </a:solidFill>
                </a:ln>
                <a:solidFill>
                  <a:srgbClr val="002060"/>
                </a:solidFill>
                <a:latin typeface="Times New Roman"/>
              </a:rPr>
              <a:t> з них достаток </a:t>
            </a:r>
            <a:r>
              <a:rPr lang="ru-RU" altLang="uk-UA" sz="2800" b="1" dirty="0" err="1">
                <a:ln>
                  <a:solidFill>
                    <a:srgbClr val="002060"/>
                  </a:solidFill>
                </a:ln>
                <a:solidFill>
                  <a:srgbClr val="002060"/>
                </a:solidFill>
                <a:latin typeface="Times New Roman"/>
              </a:rPr>
              <a:t>був</a:t>
            </a:r>
            <a:r>
              <a:rPr lang="ru-RU" altLang="uk-UA" sz="2800" b="1" dirty="0">
                <a:ln>
                  <a:solidFill>
                    <a:srgbClr val="002060"/>
                  </a:solidFill>
                </a:ln>
                <a:solidFill>
                  <a:srgbClr val="002060"/>
                </a:solidFill>
                <a:latin typeface="Times New Roman"/>
              </a:rPr>
              <a:t> у </a:t>
            </a:r>
            <a:r>
              <a:rPr lang="ru-RU" altLang="uk-UA" sz="2800" b="1" dirty="0" err="1">
                <a:ln>
                  <a:solidFill>
                    <a:srgbClr val="002060"/>
                  </a:solidFill>
                </a:ln>
                <a:solidFill>
                  <a:srgbClr val="002060"/>
                </a:solidFill>
                <a:latin typeface="Times New Roman"/>
              </a:rPr>
              <a:t>домі</a:t>
            </a:r>
            <a:r>
              <a:rPr lang="ru-RU" altLang="uk-UA" sz="2800" b="1" dirty="0">
                <a:ln>
                  <a:solidFill>
                    <a:srgbClr val="002060"/>
                  </a:solidFill>
                </a:ln>
                <a:solidFill>
                  <a:srgbClr val="002060"/>
                </a:solidFill>
                <a:latin typeface="Times New Roman"/>
              </a:rPr>
              <a:t>.</a:t>
            </a:r>
          </a:p>
          <a:p>
            <a:pPr marL="342900" lvl="0" indent="-342900">
              <a:lnSpc>
                <a:spcPct val="150000"/>
              </a:lnSpc>
              <a:spcBef>
                <a:spcPct val="20000"/>
              </a:spcBef>
              <a:buFont typeface="Arial" panose="020B0604020202020204" pitchFamily="34" charset="0"/>
              <a:buChar char="•"/>
              <a:defRPr/>
            </a:pPr>
            <a:r>
              <a:rPr lang="ru-RU" altLang="uk-UA" sz="2800" b="1" dirty="0">
                <a:ln>
                  <a:solidFill>
                    <a:srgbClr val="002060"/>
                  </a:solidFill>
                </a:ln>
                <a:solidFill>
                  <a:srgbClr val="002060"/>
                </a:solidFill>
                <a:latin typeface="Times New Roman"/>
              </a:rPr>
              <a:t> І </a:t>
            </a:r>
            <a:r>
              <a:rPr lang="ru-RU" altLang="uk-UA" sz="2800" b="1" dirty="0" err="1">
                <a:ln>
                  <a:solidFill>
                    <a:srgbClr val="002060"/>
                  </a:solidFill>
                </a:ln>
                <a:solidFill>
                  <a:srgbClr val="002060"/>
                </a:solidFill>
                <a:latin typeface="Times New Roman"/>
              </a:rPr>
              <a:t>останніми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були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білі</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стрічки</a:t>
            </a:r>
            <a:r>
              <a:rPr lang="ru-RU" altLang="uk-UA" sz="2800" b="1" dirty="0">
                <a:ln>
                  <a:solidFill>
                    <a:srgbClr val="002060"/>
                  </a:solidFill>
                </a:ln>
                <a:solidFill>
                  <a:srgbClr val="002060"/>
                </a:solidFill>
                <a:latin typeface="Times New Roman"/>
              </a:rPr>
              <a:t>, але на </a:t>
            </a:r>
            <a:r>
              <a:rPr lang="ru-RU" altLang="uk-UA" sz="2800" b="1" dirty="0" err="1">
                <a:ln>
                  <a:solidFill>
                    <a:srgbClr val="002060"/>
                  </a:solidFill>
                </a:ln>
                <a:solidFill>
                  <a:srgbClr val="002060"/>
                </a:solidFill>
                <a:latin typeface="Times New Roman"/>
              </a:rPr>
              <a:t>кожній</a:t>
            </a:r>
            <a:r>
              <a:rPr lang="ru-RU" altLang="uk-UA" sz="2800" b="1" dirty="0">
                <a:ln>
                  <a:solidFill>
                    <a:srgbClr val="002060"/>
                  </a:solidFill>
                </a:ln>
                <a:solidFill>
                  <a:srgbClr val="002060"/>
                </a:solidFill>
                <a:latin typeface="Times New Roman"/>
              </a:rPr>
              <a:t> з них </a:t>
            </a:r>
            <a:r>
              <a:rPr lang="ru-RU" altLang="uk-UA" sz="2800" b="1" dirty="0" err="1">
                <a:ln>
                  <a:solidFill>
                    <a:srgbClr val="002060"/>
                  </a:solidFill>
                </a:ln>
                <a:solidFill>
                  <a:srgbClr val="002060"/>
                </a:solidFill>
                <a:latin typeface="Times New Roman"/>
              </a:rPr>
              <a:t>вишивали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або</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малювали</a:t>
            </a:r>
            <a:r>
              <a:rPr lang="ru-RU" altLang="uk-UA" sz="2800" b="1" dirty="0">
                <a:ln>
                  <a:solidFill>
                    <a:srgbClr val="002060"/>
                  </a:solidFill>
                </a:ln>
                <a:solidFill>
                  <a:srgbClr val="002060"/>
                </a:solidFill>
                <a:latin typeface="Times New Roman"/>
              </a:rPr>
              <a:t> золотом </a:t>
            </a:r>
            <a:r>
              <a:rPr lang="ru-RU" altLang="uk-UA" sz="2800" b="1" dirty="0" err="1">
                <a:ln>
                  <a:solidFill>
                    <a:srgbClr val="002060"/>
                  </a:solidFill>
                </a:ln>
                <a:solidFill>
                  <a:srgbClr val="002060"/>
                </a:solidFill>
                <a:latin typeface="Times New Roman"/>
              </a:rPr>
              <a:t>чи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сріблом</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сонце</a:t>
            </a:r>
            <a:r>
              <a:rPr lang="ru-RU" altLang="uk-UA" sz="2800" b="1" dirty="0">
                <a:ln>
                  <a:solidFill>
                    <a:srgbClr val="002060"/>
                  </a:solidFill>
                </a:ln>
                <a:solidFill>
                  <a:srgbClr val="002060"/>
                </a:solidFill>
                <a:latin typeface="Times New Roman"/>
              </a:rPr>
              <a:t> і </a:t>
            </a:r>
            <a:r>
              <a:rPr lang="ru-RU" altLang="uk-UA" sz="2800" b="1" dirty="0" err="1">
                <a:ln>
                  <a:solidFill>
                    <a:srgbClr val="002060"/>
                  </a:solidFill>
                </a:ln>
                <a:solidFill>
                  <a:srgbClr val="002060"/>
                </a:solidFill>
                <a:latin typeface="Times New Roman"/>
              </a:rPr>
              <a:t>місяць</a:t>
            </a:r>
            <a:r>
              <a:rPr lang="ru-RU" altLang="uk-UA" sz="2800" b="1" dirty="0">
                <a:ln>
                  <a:solidFill>
                    <a:srgbClr val="002060"/>
                  </a:solidFill>
                </a:ln>
                <a:solidFill>
                  <a:srgbClr val="002060"/>
                </a:solidFill>
                <a:latin typeface="Times New Roman"/>
              </a:rPr>
              <a:t>.</a:t>
            </a:r>
          </a:p>
          <a:p>
            <a:pPr marL="342900" lvl="0" indent="-342900">
              <a:lnSpc>
                <a:spcPct val="150000"/>
              </a:lnSpc>
              <a:spcBef>
                <a:spcPct val="20000"/>
              </a:spcBef>
              <a:buFont typeface="Arial" panose="020B0604020202020204" pitchFamily="34" charset="0"/>
              <a:buChar char="•"/>
              <a:defRPr/>
            </a:pPr>
            <a:r>
              <a:rPr lang="ru-RU" altLang="uk-UA" sz="2800" b="1" dirty="0" err="1">
                <a:ln>
                  <a:solidFill>
                    <a:srgbClr val="002060"/>
                  </a:solidFill>
                </a:ln>
                <a:solidFill>
                  <a:srgbClr val="002060"/>
                </a:solidFill>
                <a:latin typeface="Times New Roman"/>
              </a:rPr>
              <a:t>Стрічки</a:t>
            </a:r>
            <a:r>
              <a:rPr lang="ru-RU" altLang="uk-UA" sz="2800" b="1" dirty="0">
                <a:ln>
                  <a:solidFill>
                    <a:srgbClr val="002060"/>
                  </a:solidFill>
                </a:ln>
                <a:solidFill>
                  <a:srgbClr val="002060"/>
                </a:solidFill>
                <a:latin typeface="Times New Roman"/>
              </a:rPr>
              <a:t> берегли </a:t>
            </a:r>
            <a:r>
              <a:rPr lang="ru-RU" altLang="uk-UA" sz="2800" b="1" dirty="0" err="1">
                <a:ln>
                  <a:solidFill>
                    <a:srgbClr val="002060"/>
                  </a:solidFill>
                </a:ln>
                <a:solidFill>
                  <a:srgbClr val="002060"/>
                </a:solidFill>
                <a:latin typeface="Times New Roman"/>
              </a:rPr>
              <a:t>дівоче</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волосся</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від</a:t>
            </a:r>
            <a:r>
              <a:rPr lang="ru-RU" altLang="uk-UA" sz="2800" b="1" dirty="0">
                <a:ln>
                  <a:solidFill>
                    <a:srgbClr val="002060"/>
                  </a:solidFill>
                </a:ln>
                <a:solidFill>
                  <a:srgbClr val="002060"/>
                </a:solidFill>
                <a:latin typeface="Times New Roman"/>
              </a:rPr>
              <a:t> чужих очей. Вони </a:t>
            </a:r>
            <a:r>
              <a:rPr lang="ru-RU" altLang="uk-UA" sz="2800" b="1" dirty="0" err="1">
                <a:ln>
                  <a:solidFill>
                    <a:srgbClr val="002060"/>
                  </a:solidFill>
                </a:ln>
                <a:solidFill>
                  <a:srgbClr val="002060"/>
                </a:solidFill>
                <a:latin typeface="Times New Roman"/>
              </a:rPr>
              <a:t>були</a:t>
            </a:r>
            <a:r>
              <a:rPr lang="ru-RU" altLang="uk-UA" sz="2800" b="1" dirty="0">
                <a:ln>
                  <a:solidFill>
                    <a:srgbClr val="002060"/>
                  </a:solidFill>
                </a:ln>
                <a:solidFill>
                  <a:srgbClr val="002060"/>
                </a:solidFill>
                <a:latin typeface="Times New Roman"/>
              </a:rPr>
              <a:t> не </a:t>
            </a:r>
            <a:r>
              <a:rPr lang="ru-RU" altLang="uk-UA" sz="2800" b="1" dirty="0" err="1">
                <a:ln>
                  <a:solidFill>
                    <a:srgbClr val="002060"/>
                  </a:solidFill>
                </a:ln>
                <a:solidFill>
                  <a:srgbClr val="002060"/>
                </a:solidFill>
                <a:latin typeface="Times New Roman"/>
              </a:rPr>
              <a:t>коротшими</a:t>
            </a:r>
            <a:r>
              <a:rPr lang="ru-RU" altLang="uk-UA" sz="2800" b="1" dirty="0">
                <a:ln>
                  <a:solidFill>
                    <a:srgbClr val="002060"/>
                  </a:solidFill>
                </a:ln>
                <a:solidFill>
                  <a:srgbClr val="002060"/>
                </a:solidFill>
                <a:latin typeface="Times New Roman"/>
              </a:rPr>
              <a:t> </a:t>
            </a:r>
            <a:r>
              <a:rPr lang="ru-RU" altLang="uk-UA" sz="2800" b="1" dirty="0" err="1">
                <a:ln>
                  <a:solidFill>
                    <a:srgbClr val="002060"/>
                  </a:solidFill>
                </a:ln>
                <a:solidFill>
                  <a:srgbClr val="002060"/>
                </a:solidFill>
                <a:latin typeface="Times New Roman"/>
              </a:rPr>
              <a:t>від</a:t>
            </a:r>
            <a:r>
              <a:rPr lang="ru-RU" altLang="uk-UA" sz="2800" b="1" dirty="0">
                <a:ln>
                  <a:solidFill>
                    <a:srgbClr val="002060"/>
                  </a:solidFill>
                </a:ln>
                <a:solidFill>
                  <a:srgbClr val="002060"/>
                </a:solidFill>
                <a:latin typeface="Times New Roman"/>
              </a:rPr>
              <a:t> коси.</a:t>
            </a:r>
          </a:p>
        </p:txBody>
      </p:sp>
    </p:spTree>
    <p:extLst>
      <p:ext uri="{BB962C8B-B14F-4D97-AF65-F5344CB8AC3E}">
        <p14:creationId xmlns:p14="http://schemas.microsoft.com/office/powerpoint/2010/main" val="42328296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5741773" y="926685"/>
            <a:ext cx="6096000" cy="4955203"/>
          </a:xfrm>
          <a:prstGeom prst="rect">
            <a:avLst/>
          </a:prstGeom>
        </p:spPr>
        <p:txBody>
          <a:bodyPr>
            <a:spAutoFit/>
          </a:bodyPr>
          <a:lstStyle/>
          <a:p>
            <a:pPr lvl="0" indent="457200" algn="just"/>
            <a:r>
              <a:rPr lang="en-US" b="1" dirty="0">
                <a:solidFill>
                  <a:prstClr val="black"/>
                </a:solidFill>
                <a:latin typeface="Times New Roman" pitchFamily="18" charset="0"/>
                <a:cs typeface="Times New Roman" pitchFamily="18" charset="0"/>
              </a:rPr>
              <a:t> </a:t>
            </a:r>
            <a:r>
              <a:rPr lang="uk-UA" sz="2800" b="1" dirty="0">
                <a:solidFill>
                  <a:srgbClr val="C00000"/>
                </a:solidFill>
                <a:latin typeface="Times New Roman" pitchFamily="18" charset="0"/>
                <a:cs typeface="Times New Roman" pitchFamily="18" charset="0"/>
              </a:rPr>
              <a:t>Лялька-</a:t>
            </a:r>
            <a:r>
              <a:rPr lang="uk-UA" sz="2800" b="1" dirty="0" err="1">
                <a:solidFill>
                  <a:srgbClr val="C00000"/>
                </a:solidFill>
                <a:latin typeface="Times New Roman" pitchFamily="18" charset="0"/>
                <a:cs typeface="Times New Roman" pitchFamily="18" charset="0"/>
              </a:rPr>
              <a:t>мотанка</a:t>
            </a:r>
            <a:r>
              <a:rPr lang="uk-UA" sz="2800" b="1" dirty="0">
                <a:solidFill>
                  <a:srgbClr val="C00000"/>
                </a:solidFill>
                <a:latin typeface="Times New Roman" pitchFamily="18" charset="0"/>
                <a:cs typeface="Times New Roman" pitchFamily="18" charset="0"/>
              </a:rPr>
              <a:t> </a:t>
            </a:r>
            <a:r>
              <a:rPr lang="uk-UA" sz="2000" b="1" dirty="0">
                <a:ln>
                  <a:solidFill>
                    <a:srgbClr val="002060"/>
                  </a:solidFill>
                </a:ln>
                <a:solidFill>
                  <a:srgbClr val="002060"/>
                </a:solidFill>
                <a:latin typeface="Times New Roman" pitchFamily="18" charset="0"/>
                <a:cs typeface="Times New Roman" pitchFamily="18" charset="0"/>
              </a:rPr>
              <a:t>– </a:t>
            </a:r>
            <a:r>
              <a:rPr lang="uk-UA" sz="2400" dirty="0">
                <a:ln>
                  <a:solidFill>
                    <a:srgbClr val="002060"/>
                  </a:solidFill>
                </a:ln>
                <a:solidFill>
                  <a:srgbClr val="002060"/>
                </a:solidFill>
                <a:latin typeface="Times New Roman" pitchFamily="18" charset="0"/>
                <a:cs typeface="Times New Roman" pitchFamily="18" charset="0"/>
              </a:rPr>
              <a:t>це одна з найдавніших народних іграшок, яка, пройшовши крізь тисячоліття, існує і є дуже популярною навіть сьогодні. </a:t>
            </a:r>
            <a:r>
              <a:rPr lang="en-US" sz="2400" dirty="0">
                <a:ln>
                  <a:solidFill>
                    <a:srgbClr val="002060"/>
                  </a:solidFill>
                </a:ln>
                <a:solidFill>
                  <a:srgbClr val="002060"/>
                </a:solidFill>
                <a:latin typeface="Times New Roman" pitchFamily="18" charset="0"/>
                <a:cs typeface="Times New Roman" pitchFamily="18" charset="0"/>
              </a:rPr>
              <a:t> </a:t>
            </a:r>
          </a:p>
          <a:p>
            <a:pPr lvl="0" indent="457200" algn="just"/>
            <a:r>
              <a:rPr lang="en-US" sz="2400" dirty="0">
                <a:ln>
                  <a:solidFill>
                    <a:srgbClr val="002060"/>
                  </a:solidFill>
                </a:ln>
                <a:solidFill>
                  <a:srgbClr val="002060"/>
                </a:solidFill>
                <a:latin typeface="Times New Roman" pitchFamily="18" charset="0"/>
                <a:cs typeface="Times New Roman" pitchFamily="18" charset="0"/>
              </a:rPr>
              <a:t>         </a:t>
            </a:r>
            <a:r>
              <a:rPr lang="uk-UA" sz="2400" dirty="0">
                <a:ln>
                  <a:solidFill>
                    <a:srgbClr val="002060"/>
                  </a:solidFill>
                </a:ln>
                <a:solidFill>
                  <a:srgbClr val="002060"/>
                </a:solidFill>
                <a:latin typeface="Times New Roman" pitchFamily="18" charset="0"/>
                <a:cs typeface="Times New Roman" pitchFamily="18" charset="0"/>
              </a:rPr>
              <a:t>Лялька-</a:t>
            </a:r>
            <a:r>
              <a:rPr lang="uk-UA" sz="2400" dirty="0" err="1">
                <a:ln>
                  <a:solidFill>
                    <a:srgbClr val="002060"/>
                  </a:solidFill>
                </a:ln>
                <a:solidFill>
                  <a:srgbClr val="002060"/>
                </a:solidFill>
                <a:latin typeface="Times New Roman" pitchFamily="18" charset="0"/>
                <a:cs typeface="Times New Roman" pitchFamily="18" charset="0"/>
              </a:rPr>
              <a:t>мотанка</a:t>
            </a:r>
            <a:r>
              <a:rPr lang="uk-UA" sz="2400" dirty="0">
                <a:ln>
                  <a:solidFill>
                    <a:srgbClr val="002060"/>
                  </a:solidFill>
                </a:ln>
                <a:solidFill>
                  <a:srgbClr val="002060"/>
                </a:solidFill>
                <a:latin typeface="Times New Roman" pitchFamily="18" charset="0"/>
                <a:cs typeface="Times New Roman" pitchFamily="18" charset="0"/>
              </a:rPr>
              <a:t> виконувала роль оберегу, була символом матері - </a:t>
            </a:r>
            <a:r>
              <a:rPr lang="uk-UA" sz="2400" dirty="0" err="1">
                <a:ln>
                  <a:solidFill>
                    <a:srgbClr val="002060"/>
                  </a:solidFill>
                </a:ln>
                <a:solidFill>
                  <a:srgbClr val="002060"/>
                </a:solidFill>
                <a:latin typeface="Times New Roman" pitchFamily="18" charset="0"/>
                <a:cs typeface="Times New Roman" pitchFamily="18" charset="0"/>
              </a:rPr>
              <a:t>прародительниці</a:t>
            </a:r>
            <a:r>
              <a:rPr lang="uk-UA" sz="2400" dirty="0">
                <a:ln>
                  <a:solidFill>
                    <a:srgbClr val="002060"/>
                  </a:solidFill>
                </a:ln>
                <a:solidFill>
                  <a:srgbClr val="002060"/>
                </a:solidFill>
                <a:latin typeface="Times New Roman" pitchFamily="18" charset="0"/>
                <a:cs typeface="Times New Roman" pitchFamily="18" charset="0"/>
              </a:rPr>
              <a:t>, символом мудрості, </a:t>
            </a:r>
            <a:r>
              <a:rPr lang="en-US" sz="2400" dirty="0">
                <a:ln>
                  <a:solidFill>
                    <a:srgbClr val="002060"/>
                  </a:solidFill>
                </a:ln>
                <a:solidFill>
                  <a:srgbClr val="002060"/>
                </a:solidFill>
                <a:latin typeface="Times New Roman" pitchFamily="18" charset="0"/>
                <a:cs typeface="Times New Roman" pitchFamily="18" charset="0"/>
              </a:rPr>
              <a:t> </a:t>
            </a:r>
            <a:r>
              <a:rPr lang="uk-UA" sz="2400" dirty="0">
                <a:ln>
                  <a:solidFill>
                    <a:srgbClr val="002060"/>
                  </a:solidFill>
                </a:ln>
                <a:solidFill>
                  <a:srgbClr val="002060"/>
                </a:solidFill>
                <a:latin typeface="Times New Roman" pitchFamily="18" charset="0"/>
                <a:cs typeface="Times New Roman" pitchFamily="18" charset="0"/>
              </a:rPr>
              <a:t>берегинею роду. </a:t>
            </a:r>
            <a:endParaRPr lang="en-US" sz="2400" dirty="0">
              <a:ln>
                <a:solidFill>
                  <a:srgbClr val="002060"/>
                </a:solidFill>
              </a:ln>
              <a:solidFill>
                <a:srgbClr val="002060"/>
              </a:solidFill>
              <a:latin typeface="Times New Roman" pitchFamily="18" charset="0"/>
              <a:cs typeface="Times New Roman" pitchFamily="18" charset="0"/>
            </a:endParaRPr>
          </a:p>
          <a:p>
            <a:pPr lvl="0" indent="457200" algn="just"/>
            <a:r>
              <a:rPr lang="en-US" sz="2400" dirty="0">
                <a:ln>
                  <a:solidFill>
                    <a:srgbClr val="002060"/>
                  </a:solidFill>
                </a:ln>
                <a:solidFill>
                  <a:srgbClr val="002060"/>
                </a:solidFill>
                <a:latin typeface="Times New Roman" pitchFamily="18" charset="0"/>
                <a:cs typeface="Times New Roman" pitchFamily="18" charset="0"/>
              </a:rPr>
              <a:t>    </a:t>
            </a:r>
            <a:r>
              <a:rPr lang="uk-UA" sz="2400" dirty="0">
                <a:ln>
                  <a:solidFill>
                    <a:srgbClr val="002060"/>
                  </a:solidFill>
                </a:ln>
                <a:solidFill>
                  <a:srgbClr val="002060"/>
                </a:solidFill>
                <a:latin typeface="Times New Roman" pitchFamily="18" charset="0"/>
                <a:cs typeface="Times New Roman" pitchFamily="18" charset="0"/>
              </a:rPr>
              <a:t>Секрети виготовлення ляльок передавалися в родині від матері </a:t>
            </a:r>
            <a:r>
              <a:rPr lang="ru-RU" sz="2400" dirty="0">
                <a:ln>
                  <a:solidFill>
                    <a:srgbClr val="002060"/>
                  </a:solidFill>
                </a:ln>
                <a:solidFill>
                  <a:srgbClr val="002060"/>
                </a:solidFill>
                <a:latin typeface="Times New Roman" pitchFamily="18" charset="0"/>
                <a:cs typeface="Times New Roman" pitchFamily="18" charset="0"/>
              </a:rPr>
              <a:t>до дочки. Коли </a:t>
            </a:r>
            <a:r>
              <a:rPr lang="ru-RU" sz="2400" dirty="0" err="1">
                <a:ln>
                  <a:solidFill>
                    <a:srgbClr val="002060"/>
                  </a:solidFill>
                </a:ln>
                <a:solidFill>
                  <a:srgbClr val="002060"/>
                </a:solidFill>
                <a:latin typeface="Times New Roman" pitchFamily="18" charset="0"/>
                <a:cs typeface="Times New Roman" pitchFamily="18" charset="0"/>
              </a:rPr>
              <a:t>дівчина</a:t>
            </a:r>
            <a:r>
              <a:rPr lang="ru-RU" sz="2400" dirty="0">
                <a:ln>
                  <a:solidFill>
                    <a:srgbClr val="002060"/>
                  </a:solidFill>
                </a:ln>
                <a:solidFill>
                  <a:srgbClr val="002060"/>
                </a:solidFill>
                <a:latin typeface="Times New Roman" pitchFamily="18" charset="0"/>
                <a:cs typeface="Times New Roman" pitchFamily="18" charset="0"/>
              </a:rPr>
              <a:t> </a:t>
            </a:r>
            <a:r>
              <a:rPr lang="uk-UA" sz="2400" dirty="0">
                <a:ln>
                  <a:solidFill>
                    <a:srgbClr val="002060"/>
                  </a:solidFill>
                </a:ln>
                <a:solidFill>
                  <a:srgbClr val="002060"/>
                </a:solidFill>
                <a:latin typeface="Times New Roman" pitchFamily="18" charset="0"/>
                <a:cs typeface="Times New Roman" pitchFamily="18" charset="0"/>
              </a:rPr>
              <a:t>виходила</a:t>
            </a:r>
            <a:r>
              <a:rPr lang="ru-RU" sz="2400" dirty="0">
                <a:ln>
                  <a:solidFill>
                    <a:srgbClr val="002060"/>
                  </a:solidFill>
                </a:ln>
                <a:solidFill>
                  <a:srgbClr val="002060"/>
                </a:solidFill>
                <a:latin typeface="Times New Roman" pitchFamily="18" charset="0"/>
                <a:cs typeface="Times New Roman" pitchFamily="18" charset="0"/>
              </a:rPr>
              <a:t> </a:t>
            </a:r>
            <a:r>
              <a:rPr lang="ru-RU" sz="2400" dirty="0" err="1">
                <a:ln>
                  <a:solidFill>
                    <a:srgbClr val="002060"/>
                  </a:solidFill>
                </a:ln>
                <a:solidFill>
                  <a:srgbClr val="002060"/>
                </a:solidFill>
                <a:latin typeface="Times New Roman" pitchFamily="18" charset="0"/>
                <a:cs typeface="Times New Roman" pitchFamily="18" charset="0"/>
              </a:rPr>
              <a:t>заміж</a:t>
            </a:r>
            <a:r>
              <a:rPr lang="ru-RU" sz="2400" dirty="0">
                <a:ln>
                  <a:solidFill>
                    <a:srgbClr val="002060"/>
                  </a:solidFill>
                </a:ln>
                <a:solidFill>
                  <a:srgbClr val="002060"/>
                </a:solidFill>
                <a:latin typeface="Times New Roman" pitchFamily="18" charset="0"/>
                <a:cs typeface="Times New Roman" pitchFamily="18" charset="0"/>
              </a:rPr>
              <a:t>, </a:t>
            </a:r>
            <a:r>
              <a:rPr lang="ru-RU" sz="2400" dirty="0" err="1">
                <a:ln>
                  <a:solidFill>
                    <a:srgbClr val="002060"/>
                  </a:solidFill>
                </a:ln>
                <a:solidFill>
                  <a:srgbClr val="002060"/>
                </a:solidFill>
                <a:latin typeface="Times New Roman" pitchFamily="18" charset="0"/>
                <a:cs typeface="Times New Roman" pitchFamily="18" charset="0"/>
              </a:rPr>
              <a:t>мати</a:t>
            </a:r>
            <a:r>
              <a:rPr lang="ru-RU" sz="2400" dirty="0">
                <a:ln>
                  <a:solidFill>
                    <a:srgbClr val="002060"/>
                  </a:solidFill>
                </a:ln>
                <a:solidFill>
                  <a:srgbClr val="002060"/>
                </a:solidFill>
                <a:latin typeface="Times New Roman" pitchFamily="18" charset="0"/>
                <a:cs typeface="Times New Roman" pitchFamily="18" charset="0"/>
              </a:rPr>
              <a:t> </a:t>
            </a:r>
            <a:r>
              <a:rPr lang="ru-RU" sz="2400" dirty="0" err="1">
                <a:ln>
                  <a:solidFill>
                    <a:srgbClr val="002060"/>
                  </a:solidFill>
                </a:ln>
                <a:solidFill>
                  <a:srgbClr val="002060"/>
                </a:solidFill>
                <a:latin typeface="Times New Roman" pitchFamily="18" charset="0"/>
                <a:cs typeface="Times New Roman" pitchFamily="18" charset="0"/>
              </a:rPr>
              <a:t>дарувала</a:t>
            </a:r>
            <a:r>
              <a:rPr lang="ru-RU" sz="2400" dirty="0">
                <a:ln>
                  <a:solidFill>
                    <a:srgbClr val="002060"/>
                  </a:solidFill>
                </a:ln>
                <a:solidFill>
                  <a:srgbClr val="002060"/>
                </a:solidFill>
                <a:latin typeface="Times New Roman" pitchFamily="18" charset="0"/>
                <a:cs typeface="Times New Roman" pitchFamily="18" charset="0"/>
              </a:rPr>
              <a:t> </a:t>
            </a:r>
            <a:r>
              <a:rPr lang="ru-RU" sz="2400" dirty="0" err="1">
                <a:ln>
                  <a:solidFill>
                    <a:srgbClr val="002060"/>
                  </a:solidFill>
                </a:ln>
                <a:solidFill>
                  <a:srgbClr val="002060"/>
                </a:solidFill>
                <a:latin typeface="Times New Roman" pitchFamily="18" charset="0"/>
                <a:cs typeface="Times New Roman" pitchFamily="18" charset="0"/>
              </a:rPr>
              <a:t>їй</a:t>
            </a:r>
            <a:r>
              <a:rPr lang="ru-RU" sz="2400" dirty="0">
                <a:ln>
                  <a:solidFill>
                    <a:srgbClr val="002060"/>
                  </a:solidFill>
                </a:ln>
                <a:solidFill>
                  <a:srgbClr val="002060"/>
                </a:solidFill>
                <a:latin typeface="Times New Roman" pitchFamily="18" charset="0"/>
                <a:cs typeface="Times New Roman" pitchFamily="18" charset="0"/>
              </a:rPr>
              <a:t> ляльку-</a:t>
            </a:r>
            <a:r>
              <a:rPr lang="ru-RU" sz="2400" dirty="0" err="1">
                <a:ln>
                  <a:solidFill>
                    <a:srgbClr val="002060"/>
                  </a:solidFill>
                </a:ln>
                <a:solidFill>
                  <a:srgbClr val="002060"/>
                </a:solidFill>
                <a:latin typeface="Times New Roman" pitchFamily="18" charset="0"/>
                <a:cs typeface="Times New Roman" pitchFamily="18" charset="0"/>
              </a:rPr>
              <a:t>мотанку</a:t>
            </a:r>
            <a:r>
              <a:rPr lang="ru-RU" sz="2400" dirty="0">
                <a:ln>
                  <a:solidFill>
                    <a:srgbClr val="002060"/>
                  </a:solidFill>
                </a:ln>
                <a:solidFill>
                  <a:srgbClr val="002060"/>
                </a:solidFill>
                <a:latin typeface="Times New Roman" pitchFamily="18" charset="0"/>
                <a:cs typeface="Times New Roman" pitchFamily="18" charset="0"/>
              </a:rPr>
              <a:t>, як </a:t>
            </a:r>
            <a:r>
              <a:rPr lang="uk-UA" sz="2400" dirty="0">
                <a:ln>
                  <a:solidFill>
                    <a:srgbClr val="002060"/>
                  </a:solidFill>
                </a:ln>
                <a:solidFill>
                  <a:srgbClr val="002060"/>
                </a:solidFill>
                <a:latin typeface="Times New Roman" pitchFamily="18" charset="0"/>
                <a:cs typeface="Times New Roman" pitchFamily="18" charset="0"/>
              </a:rPr>
              <a:t>оберіг</a:t>
            </a:r>
            <a:r>
              <a:rPr lang="ru-RU" sz="2400" dirty="0">
                <a:ln>
                  <a:solidFill>
                    <a:srgbClr val="002060"/>
                  </a:solidFill>
                </a:ln>
                <a:solidFill>
                  <a:srgbClr val="002060"/>
                </a:solidFill>
                <a:latin typeface="Times New Roman" pitchFamily="18" charset="0"/>
                <a:cs typeface="Times New Roman" pitchFamily="18" charset="0"/>
              </a:rPr>
              <a:t> для </a:t>
            </a:r>
            <a:r>
              <a:rPr lang="uk-UA" sz="2400" dirty="0">
                <a:ln>
                  <a:solidFill>
                    <a:srgbClr val="002060"/>
                  </a:solidFill>
                </a:ln>
                <a:solidFill>
                  <a:srgbClr val="002060"/>
                </a:solidFill>
                <a:latin typeface="Times New Roman" pitchFamily="18" charset="0"/>
                <a:cs typeface="Times New Roman" pitchFamily="18" charset="0"/>
              </a:rPr>
              <a:t>нової домівки</a:t>
            </a:r>
            <a:r>
              <a:rPr lang="ru-RU" sz="2400" dirty="0">
                <a:ln>
                  <a:solidFill>
                    <a:srgbClr val="002060"/>
                  </a:solidFill>
                </a:ln>
                <a:solidFill>
                  <a:srgbClr val="002060"/>
                </a:solidFill>
                <a:latin typeface="Times New Roman" pitchFamily="18" charset="0"/>
                <a:cs typeface="Times New Roman" pitchFamily="18" charset="0"/>
              </a:rPr>
              <a:t>. </a:t>
            </a:r>
            <a:endParaRPr lang="uk-UA" sz="2400" dirty="0">
              <a:ln>
                <a:solidFill>
                  <a:srgbClr val="002060"/>
                </a:solidFill>
              </a:ln>
              <a:solidFill>
                <a:srgbClr val="002060"/>
              </a:solidFill>
              <a:latin typeface="Times New Roman" pitchFamily="18" charset="0"/>
              <a:cs typeface="Times New Roman"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9143" y="1136459"/>
            <a:ext cx="4680121" cy="4955422"/>
          </a:xfrm>
          <a:prstGeom prst="rect">
            <a:avLst/>
          </a:prstGeom>
        </p:spPr>
      </p:pic>
    </p:spTree>
    <p:extLst>
      <p:ext uri="{BB962C8B-B14F-4D97-AF65-F5344CB8AC3E}">
        <p14:creationId xmlns:p14="http://schemas.microsoft.com/office/powerpoint/2010/main" val="41117107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5667633" y="452892"/>
            <a:ext cx="6096000" cy="6001643"/>
          </a:xfrm>
          <a:prstGeom prst="rect">
            <a:avLst/>
          </a:prstGeom>
        </p:spPr>
        <p:txBody>
          <a:bodyPr>
            <a:spAutoFit/>
          </a:bodyPr>
          <a:lstStyle/>
          <a:p>
            <a:pPr lvl="0" indent="457200" algn="just"/>
            <a:r>
              <a:rPr lang="uk-UA" sz="2400" dirty="0">
                <a:ln>
                  <a:solidFill>
                    <a:srgbClr val="002060"/>
                  </a:solidFill>
                </a:ln>
                <a:solidFill>
                  <a:srgbClr val="002060"/>
                </a:solidFill>
                <a:latin typeface="Times New Roman" pitchFamily="18" charset="0"/>
                <a:cs typeface="Times New Roman" pitchFamily="18" charset="0"/>
              </a:rPr>
              <a:t> </a:t>
            </a:r>
            <a:r>
              <a:rPr lang="uk-UA" sz="2400" dirty="0" err="1">
                <a:ln>
                  <a:solidFill>
                    <a:srgbClr val="002060"/>
                  </a:solidFill>
                </a:ln>
                <a:solidFill>
                  <a:srgbClr val="002060"/>
                </a:solidFill>
                <a:latin typeface="Times New Roman" pitchFamily="18" charset="0"/>
                <a:cs typeface="Times New Roman" pitchFamily="18" charset="0"/>
              </a:rPr>
              <a:t>Мотанка</a:t>
            </a:r>
            <a:r>
              <a:rPr lang="uk-UA" sz="2400" dirty="0">
                <a:ln>
                  <a:solidFill>
                    <a:srgbClr val="002060"/>
                  </a:solidFill>
                </a:ln>
                <a:solidFill>
                  <a:srgbClr val="002060"/>
                </a:solidFill>
                <a:latin typeface="Times New Roman" pitchFamily="18" charset="0"/>
                <a:cs typeface="Times New Roman" pitchFamily="18" charset="0"/>
              </a:rPr>
              <a:t> відрізняється від звичайної іграшки відсутністю обличчя. </a:t>
            </a:r>
          </a:p>
          <a:p>
            <a:pPr lvl="0" indent="457200" algn="just">
              <a:defRPr/>
            </a:pPr>
            <a:r>
              <a:rPr lang="en-US" sz="2400" dirty="0">
                <a:ln>
                  <a:solidFill>
                    <a:srgbClr val="002060"/>
                  </a:solidFill>
                </a:ln>
                <a:solidFill>
                  <a:srgbClr val="002060"/>
                </a:solidFill>
                <a:latin typeface="Times New Roman" pitchFamily="18" charset="0"/>
                <a:cs typeface="Times New Roman" pitchFamily="18" charset="0"/>
              </a:rPr>
              <a:t>      </a:t>
            </a:r>
            <a:r>
              <a:rPr lang="uk-UA" sz="2400" dirty="0">
                <a:ln>
                  <a:solidFill>
                    <a:srgbClr val="002060"/>
                  </a:solidFill>
                </a:ln>
                <a:solidFill>
                  <a:srgbClr val="002060"/>
                </a:solidFill>
                <a:latin typeface="Times New Roman" pitchFamily="18" charset="0"/>
                <a:cs typeface="Times New Roman" pitchFamily="18" charset="0"/>
              </a:rPr>
              <a:t>Матеріалами для виготовлення служать натуральні матеріали (сіно, солома, дерево, трави, сухе листя, насіння, зерна). Прикрашали </a:t>
            </a:r>
            <a:r>
              <a:rPr lang="uk-UA" sz="2400" dirty="0" err="1">
                <a:ln>
                  <a:solidFill>
                    <a:srgbClr val="002060"/>
                  </a:solidFill>
                </a:ln>
                <a:solidFill>
                  <a:srgbClr val="002060"/>
                </a:solidFill>
                <a:latin typeface="Times New Roman" pitchFamily="18" charset="0"/>
                <a:cs typeface="Times New Roman" pitchFamily="18" charset="0"/>
              </a:rPr>
              <a:t>мотанку</a:t>
            </a:r>
            <a:r>
              <a:rPr lang="uk-UA" sz="2400" dirty="0">
                <a:ln>
                  <a:solidFill>
                    <a:srgbClr val="002060"/>
                  </a:solidFill>
                </a:ln>
                <a:solidFill>
                  <a:srgbClr val="002060"/>
                </a:solidFill>
                <a:latin typeface="Times New Roman" pitchFamily="18" charset="0"/>
                <a:cs typeface="Times New Roman" pitchFamily="18" charset="0"/>
              </a:rPr>
              <a:t> народними орнаментами та вишивкою. Українці вважали, що це  приносить їм багатство та успіх. </a:t>
            </a:r>
            <a:endParaRPr lang="en-US" sz="2400" dirty="0">
              <a:ln>
                <a:solidFill>
                  <a:srgbClr val="002060"/>
                </a:solidFill>
              </a:ln>
              <a:solidFill>
                <a:srgbClr val="002060"/>
              </a:solidFill>
              <a:latin typeface="Times New Roman" pitchFamily="18" charset="0"/>
              <a:cs typeface="Times New Roman" pitchFamily="18" charset="0"/>
            </a:endParaRPr>
          </a:p>
          <a:p>
            <a:pPr lvl="0" indent="457200" algn="just">
              <a:defRPr/>
            </a:pPr>
            <a:r>
              <a:rPr lang="uk-UA" sz="2400" dirty="0">
                <a:ln>
                  <a:solidFill>
                    <a:srgbClr val="002060"/>
                  </a:solidFill>
                </a:ln>
                <a:solidFill>
                  <a:srgbClr val="002060"/>
                </a:solidFill>
                <a:latin typeface="Times New Roman" pitchFamily="18" charset="0"/>
                <a:cs typeface="Times New Roman" pitchFamily="18" charset="0"/>
              </a:rPr>
              <a:t>Усі деталі  міцно примотуються ниткою, вузлики не зав’язують.</a:t>
            </a:r>
            <a:endParaRPr lang="en-US" sz="2400" dirty="0">
              <a:ln>
                <a:solidFill>
                  <a:srgbClr val="002060"/>
                </a:solidFill>
              </a:ln>
              <a:solidFill>
                <a:srgbClr val="002060"/>
              </a:solidFill>
              <a:latin typeface="Times New Roman" pitchFamily="18" charset="0"/>
              <a:cs typeface="Times New Roman" pitchFamily="18" charset="0"/>
            </a:endParaRPr>
          </a:p>
          <a:p>
            <a:pPr lvl="0" indent="457200" algn="just">
              <a:defRPr/>
            </a:pPr>
            <a:r>
              <a:rPr lang="uk-UA" sz="2400" dirty="0">
                <a:ln>
                  <a:solidFill>
                    <a:srgbClr val="002060"/>
                  </a:solidFill>
                </a:ln>
                <a:solidFill>
                  <a:srgbClr val="002060"/>
                </a:solidFill>
                <a:latin typeface="Times New Roman" pitchFamily="18" charset="0"/>
                <a:cs typeface="Times New Roman" pitchFamily="18" charset="0"/>
              </a:rPr>
              <a:t>   Робити ляльку-</a:t>
            </a:r>
            <a:r>
              <a:rPr lang="uk-UA" sz="2400" dirty="0" err="1">
                <a:ln>
                  <a:solidFill>
                    <a:srgbClr val="002060"/>
                  </a:solidFill>
                </a:ln>
                <a:solidFill>
                  <a:srgbClr val="002060"/>
                </a:solidFill>
                <a:latin typeface="Times New Roman" pitchFamily="18" charset="0"/>
                <a:cs typeface="Times New Roman" pitchFamily="18" charset="0"/>
              </a:rPr>
              <a:t>мотанку</a:t>
            </a:r>
            <a:r>
              <a:rPr lang="uk-UA" sz="2400" dirty="0">
                <a:ln>
                  <a:solidFill>
                    <a:srgbClr val="002060"/>
                  </a:solidFill>
                </a:ln>
                <a:solidFill>
                  <a:srgbClr val="002060"/>
                </a:solidFill>
                <a:latin typeface="Times New Roman" pitchFamily="18" charset="0"/>
                <a:cs typeface="Times New Roman" pitchFamily="18" charset="0"/>
              </a:rPr>
              <a:t> як оберіг треба було тільки в «хороший» період (краще взимку). Невдалим часом були свята і вихідні дні, а також середа і п’ятниця (у ці дні займатися рукоділлям вважалося за гріх). </a:t>
            </a:r>
            <a:endParaRPr lang="ru-RU" sz="2400" dirty="0">
              <a:ln>
                <a:solidFill>
                  <a:srgbClr val="002060"/>
                </a:solidFill>
              </a:ln>
              <a:solidFill>
                <a:srgbClr val="002060"/>
              </a:solidFill>
              <a:latin typeface="Franklin Gothic Book"/>
            </a:endParaRPr>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r="10162"/>
          <a:stretch/>
        </p:blipFill>
        <p:spPr>
          <a:xfrm>
            <a:off x="293344" y="1326549"/>
            <a:ext cx="5094202" cy="4254328"/>
          </a:xfrm>
          <a:prstGeom prst="rect">
            <a:avLst/>
          </a:prstGeom>
        </p:spPr>
      </p:pic>
    </p:spTree>
    <p:extLst>
      <p:ext uri="{BB962C8B-B14F-4D97-AF65-F5344CB8AC3E}">
        <p14:creationId xmlns:p14="http://schemas.microsoft.com/office/powerpoint/2010/main" val="3400301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5815914" y="820853"/>
            <a:ext cx="6096000" cy="4524315"/>
          </a:xfrm>
          <a:prstGeom prst="rect">
            <a:avLst/>
          </a:prstGeom>
        </p:spPr>
        <p:txBody>
          <a:bodyPr>
            <a:spAutoFit/>
          </a:bodyPr>
          <a:lstStyle/>
          <a:p>
            <a:pPr lvl="0" indent="457200" algn="just"/>
            <a:r>
              <a:rPr lang="ru-RU" sz="2000" dirty="0">
                <a:solidFill>
                  <a:prstClr val="black"/>
                </a:solidFill>
                <a:latin typeface="Times New Roman" pitchFamily="18" charset="0"/>
                <a:cs typeface="Times New Roman" pitchFamily="18" charset="0"/>
              </a:rPr>
              <a:t> </a:t>
            </a:r>
            <a:r>
              <a:rPr lang="uk-UA" sz="2400" dirty="0">
                <a:ln>
                  <a:solidFill>
                    <a:srgbClr val="002060"/>
                  </a:solidFill>
                </a:ln>
                <a:solidFill>
                  <a:srgbClr val="002060"/>
                </a:solidFill>
                <a:latin typeface="Times New Roman" pitchFamily="18" charset="0"/>
                <a:cs typeface="Times New Roman" pitchFamily="18" charset="0"/>
              </a:rPr>
              <a:t>Дуже строго дотримувалися ще одного правила: змайструвати ляльку-</a:t>
            </a:r>
            <a:r>
              <a:rPr lang="uk-UA" sz="2400" dirty="0" err="1">
                <a:ln>
                  <a:solidFill>
                    <a:srgbClr val="002060"/>
                  </a:solidFill>
                </a:ln>
                <a:solidFill>
                  <a:srgbClr val="002060"/>
                </a:solidFill>
                <a:latin typeface="Times New Roman" pitchFamily="18" charset="0"/>
                <a:cs typeface="Times New Roman" pitchFamily="18" charset="0"/>
              </a:rPr>
              <a:t>мотанку</a:t>
            </a:r>
            <a:r>
              <a:rPr lang="uk-UA" sz="2400" dirty="0">
                <a:ln>
                  <a:solidFill>
                    <a:srgbClr val="002060"/>
                  </a:solidFill>
                </a:ln>
                <a:solidFill>
                  <a:srgbClr val="002060"/>
                </a:solidFill>
                <a:latin typeface="Times New Roman" pitchFamily="18" charset="0"/>
                <a:cs typeface="Times New Roman" pitchFamily="18" charset="0"/>
              </a:rPr>
              <a:t> так, щоб вона стала оберегом потрібно було за один раз, не відкладаючи роботу на потім чи на завтра. Вважалося, що зроблене вдруге перекреслює те, що було створено вперше і, таким чином, оберіг втрачає свою силу.</a:t>
            </a:r>
          </a:p>
          <a:p>
            <a:pPr lvl="0" indent="457200" algn="just"/>
            <a:r>
              <a:rPr lang="uk-UA" sz="2400" dirty="0">
                <a:ln>
                  <a:solidFill>
                    <a:srgbClr val="002060"/>
                  </a:solidFill>
                </a:ln>
                <a:solidFill>
                  <a:srgbClr val="002060"/>
                </a:solidFill>
                <a:latin typeface="Times New Roman" pitchFamily="18" charset="0"/>
                <a:cs typeface="Times New Roman" pitchFamily="18" charset="0"/>
              </a:rPr>
              <a:t>     Для виготовлення </a:t>
            </a:r>
            <a:r>
              <a:rPr lang="uk-UA" sz="2400" dirty="0" err="1">
                <a:ln>
                  <a:solidFill>
                    <a:srgbClr val="002060"/>
                  </a:solidFill>
                </a:ln>
                <a:solidFill>
                  <a:srgbClr val="002060"/>
                </a:solidFill>
                <a:latin typeface="Times New Roman" pitchFamily="18" charset="0"/>
                <a:cs typeface="Times New Roman" pitchFamily="18" charset="0"/>
              </a:rPr>
              <a:t>мотанки</a:t>
            </a:r>
            <a:r>
              <a:rPr lang="uk-UA" sz="2400" dirty="0">
                <a:ln>
                  <a:solidFill>
                    <a:srgbClr val="002060"/>
                  </a:solidFill>
                </a:ln>
                <a:solidFill>
                  <a:srgbClr val="002060"/>
                </a:solidFill>
                <a:latin typeface="Times New Roman" pitchFamily="18" charset="0"/>
                <a:cs typeface="Times New Roman" pitchFamily="18" charset="0"/>
              </a:rPr>
              <a:t>-оберегу брали клаптики ношеного одягу, до того ж «щасливого» - того, який носили в найкращі періоди життя, не затьмареного ні бідами, ні хворобами чи бідністю. </a:t>
            </a:r>
            <a:endParaRPr lang="uk-UA" sz="2400" dirty="0">
              <a:ln>
                <a:solidFill>
                  <a:srgbClr val="002060"/>
                </a:solidFill>
              </a:ln>
              <a:solidFill>
                <a:srgbClr val="002060"/>
              </a:solidFill>
              <a:latin typeface="Franklin Gothic Book"/>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354" y="545756"/>
            <a:ext cx="4519484" cy="5903000"/>
          </a:xfrm>
          <a:prstGeom prst="rect">
            <a:avLst/>
          </a:prstGeom>
        </p:spPr>
      </p:pic>
    </p:spTree>
    <p:extLst>
      <p:ext uri="{BB962C8B-B14F-4D97-AF65-F5344CB8AC3E}">
        <p14:creationId xmlns:p14="http://schemas.microsoft.com/office/powerpoint/2010/main" val="254506742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7081" y="43248"/>
            <a:ext cx="8896866" cy="6672650"/>
          </a:xfrm>
          <a:prstGeom prst="rect">
            <a:avLst/>
          </a:prstGeom>
        </p:spPr>
      </p:pic>
    </p:spTree>
    <p:extLst>
      <p:ext uri="{BB962C8B-B14F-4D97-AF65-F5344CB8AC3E}">
        <p14:creationId xmlns:p14="http://schemas.microsoft.com/office/powerpoint/2010/main" val="732211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439</Words>
  <Application>Microsoft Office PowerPoint</Application>
  <PresentationFormat>Широкоэкранный</PresentationFormat>
  <Paragraphs>28</Paragraphs>
  <Slides>20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20</vt:i4>
      </vt:variant>
    </vt:vector>
  </HeadingPairs>
  <TitlesOfParts>
    <vt:vector size="26" baseType="lpstr">
      <vt:lpstr>Arial</vt:lpstr>
      <vt:lpstr>Calibri</vt:lpstr>
      <vt:lpstr>Calibri Light</vt:lpstr>
      <vt:lpstr>Franklin Gothic Book</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Сонечко</dc:creator>
  <cp:lastModifiedBy>Сонечко</cp:lastModifiedBy>
  <cp:revision>25</cp:revision>
  <dcterms:created xsi:type="dcterms:W3CDTF">2021-02-04T09:41:07Z</dcterms:created>
  <dcterms:modified xsi:type="dcterms:W3CDTF">2021-02-04T11:30:34Z</dcterms:modified>
</cp:coreProperties>
</file>