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63" r:id="rId6"/>
    <p:sldId id="259" r:id="rId7"/>
    <p:sldId id="264" r:id="rId8"/>
    <p:sldId id="260" r:id="rId9"/>
    <p:sldId id="261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01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5076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51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524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8559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106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441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949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690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295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885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61F91-F838-49DE-8B76-67E00886E625}" type="datetimeFigureOut">
              <a:rPr lang="ru-RU" smtClean="0"/>
              <a:t>06.05.2025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39864-2BDB-49DA-929A-8E1D797E09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533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79618" y="1766455"/>
            <a:ext cx="54416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0000"/>
                </a:solidFill>
              </a:rPr>
              <a:t>Урок 165. Повторення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 вивченого матеріалу. 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Ділення з остачею.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6721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41347" y="-922387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97727" y="727364"/>
            <a:ext cx="4231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ланцюжком.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97727" y="1248104"/>
            <a:ext cx="140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26 х 3 = </a:t>
            </a:r>
            <a:endParaRPr lang="ru-RU" sz="28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87796" y="1378908"/>
            <a:ext cx="711027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743200" y="3641857"/>
            <a:ext cx="702276" cy="2475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3445476" y="1640518"/>
            <a:ext cx="891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2800" b="1" i="1" dirty="0" smtClean="0"/>
          </a:p>
          <a:p>
            <a:r>
              <a:rPr lang="uk-UA" sz="2800" b="1" i="1" dirty="0" smtClean="0"/>
              <a:t>: 6 = </a:t>
            </a:r>
            <a:endParaRPr lang="ru-RU" sz="28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43309" y="3624071"/>
            <a:ext cx="702764" cy="26529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743200" y="2190181"/>
            <a:ext cx="702276" cy="2666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251333" y="2190762"/>
            <a:ext cx="702764" cy="30373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743200" y="2888673"/>
            <a:ext cx="702276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4251333" y="2821312"/>
            <a:ext cx="694739" cy="2940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3461506" y="2699635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4 =</a:t>
            </a:r>
            <a:endParaRPr lang="ru-RU" sz="28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3461506" y="3462577"/>
            <a:ext cx="821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- 6 =</a:t>
            </a:r>
            <a:endParaRPr lang="ru-RU" sz="28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743200" y="4312224"/>
            <a:ext cx="702276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3461506" y="4137426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2 =</a:t>
            </a:r>
            <a:endParaRPr lang="ru-RU" sz="2800" b="1" i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51821" y="4235440"/>
            <a:ext cx="702276" cy="309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2743200" y="5027275"/>
            <a:ext cx="718306" cy="2722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3448408" y="4929395"/>
            <a:ext cx="809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4 =</a:t>
            </a:r>
            <a:endParaRPr lang="ru-RU" sz="2800" b="1" i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237600" y="5063027"/>
            <a:ext cx="725853" cy="2968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6" name="Прямая со стрелкой 25"/>
          <p:cNvCxnSpPr/>
          <p:nvPr/>
        </p:nvCxnSpPr>
        <p:spPr>
          <a:xfrm flipH="1">
            <a:off x="3221182" y="1640518"/>
            <a:ext cx="1377641" cy="545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3" idx="2"/>
          </p:cNvCxnSpPr>
          <p:nvPr/>
        </p:nvCxnSpPr>
        <p:spPr>
          <a:xfrm flipH="1">
            <a:off x="3221182" y="2494500"/>
            <a:ext cx="1381533" cy="3941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6" idx="2"/>
          </p:cNvCxnSpPr>
          <p:nvPr/>
        </p:nvCxnSpPr>
        <p:spPr>
          <a:xfrm flipH="1">
            <a:off x="3034145" y="3115355"/>
            <a:ext cx="1564558" cy="5087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0" idx="2"/>
          </p:cNvCxnSpPr>
          <p:nvPr/>
        </p:nvCxnSpPr>
        <p:spPr>
          <a:xfrm flipH="1">
            <a:off x="3034145" y="3889365"/>
            <a:ext cx="1560546" cy="42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21" idx="2"/>
            <a:endCxn id="22" idx="0"/>
          </p:cNvCxnSpPr>
          <p:nvPr/>
        </p:nvCxnSpPr>
        <p:spPr>
          <a:xfrm flipH="1">
            <a:off x="3102353" y="4544769"/>
            <a:ext cx="1500606" cy="482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7128164" y="1378908"/>
            <a:ext cx="748145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7934790" y="1246103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2 = 18</a:t>
            </a:r>
            <a:endParaRPr lang="ru-RU" sz="2800" b="1" i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7128164" y="2115575"/>
            <a:ext cx="748145" cy="298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7934790" y="1971280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3 =</a:t>
            </a:r>
            <a:endParaRPr lang="ru-RU" sz="2800" b="1" i="1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8740855" y="2138561"/>
            <a:ext cx="846489" cy="298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7128164" y="2888673"/>
            <a:ext cx="748145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TextBox 40"/>
          <p:cNvSpPr txBox="1"/>
          <p:nvPr/>
        </p:nvSpPr>
        <p:spPr>
          <a:xfrm>
            <a:off x="7931018" y="2751148"/>
            <a:ext cx="809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6 =</a:t>
            </a:r>
            <a:endParaRPr lang="ru-RU" sz="2800" b="1" i="1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8810351" y="2888673"/>
            <a:ext cx="776993" cy="2266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7149330" y="3586380"/>
            <a:ext cx="726979" cy="3029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7888800" y="3497299"/>
            <a:ext cx="1058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72 =</a:t>
            </a:r>
            <a:endParaRPr lang="ru-RU" sz="2800" b="1" i="1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8882759" y="3633613"/>
            <a:ext cx="810491" cy="2557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7145318" y="4312224"/>
            <a:ext cx="730991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TextBox 46"/>
          <p:cNvSpPr txBox="1"/>
          <p:nvPr/>
        </p:nvSpPr>
        <p:spPr>
          <a:xfrm>
            <a:off x="7880784" y="4193913"/>
            <a:ext cx="1074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46 = </a:t>
            </a:r>
            <a:endParaRPr lang="ru-RU" sz="2800" b="1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882759" y="4322718"/>
            <a:ext cx="746147" cy="2705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7128164" y="5128397"/>
            <a:ext cx="748145" cy="282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7898155" y="4986302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2 =</a:t>
            </a:r>
            <a:endParaRPr lang="ru-RU" sz="2800" b="1" i="1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8882759" y="5128397"/>
            <a:ext cx="807433" cy="324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" name="Прямая со стрелкой 52"/>
          <p:cNvCxnSpPr>
            <a:endCxn id="49" idx="1"/>
          </p:cNvCxnSpPr>
          <p:nvPr/>
        </p:nvCxnSpPr>
        <p:spPr>
          <a:xfrm>
            <a:off x="5047437" y="5128397"/>
            <a:ext cx="2080727" cy="141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endCxn id="46" idx="2"/>
          </p:cNvCxnSpPr>
          <p:nvPr/>
        </p:nvCxnSpPr>
        <p:spPr>
          <a:xfrm flipH="1" flipV="1">
            <a:off x="7510814" y="4573834"/>
            <a:ext cx="1681051" cy="4891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H="1" flipV="1">
            <a:off x="7510814" y="3889365"/>
            <a:ext cx="1681051" cy="42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endCxn id="40" idx="2"/>
          </p:cNvCxnSpPr>
          <p:nvPr/>
        </p:nvCxnSpPr>
        <p:spPr>
          <a:xfrm flipH="1" flipV="1">
            <a:off x="7502237" y="3138055"/>
            <a:ext cx="1689628" cy="448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endCxn id="37" idx="2"/>
          </p:cNvCxnSpPr>
          <p:nvPr/>
        </p:nvCxnSpPr>
        <p:spPr>
          <a:xfrm flipH="1" flipV="1">
            <a:off x="7502237" y="2413615"/>
            <a:ext cx="1689628" cy="433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39" idx="0"/>
          </p:cNvCxnSpPr>
          <p:nvPr/>
        </p:nvCxnSpPr>
        <p:spPr>
          <a:xfrm flipH="1" flipV="1">
            <a:off x="7510814" y="1640518"/>
            <a:ext cx="1653286" cy="498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0798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41347" y="-922387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97727" y="727364"/>
            <a:ext cx="42311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Обчисліть ланцюжком.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97727" y="1248104"/>
            <a:ext cx="1404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26 х 3 = </a:t>
            </a:r>
            <a:endParaRPr lang="ru-RU" sz="28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887796" y="1378908"/>
            <a:ext cx="711027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78</a:t>
            </a:r>
            <a:endParaRPr lang="ru-RU" sz="28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743200" y="3641857"/>
            <a:ext cx="702276" cy="2475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52</a:t>
            </a:r>
            <a:endParaRPr lang="ru-RU" sz="2800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3445476" y="1640518"/>
            <a:ext cx="89159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2800" b="1" i="1" dirty="0" smtClean="0"/>
          </a:p>
          <a:p>
            <a:r>
              <a:rPr lang="uk-UA" sz="2800" b="1" i="1" dirty="0" smtClean="0"/>
              <a:t>: 6 = </a:t>
            </a:r>
            <a:endParaRPr lang="ru-RU" sz="28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43309" y="3624071"/>
            <a:ext cx="702764" cy="26529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46</a:t>
            </a:r>
            <a:endParaRPr lang="ru-RU" sz="2800" b="1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743200" y="2190181"/>
            <a:ext cx="702276" cy="2666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78</a:t>
            </a:r>
            <a:endParaRPr lang="ru-RU" sz="2800" b="1" i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51333" y="2190762"/>
            <a:ext cx="702764" cy="30373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13</a:t>
            </a:r>
            <a:endParaRPr lang="ru-RU" sz="2800" b="1" i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743200" y="2888673"/>
            <a:ext cx="702276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13</a:t>
            </a:r>
            <a:endParaRPr lang="ru-RU" sz="2800" b="1" i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251333" y="2821312"/>
            <a:ext cx="694739" cy="29404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52</a:t>
            </a:r>
            <a:endParaRPr lang="ru-RU" sz="2800" b="1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3461506" y="2699635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4 =</a:t>
            </a:r>
            <a:endParaRPr lang="ru-RU" sz="2800" b="1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3461506" y="3462577"/>
            <a:ext cx="821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- 6 =</a:t>
            </a:r>
            <a:endParaRPr lang="ru-RU" sz="2800" b="1" i="1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743200" y="4312224"/>
            <a:ext cx="702276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46</a:t>
            </a:r>
            <a:endParaRPr lang="ru-RU" sz="2800" b="1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3461506" y="4137426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2 =</a:t>
            </a:r>
            <a:endParaRPr lang="ru-RU" sz="2800" b="1" i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251821" y="4235440"/>
            <a:ext cx="702276" cy="309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92</a:t>
            </a:r>
            <a:endParaRPr lang="ru-RU" sz="2800" b="1" i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2743200" y="5027275"/>
            <a:ext cx="718306" cy="2722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92</a:t>
            </a:r>
            <a:endParaRPr lang="ru-RU" sz="28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3448408" y="4929395"/>
            <a:ext cx="809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4 =</a:t>
            </a:r>
            <a:endParaRPr lang="ru-RU" sz="2800" b="1" i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237600" y="5063027"/>
            <a:ext cx="725853" cy="29685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23</a:t>
            </a:r>
            <a:endParaRPr lang="ru-RU" sz="2800" b="1" i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 flipH="1">
            <a:off x="3221182" y="1640518"/>
            <a:ext cx="1377641" cy="545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3" idx="2"/>
          </p:cNvCxnSpPr>
          <p:nvPr/>
        </p:nvCxnSpPr>
        <p:spPr>
          <a:xfrm flipH="1">
            <a:off x="3221182" y="2494500"/>
            <a:ext cx="1381533" cy="3941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6" idx="2"/>
          </p:cNvCxnSpPr>
          <p:nvPr/>
        </p:nvCxnSpPr>
        <p:spPr>
          <a:xfrm flipH="1">
            <a:off x="3034145" y="3115355"/>
            <a:ext cx="1564558" cy="5087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10" idx="2"/>
          </p:cNvCxnSpPr>
          <p:nvPr/>
        </p:nvCxnSpPr>
        <p:spPr>
          <a:xfrm flipH="1">
            <a:off x="3034145" y="3889365"/>
            <a:ext cx="1560546" cy="42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21" idx="2"/>
            <a:endCxn id="22" idx="0"/>
          </p:cNvCxnSpPr>
          <p:nvPr/>
        </p:nvCxnSpPr>
        <p:spPr>
          <a:xfrm flipH="1">
            <a:off x="3102353" y="4544769"/>
            <a:ext cx="1500606" cy="482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7128164" y="1378908"/>
            <a:ext cx="748145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36</a:t>
            </a:r>
            <a:endParaRPr lang="ru-RU" sz="2800" b="1" i="1" dirty="0"/>
          </a:p>
        </p:txBody>
      </p:sp>
      <p:sp>
        <p:nvSpPr>
          <p:cNvPr id="36" name="TextBox 35"/>
          <p:cNvSpPr txBox="1"/>
          <p:nvPr/>
        </p:nvSpPr>
        <p:spPr>
          <a:xfrm>
            <a:off x="7934790" y="1246103"/>
            <a:ext cx="1257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2 = 18</a:t>
            </a:r>
            <a:endParaRPr lang="ru-RU" sz="2800" b="1" i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7128164" y="2115575"/>
            <a:ext cx="748145" cy="298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12</a:t>
            </a:r>
            <a:endParaRPr lang="ru-RU" sz="2800" b="1" i="1" dirty="0"/>
          </a:p>
        </p:txBody>
      </p:sp>
      <p:sp>
        <p:nvSpPr>
          <p:cNvPr id="38" name="TextBox 37"/>
          <p:cNvSpPr txBox="1"/>
          <p:nvPr/>
        </p:nvSpPr>
        <p:spPr>
          <a:xfrm>
            <a:off x="7934790" y="1971280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3 =</a:t>
            </a:r>
            <a:endParaRPr lang="ru-RU" sz="2800" b="1" i="1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8740855" y="2138561"/>
            <a:ext cx="846489" cy="298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36</a:t>
            </a:r>
            <a:endParaRPr lang="ru-RU" sz="2800" b="1" i="1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7128164" y="2888673"/>
            <a:ext cx="748145" cy="2493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72</a:t>
            </a:r>
            <a:endParaRPr lang="ru-RU" sz="2800" b="1" i="1" dirty="0"/>
          </a:p>
        </p:txBody>
      </p:sp>
      <p:sp>
        <p:nvSpPr>
          <p:cNvPr id="41" name="TextBox 40"/>
          <p:cNvSpPr txBox="1"/>
          <p:nvPr/>
        </p:nvSpPr>
        <p:spPr>
          <a:xfrm>
            <a:off x="7931018" y="2751148"/>
            <a:ext cx="809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6 =</a:t>
            </a:r>
            <a:endParaRPr lang="ru-RU" sz="2800" b="1" i="1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8810351" y="2888673"/>
            <a:ext cx="776993" cy="22668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12</a:t>
            </a:r>
            <a:endParaRPr lang="ru-RU" sz="2800" b="1" i="1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7149330" y="3586380"/>
            <a:ext cx="726979" cy="3029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44" name="TextBox 43"/>
          <p:cNvSpPr txBox="1"/>
          <p:nvPr/>
        </p:nvSpPr>
        <p:spPr>
          <a:xfrm>
            <a:off x="7888800" y="3497299"/>
            <a:ext cx="10583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72 =</a:t>
            </a:r>
            <a:endParaRPr lang="ru-RU" sz="2800" b="1" i="1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8882759" y="3633613"/>
            <a:ext cx="810491" cy="2557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72</a:t>
            </a:r>
            <a:endParaRPr lang="ru-RU" sz="2800" b="1" i="1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7145318" y="4312224"/>
            <a:ext cx="730991" cy="2616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46</a:t>
            </a:r>
            <a:endParaRPr lang="ru-RU" sz="2800" b="1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7880784" y="4193913"/>
            <a:ext cx="10743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: 46 = </a:t>
            </a:r>
            <a:endParaRPr lang="ru-RU" sz="2800" b="1" i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882759" y="4322718"/>
            <a:ext cx="746147" cy="2705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1</a:t>
            </a:r>
            <a:endParaRPr lang="ru-RU" sz="2800" b="1" i="1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7128164" y="5128397"/>
            <a:ext cx="748145" cy="2827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23</a:t>
            </a:r>
            <a:endParaRPr lang="ru-RU" sz="2800" b="1" i="1" dirty="0"/>
          </a:p>
        </p:txBody>
      </p:sp>
      <p:sp>
        <p:nvSpPr>
          <p:cNvPr id="50" name="TextBox 49"/>
          <p:cNvSpPr txBox="1"/>
          <p:nvPr/>
        </p:nvSpPr>
        <p:spPr>
          <a:xfrm>
            <a:off x="7898155" y="4986302"/>
            <a:ext cx="8755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2 =</a:t>
            </a:r>
            <a:endParaRPr lang="ru-RU" sz="2800" b="1" i="1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8882759" y="5128397"/>
            <a:ext cx="807433" cy="324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/>
              <a:t>46</a:t>
            </a:r>
            <a:endParaRPr lang="ru-RU" sz="2800" b="1" i="1" dirty="0"/>
          </a:p>
        </p:txBody>
      </p:sp>
      <p:cxnSp>
        <p:nvCxnSpPr>
          <p:cNvPr id="53" name="Прямая со стрелкой 52"/>
          <p:cNvCxnSpPr>
            <a:endCxn id="49" idx="1"/>
          </p:cNvCxnSpPr>
          <p:nvPr/>
        </p:nvCxnSpPr>
        <p:spPr>
          <a:xfrm>
            <a:off x="5047437" y="5128397"/>
            <a:ext cx="2080727" cy="1413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endCxn id="46" idx="2"/>
          </p:cNvCxnSpPr>
          <p:nvPr/>
        </p:nvCxnSpPr>
        <p:spPr>
          <a:xfrm flipH="1" flipV="1">
            <a:off x="7510814" y="4573834"/>
            <a:ext cx="1681051" cy="4891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 flipH="1" flipV="1">
            <a:off x="7510814" y="3889365"/>
            <a:ext cx="1681051" cy="4228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>
            <a:endCxn id="40" idx="2"/>
          </p:cNvCxnSpPr>
          <p:nvPr/>
        </p:nvCxnSpPr>
        <p:spPr>
          <a:xfrm flipH="1" flipV="1">
            <a:off x="7502237" y="3138055"/>
            <a:ext cx="1689628" cy="448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endCxn id="37" idx="2"/>
          </p:cNvCxnSpPr>
          <p:nvPr/>
        </p:nvCxnSpPr>
        <p:spPr>
          <a:xfrm flipH="1" flipV="1">
            <a:off x="7502237" y="2413615"/>
            <a:ext cx="1689628" cy="433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>
            <a:stCxn id="39" idx="0"/>
          </p:cNvCxnSpPr>
          <p:nvPr/>
        </p:nvCxnSpPr>
        <p:spPr>
          <a:xfrm flipH="1" flipV="1">
            <a:off x="7510814" y="1640518"/>
            <a:ext cx="1653286" cy="498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6168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60072" y="727364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Знайдіть частку й остачу: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70542" y="1768842"/>
            <a:ext cx="5537093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43 : 6 =                                     75 : 8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32 : 5 =                                     66 : 7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31 : 3 =                                     25 : 12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49 : 8 =                                     75 : 9 =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42 : 4 =                                     42 : 13 =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342227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60072" y="727364"/>
            <a:ext cx="47580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Знайдіть частку й остачу: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70542" y="1768842"/>
            <a:ext cx="719459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43 : 6 = 7 (ост. 1)                  75 : 8 = 9 (ост. 3)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32 : 5 = 6 (ост. 2)                  66 : 7 = 9 (ост.3)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31 : 3 = 10 (ост. 1)                25 : 12 = 2 (ост. 1)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49 : 8 = 6 (ост. 1)                  75 : 9 = 8 (ост. 3)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42 : 4 = 10 (ост. 2)                42 : 13 = 3 (ост. 3)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819288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976745"/>
            <a:ext cx="66979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Знайдіть вирази, значення частки якої </a:t>
            </a:r>
          </a:p>
          <a:p>
            <a:r>
              <a:rPr lang="uk-UA" sz="2800" i="1" dirty="0" smtClean="0"/>
              <a:t>знайдено неправильно. Назвіть букви.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701636" y="2473036"/>
            <a:ext cx="407675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А) 109 : 10 = 10 (ост. 9)</a:t>
            </a:r>
          </a:p>
          <a:p>
            <a:r>
              <a:rPr lang="uk-UA" sz="2800" b="1" i="1" dirty="0" smtClean="0"/>
              <a:t>Б) 25 : 12 = 1 (ост. 13)</a:t>
            </a:r>
          </a:p>
          <a:p>
            <a:r>
              <a:rPr lang="uk-UA" sz="2800" b="1" i="1" dirty="0" smtClean="0"/>
              <a:t>В) 31 : 7 = 3 (ост. 10) </a:t>
            </a:r>
          </a:p>
          <a:p>
            <a:r>
              <a:rPr lang="uk-UA" sz="2800" b="1" i="1" dirty="0" smtClean="0"/>
              <a:t>Г) 500 : 200 = 2 (ост. 100)</a:t>
            </a:r>
          </a:p>
          <a:p>
            <a:r>
              <a:rPr lang="uk-UA" sz="2800" b="1" i="1" dirty="0" smtClean="0"/>
              <a:t>Д) 109 : 5 = 20 (ост. 9)</a:t>
            </a:r>
          </a:p>
          <a:p>
            <a:r>
              <a:rPr lang="uk-UA" sz="2800" b="1" i="1" dirty="0" smtClean="0"/>
              <a:t>Е) 65 : 15 = 4 (ост. 5)</a:t>
            </a:r>
          </a:p>
          <a:p>
            <a:r>
              <a:rPr lang="uk-UA" sz="2800" b="1" i="1" dirty="0" smtClean="0"/>
              <a:t>Ж) 75 : 9 = 8 (ост. 3)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2546077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976745"/>
            <a:ext cx="66979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Знайдіть вирази, значення частки якої </a:t>
            </a:r>
          </a:p>
          <a:p>
            <a:r>
              <a:rPr lang="uk-UA" sz="2800" i="1" dirty="0" smtClean="0"/>
              <a:t>знайдено неправильно. Назвіть букви.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10690" y="1951611"/>
            <a:ext cx="4076757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А) 109 : 10 = 10 (ост. 9)</a:t>
            </a:r>
          </a:p>
          <a:p>
            <a:r>
              <a:rPr lang="uk-UA" sz="2800" b="1" i="1" dirty="0" smtClean="0"/>
              <a:t>Б) 25 : 12 = 1 (ост. 13)</a:t>
            </a:r>
          </a:p>
          <a:p>
            <a:r>
              <a:rPr lang="uk-UA" sz="2800" b="1" i="1" dirty="0" smtClean="0"/>
              <a:t>В) 31 : 7 = 3 (ост. 10) </a:t>
            </a:r>
          </a:p>
          <a:p>
            <a:r>
              <a:rPr lang="uk-UA" sz="2800" b="1" i="1" dirty="0" smtClean="0"/>
              <a:t>Г) 500 : 200 = 2 (ост. 100)</a:t>
            </a:r>
          </a:p>
          <a:p>
            <a:r>
              <a:rPr lang="uk-UA" sz="2800" b="1" i="1" dirty="0" smtClean="0"/>
              <a:t>Д) 109 : 5 = 20 (ост. 9)</a:t>
            </a:r>
          </a:p>
          <a:p>
            <a:r>
              <a:rPr lang="uk-UA" sz="2800" b="1" i="1" dirty="0" smtClean="0"/>
              <a:t>Е) 65 : 15 = 4 (ост. 5)</a:t>
            </a:r>
          </a:p>
          <a:p>
            <a:r>
              <a:rPr lang="uk-UA" sz="2800" b="1" i="1" dirty="0" smtClean="0"/>
              <a:t>Ж) 75 : 9 = 7 (ост. 5)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223655" y="5548745"/>
            <a:ext cx="3090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Відповідь: Б, В,  Ж.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001393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86000" y="727363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4.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24351" y="1448825"/>
            <a:ext cx="734329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На один костюм витрачають 4 м тканини. </a:t>
            </a:r>
          </a:p>
          <a:p>
            <a:r>
              <a:rPr lang="uk-UA" sz="2800" b="1" i="1" dirty="0" smtClean="0"/>
              <a:t>Скільки таких костюмів можна пошити з</a:t>
            </a:r>
          </a:p>
          <a:p>
            <a:r>
              <a:rPr lang="uk-UA" sz="2800" b="1" i="1" dirty="0" smtClean="0"/>
              <a:t>15 м тканини? Скільки метрів тканини </a:t>
            </a:r>
          </a:p>
          <a:p>
            <a:r>
              <a:rPr lang="uk-UA" sz="2800" b="1" i="1" dirty="0"/>
              <a:t>з</a:t>
            </a:r>
            <a:r>
              <a:rPr lang="uk-UA" sz="2800" b="1" i="1" dirty="0" smtClean="0"/>
              <a:t>алишиться?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832304" y="3707357"/>
            <a:ext cx="306923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костюм – 4 м</a:t>
            </a:r>
          </a:p>
          <a:p>
            <a:r>
              <a:rPr lang="uk-UA" sz="2800" b="1" i="1" dirty="0" smtClean="0"/>
              <a:t>? </a:t>
            </a:r>
            <a:r>
              <a:rPr lang="uk-UA" sz="2800" b="1" i="1" dirty="0"/>
              <a:t>к</a:t>
            </a:r>
            <a:r>
              <a:rPr lang="uk-UA" sz="2800" b="1" i="1" dirty="0" smtClean="0"/>
              <a:t>остюмів – 15 м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245010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51217" y="955964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56164" y="1995055"/>
            <a:ext cx="751192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15 : 4 = 3 (ост. 3)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Відповідь: 3 таких костюмів можна пошити </a:t>
            </a:r>
          </a:p>
          <a:p>
            <a:r>
              <a:rPr lang="uk-UA" sz="2800" b="1" i="1" dirty="0" smtClean="0"/>
              <a:t>з 15 м тканини, 3 м тканини залишиться.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193356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639291" y="748145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938480" y="1490389"/>
            <a:ext cx="831503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На день народження прийнято дарувати непарну </a:t>
            </a:r>
          </a:p>
          <a:p>
            <a:r>
              <a:rPr lang="uk-UA" sz="2800" b="1" i="1" dirty="0"/>
              <a:t>к</a:t>
            </a:r>
            <a:r>
              <a:rPr lang="uk-UA" sz="2800" b="1" i="1" dirty="0" smtClean="0"/>
              <a:t>ількість квітів. Троянда коштує 30 грн. Яку </a:t>
            </a:r>
          </a:p>
          <a:p>
            <a:r>
              <a:rPr lang="uk-UA" sz="2800" b="1" i="1" dirty="0"/>
              <a:t>н</a:t>
            </a:r>
            <a:r>
              <a:rPr lang="uk-UA" sz="2800" b="1" i="1" dirty="0" smtClean="0"/>
              <a:t>айбільшу кількість троянд онуки зможуть </a:t>
            </a:r>
          </a:p>
          <a:p>
            <a:r>
              <a:rPr lang="uk-UA" sz="2800" b="1" i="1" dirty="0" smtClean="0"/>
              <a:t>подарувати бабусі на день народження, якщо</a:t>
            </a:r>
          </a:p>
          <a:p>
            <a:r>
              <a:rPr lang="uk-UA" sz="2800" b="1" i="1" dirty="0" smtClean="0"/>
              <a:t> у них є 200 грн 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3241964" y="4364182"/>
            <a:ext cx="31951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троянда – 30 грн</a:t>
            </a:r>
          </a:p>
          <a:p>
            <a:r>
              <a:rPr lang="uk-UA" sz="2800" b="1" i="1" dirty="0" smtClean="0"/>
              <a:t>? троянд – 200 грн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603082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4653" y="-2653791"/>
            <a:ext cx="6862691" cy="12192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46" t="16727" r="37635" b="5273"/>
          <a:stretch/>
        </p:blipFill>
        <p:spPr>
          <a:xfrm rot="16200000">
            <a:off x="3182911" y="-942755"/>
            <a:ext cx="5826174" cy="87699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51218" y="955964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65219" y="1997442"/>
            <a:ext cx="78942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200 : 30 = 5 (ост. 50 грн)</a:t>
            </a:r>
          </a:p>
          <a:p>
            <a:endParaRPr lang="uk-UA" sz="2800" b="1" i="1" dirty="0"/>
          </a:p>
          <a:p>
            <a:r>
              <a:rPr lang="uk-UA" sz="2800" b="1" i="1" dirty="0" smtClean="0"/>
              <a:t>Відповідь:  найбільше 5 троянд онуки зможуть </a:t>
            </a:r>
          </a:p>
          <a:p>
            <a:r>
              <a:rPr lang="uk-UA" sz="2800" b="1" i="1" dirty="0" smtClean="0"/>
              <a:t>подарувати бабусі на день народження.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7721054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616</Words>
  <Application>Microsoft Office PowerPoint</Application>
  <PresentationFormat>Широкоэкранный</PresentationFormat>
  <Paragraphs>117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12</cp:revision>
  <dcterms:created xsi:type="dcterms:W3CDTF">2025-05-06T12:57:18Z</dcterms:created>
  <dcterms:modified xsi:type="dcterms:W3CDTF">2025-05-06T14:48:24Z</dcterms:modified>
</cp:coreProperties>
</file>