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753CE-6DEB-4975-B834-5C6979D62B5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D797D-6A85-48D3-B343-124532BC3E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896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753CE-6DEB-4975-B834-5C6979D62B5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D797D-6A85-48D3-B343-124532BC3E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400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753CE-6DEB-4975-B834-5C6979D62B5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D797D-6A85-48D3-B343-124532BC3E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7117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753CE-6DEB-4975-B834-5C6979D62B5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D797D-6A85-48D3-B343-124532BC3E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2748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753CE-6DEB-4975-B834-5C6979D62B5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D797D-6A85-48D3-B343-124532BC3E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2943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753CE-6DEB-4975-B834-5C6979D62B5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D797D-6A85-48D3-B343-124532BC3E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9419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753CE-6DEB-4975-B834-5C6979D62B5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D797D-6A85-48D3-B343-124532BC3E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461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753CE-6DEB-4975-B834-5C6979D62B5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D797D-6A85-48D3-B343-124532BC3E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990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753CE-6DEB-4975-B834-5C6979D62B5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D797D-6A85-48D3-B343-124532BC3E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5709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753CE-6DEB-4975-B834-5C6979D62B5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D797D-6A85-48D3-B343-124532BC3E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9574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753CE-6DEB-4975-B834-5C6979D62B5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7D797D-6A85-48D3-B343-124532BC3E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7783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753CE-6DEB-4975-B834-5C6979D62B5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D797D-6A85-48D3-B343-124532BC3E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5229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148" y="-2667148"/>
            <a:ext cx="6857702" cy="121920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6" t="18363" r="38727" b="6363"/>
          <a:stretch/>
        </p:blipFill>
        <p:spPr>
          <a:xfrm rot="16200000">
            <a:off x="3218355" y="-935045"/>
            <a:ext cx="5755287" cy="872779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54053" y="2105413"/>
            <a:ext cx="788389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smtClean="0">
                <a:solidFill>
                  <a:srgbClr val="FF0000"/>
                </a:solidFill>
              </a:rPr>
              <a:t>Урок 167.  Повторення вивченого</a:t>
            </a:r>
          </a:p>
          <a:p>
            <a:r>
              <a:rPr lang="uk-UA" sz="4000" b="1" i="1" dirty="0" smtClean="0">
                <a:solidFill>
                  <a:srgbClr val="FF0000"/>
                </a:solidFill>
              </a:rPr>
              <a:t> матеріалу. </a:t>
            </a:r>
            <a:r>
              <a:rPr lang="uk-UA" sz="4000" b="1" i="1" dirty="0" err="1" smtClean="0">
                <a:solidFill>
                  <a:srgbClr val="FF0000"/>
                </a:solidFill>
              </a:rPr>
              <a:t>Розв»язування</a:t>
            </a:r>
            <a:r>
              <a:rPr lang="uk-UA" sz="4000" b="1" i="1" dirty="0" smtClean="0">
                <a:solidFill>
                  <a:srgbClr val="FF0000"/>
                </a:solidFill>
              </a:rPr>
              <a:t> задач.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674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148" y="-2667148"/>
            <a:ext cx="6857702" cy="121920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6" t="18363" r="38727" b="6363"/>
          <a:stretch/>
        </p:blipFill>
        <p:spPr>
          <a:xfrm rot="16200000">
            <a:off x="3218355" y="-935045"/>
            <a:ext cx="5755287" cy="872779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480456" y="935182"/>
            <a:ext cx="3615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1.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256934" y="1842376"/>
            <a:ext cx="767812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У  Світланки було 50 горіхів. Половину горіхів </a:t>
            </a:r>
          </a:p>
          <a:p>
            <a:r>
              <a:rPr lang="uk-UA" sz="2800" b="1" i="1" dirty="0" smtClean="0"/>
              <a:t>вона віддала білочці, а 15 горіхів – </a:t>
            </a:r>
            <a:r>
              <a:rPr lang="uk-UA" sz="2800" b="1" i="1" dirty="0" err="1" smtClean="0"/>
              <a:t>хом»ячкові</a:t>
            </a:r>
            <a:r>
              <a:rPr lang="uk-UA" sz="2800" b="1" i="1" dirty="0" smtClean="0"/>
              <a:t>. </a:t>
            </a:r>
          </a:p>
          <a:p>
            <a:r>
              <a:rPr lang="uk-UA" sz="2800" b="1" i="1" dirty="0" smtClean="0"/>
              <a:t>Скільки горіхів залишилося у Світланки?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480456" y="3844636"/>
            <a:ext cx="591097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Було – 50 г.</a:t>
            </a:r>
          </a:p>
          <a:p>
            <a:r>
              <a:rPr lang="uk-UA" sz="2800" b="1" i="1" dirty="0" smtClean="0"/>
              <a:t>Віддала - ? </a:t>
            </a:r>
            <a:r>
              <a:rPr lang="uk-UA" sz="2800" b="1" i="1" dirty="0"/>
              <a:t>г</a:t>
            </a:r>
            <a:r>
              <a:rPr lang="uk-UA" sz="2800" b="1" i="1" dirty="0" smtClean="0"/>
              <a:t>., білочці - ? </a:t>
            </a:r>
            <a:r>
              <a:rPr lang="uk-UA" sz="2800" b="1" i="1" dirty="0"/>
              <a:t>г</a:t>
            </a:r>
            <a:r>
              <a:rPr lang="uk-UA" sz="2800" b="1" i="1" dirty="0" smtClean="0"/>
              <a:t>. половину;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                        </a:t>
            </a:r>
            <a:r>
              <a:rPr lang="uk-UA" sz="2800" b="1" i="1" dirty="0" err="1" smtClean="0"/>
              <a:t>хом»ячкові</a:t>
            </a:r>
            <a:r>
              <a:rPr lang="uk-UA" sz="2800" b="1" i="1" dirty="0" smtClean="0"/>
              <a:t> – 15 г.</a:t>
            </a:r>
          </a:p>
          <a:p>
            <a:r>
              <a:rPr lang="uk-UA" sz="2800" b="1" i="1" dirty="0" smtClean="0"/>
              <a:t>Залишилися - ? </a:t>
            </a:r>
            <a:r>
              <a:rPr lang="uk-UA" sz="2800" b="1" i="1" dirty="0"/>
              <a:t>г</a:t>
            </a:r>
            <a:r>
              <a:rPr lang="uk-UA" sz="2800" b="1" i="1" dirty="0" smtClean="0"/>
              <a:t>.</a:t>
            </a:r>
            <a:endParaRPr lang="uk-UA" sz="2800" b="1" i="1" dirty="0"/>
          </a:p>
        </p:txBody>
      </p:sp>
      <p:sp>
        <p:nvSpPr>
          <p:cNvPr id="7" name="Выгнутая вправо стрелка 6"/>
          <p:cNvSpPr/>
          <p:nvPr/>
        </p:nvSpPr>
        <p:spPr>
          <a:xfrm flipV="1">
            <a:off x="8541328" y="4010890"/>
            <a:ext cx="311728" cy="581891"/>
          </a:xfrm>
          <a:prstGeom prst="curved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51887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148" y="-2667148"/>
            <a:ext cx="6857702" cy="121920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6" t="18363" r="38727" b="6363"/>
          <a:stretch/>
        </p:blipFill>
        <p:spPr>
          <a:xfrm rot="16200000">
            <a:off x="3218355" y="-935045"/>
            <a:ext cx="5755287" cy="872779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405745" y="872837"/>
            <a:ext cx="2177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err="1" smtClean="0"/>
              <a:t>Розв»язання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556164" y="1662545"/>
            <a:ext cx="7451079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uk-UA" sz="2800" b="1" i="1" dirty="0" smtClean="0"/>
              <a:t>50 : 2 = 25 (г.) білочці;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pPr marL="514350" indent="-514350">
              <a:buAutoNum type="arabicParenR"/>
            </a:pPr>
            <a:r>
              <a:rPr lang="uk-UA" sz="2800" b="1" i="1" dirty="0" smtClean="0"/>
              <a:t> 25 + 15 = 40 (г.) віддала;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pPr marL="514350" indent="-514350">
              <a:buAutoNum type="arabicParenR"/>
            </a:pPr>
            <a:r>
              <a:rPr lang="uk-UA" sz="2800" b="1" i="1" dirty="0" smtClean="0"/>
              <a:t>50 – 40 = 10 (г.)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r>
              <a:rPr lang="uk-UA" sz="2800" b="1" i="1" dirty="0" smtClean="0"/>
              <a:t>Відповідь: 10 горіхів залишилося у Світланки.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7192943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148" y="-2667148"/>
            <a:ext cx="6857702" cy="121920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6" t="18363" r="38727" b="6363"/>
          <a:stretch/>
        </p:blipFill>
        <p:spPr>
          <a:xfrm rot="16200000">
            <a:off x="3218355" y="-935045"/>
            <a:ext cx="5755287" cy="872779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763982" y="872836"/>
            <a:ext cx="3615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2.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865877" y="1612970"/>
            <a:ext cx="8594019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У Марійки було 80 грн. </a:t>
            </a:r>
            <a:r>
              <a:rPr lang="uk-UA" sz="2800" b="1" i="1" dirty="0" err="1" smtClean="0"/>
              <a:t>П»яту</a:t>
            </a:r>
            <a:r>
              <a:rPr lang="uk-UA" sz="2800" b="1" i="1" dirty="0" smtClean="0"/>
              <a:t> частину всіх грошей</a:t>
            </a:r>
          </a:p>
          <a:p>
            <a:r>
              <a:rPr lang="uk-UA" sz="2800" b="1" i="1" dirty="0" smtClean="0"/>
              <a:t> вона заплатила за поштові </a:t>
            </a:r>
            <a:r>
              <a:rPr lang="uk-UA" sz="2800" b="1" i="1" dirty="0" err="1" smtClean="0"/>
              <a:t>послугита</a:t>
            </a:r>
            <a:r>
              <a:rPr lang="uk-UA" sz="2800" b="1" i="1" dirty="0" smtClean="0"/>
              <a:t>  та 45 грн </a:t>
            </a:r>
          </a:p>
          <a:p>
            <a:r>
              <a:rPr lang="uk-UA" sz="2800" b="1" i="1" dirty="0" smtClean="0"/>
              <a:t>витратила на зошити. Скільки гривень залишилось</a:t>
            </a:r>
          </a:p>
          <a:p>
            <a:r>
              <a:rPr lang="uk-UA" sz="2800" b="1" i="1" dirty="0" smtClean="0"/>
              <a:t> у Марійки?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265218" y="4031673"/>
            <a:ext cx="628402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Було – 80 грн</a:t>
            </a:r>
          </a:p>
          <a:p>
            <a:r>
              <a:rPr lang="uk-UA" sz="2800" b="1" i="1" dirty="0" smtClean="0"/>
              <a:t>Витратила - ? грн, послуги - ? грн, 1/5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                                  зошити – 45 грн</a:t>
            </a:r>
          </a:p>
          <a:p>
            <a:r>
              <a:rPr lang="uk-UA" sz="2800" b="1" i="1" dirty="0" smtClean="0"/>
              <a:t>Залишилось - ? грн 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                                   </a:t>
            </a:r>
            <a:endParaRPr lang="ru-RU" sz="2800" b="1" i="1" dirty="0"/>
          </a:p>
        </p:txBody>
      </p:sp>
      <p:sp>
        <p:nvSpPr>
          <p:cNvPr id="7" name="Выгнутая вправо стрелка 6"/>
          <p:cNvSpPr/>
          <p:nvPr/>
        </p:nvSpPr>
        <p:spPr>
          <a:xfrm flipV="1">
            <a:off x="8749145" y="4197927"/>
            <a:ext cx="333219" cy="519546"/>
          </a:xfrm>
          <a:prstGeom prst="curvedLef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65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148" y="-2667148"/>
            <a:ext cx="6857702" cy="121920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6" t="18363" r="38727" b="6363"/>
          <a:stretch/>
        </p:blipFill>
        <p:spPr>
          <a:xfrm rot="16200000">
            <a:off x="3218355" y="-935045"/>
            <a:ext cx="5755287" cy="872779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468091" y="706581"/>
            <a:ext cx="2177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err="1" smtClean="0"/>
              <a:t>Розв»язання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867891" y="1781006"/>
            <a:ext cx="656705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uk-UA" sz="2800" b="1" i="1" dirty="0" smtClean="0"/>
              <a:t>80 : 5 = 16 (грн) поштові послуги;</a:t>
            </a:r>
          </a:p>
          <a:p>
            <a:pPr marL="514350" indent="-514350">
              <a:buAutoNum type="arabicParenR"/>
            </a:pPr>
            <a:endParaRPr lang="uk-UA" sz="2800" b="1" i="1" dirty="0" smtClean="0"/>
          </a:p>
          <a:p>
            <a:pPr marL="514350" indent="-514350">
              <a:buAutoNum type="arabicParenR"/>
            </a:pPr>
            <a:r>
              <a:rPr lang="uk-UA" sz="2800" b="1" i="1" dirty="0" smtClean="0"/>
              <a:t>45 + 16 = 61 (грн) витратила;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pPr marL="514350" indent="-514350">
              <a:buAutoNum type="arabicParenR"/>
            </a:pPr>
            <a:r>
              <a:rPr lang="uk-UA" sz="2800" b="1" i="1" dirty="0" smtClean="0"/>
              <a:t>80 – 61 = 19 (грн)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r>
              <a:rPr lang="uk-UA" sz="2800" b="1" i="1" dirty="0" smtClean="0"/>
              <a:t>Відповідь: 19 грн залишилося у Марійки.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511573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148" y="-2667148"/>
            <a:ext cx="6857702" cy="121920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6" t="18363" r="38727" b="6363"/>
          <a:stretch/>
        </p:blipFill>
        <p:spPr>
          <a:xfrm rot="16200000">
            <a:off x="3218355" y="-935045"/>
            <a:ext cx="5755287" cy="872779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763983" y="706582"/>
            <a:ext cx="3615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732100" y="1385176"/>
            <a:ext cx="9341916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Під час проведення конференції щодня використовують </a:t>
            </a:r>
          </a:p>
          <a:p>
            <a:r>
              <a:rPr lang="uk-UA" sz="2800" b="1" i="1" dirty="0" smtClean="0"/>
              <a:t>80 пакетиків чаю. Конференція триває </a:t>
            </a:r>
            <a:r>
              <a:rPr lang="uk-UA" sz="2800" b="1" i="1" dirty="0" err="1" smtClean="0"/>
              <a:t>п»ять</a:t>
            </a:r>
            <a:r>
              <a:rPr lang="uk-UA" sz="2800" b="1" i="1" dirty="0" smtClean="0"/>
              <a:t> днів. Чай </a:t>
            </a:r>
          </a:p>
          <a:p>
            <a:r>
              <a:rPr lang="uk-UA" sz="2800" b="1" i="1" dirty="0" smtClean="0"/>
              <a:t>продається у пачках по 50 пакетиків у кожній. Скільки </a:t>
            </a:r>
          </a:p>
          <a:p>
            <a:r>
              <a:rPr lang="uk-UA" sz="2800" b="1" i="1" dirty="0"/>
              <a:t>п</a:t>
            </a:r>
            <a:r>
              <a:rPr lang="uk-UA" sz="2800" b="1" i="1" dirty="0" smtClean="0"/>
              <a:t>ачок чаю треба купити, щоб його вистачило на всі дні</a:t>
            </a:r>
          </a:p>
          <a:p>
            <a:r>
              <a:rPr lang="uk-UA" sz="2800" b="1" i="1" dirty="0"/>
              <a:t>к</a:t>
            </a:r>
            <a:r>
              <a:rPr lang="uk-UA" sz="2800" b="1" i="1" dirty="0" smtClean="0"/>
              <a:t>онференції? 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1932708" y="4290717"/>
            <a:ext cx="363048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 день – 80 пакетиків</a:t>
            </a:r>
          </a:p>
          <a:p>
            <a:r>
              <a:rPr lang="uk-UA" sz="2800" b="1" i="1" dirty="0" smtClean="0"/>
              <a:t>5 днів - ? пакетиків</a:t>
            </a:r>
            <a:endParaRPr lang="ru-RU" sz="28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6403058" y="4290716"/>
            <a:ext cx="380886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 пачка – 50 пакетиків</a:t>
            </a:r>
          </a:p>
          <a:p>
            <a:r>
              <a:rPr lang="uk-UA" sz="2800" b="1" i="1" dirty="0" smtClean="0"/>
              <a:t>? </a:t>
            </a:r>
            <a:r>
              <a:rPr lang="uk-UA" sz="2800" b="1" i="1" dirty="0"/>
              <a:t>п</a:t>
            </a:r>
            <a:r>
              <a:rPr lang="uk-UA" sz="2800" b="1" i="1" dirty="0" smtClean="0"/>
              <a:t>ачок -  всі пакетики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41740267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148" y="-2667148"/>
            <a:ext cx="6857702" cy="1219200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6" t="18363" r="38727" b="6363"/>
          <a:stretch/>
        </p:blipFill>
        <p:spPr>
          <a:xfrm rot="16200000">
            <a:off x="3218355" y="-935045"/>
            <a:ext cx="5755287" cy="872779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426527" y="852055"/>
            <a:ext cx="2177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err="1" smtClean="0"/>
              <a:t>Розв»язання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431473" y="2098964"/>
            <a:ext cx="718145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uk-UA" sz="2800" b="1" i="1" dirty="0" smtClean="0"/>
              <a:t>80 х 5 = 400 (пакетиків) всього;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pPr marL="514350" indent="-514350">
              <a:buAutoNum type="arabicParenR"/>
            </a:pPr>
            <a:r>
              <a:rPr lang="uk-UA" sz="2800" b="1" i="1" dirty="0" smtClean="0"/>
              <a:t>400 : 50 = 8 (пачок) 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r>
              <a:rPr lang="uk-UA" sz="2800" b="1" i="1" dirty="0" smtClean="0"/>
              <a:t>Відповідь: 8 пачок чаю треба купити , щоб </a:t>
            </a:r>
          </a:p>
          <a:p>
            <a:r>
              <a:rPr lang="uk-UA" sz="2800" b="1" i="1" dirty="0" smtClean="0"/>
              <a:t>його вистачило на </a:t>
            </a:r>
            <a:r>
              <a:rPr lang="uk-UA" sz="2800" b="1" i="1" dirty="0" err="1" smtClean="0"/>
              <a:t>сві</a:t>
            </a:r>
            <a:r>
              <a:rPr lang="uk-UA" sz="2800" b="1" i="1" dirty="0" smtClean="0"/>
              <a:t> дні конференції.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341382715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303</Words>
  <Application>Microsoft Office PowerPoint</Application>
  <PresentationFormat>Широкоэкранный</PresentationFormat>
  <Paragraphs>53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6</cp:revision>
  <dcterms:created xsi:type="dcterms:W3CDTF">2025-05-07T08:04:02Z</dcterms:created>
  <dcterms:modified xsi:type="dcterms:W3CDTF">2025-05-07T08:46:32Z</dcterms:modified>
</cp:coreProperties>
</file>