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2" r:id="rId19"/>
    <p:sldId id="273" r:id="rId20"/>
    <p:sldId id="274" r:id="rId21"/>
    <p:sldId id="276" r:id="rId22"/>
    <p:sldId id="27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вертикаль-рамки-футбольных-мячей-красочная-1189871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9029"/>
          <a:stretch>
            <a:fillRect/>
          </a:stretch>
        </p:blipFill>
        <p:spPr>
          <a:xfrm rot="5400000">
            <a:off x="1172076" y="-1172077"/>
            <a:ext cx="6858000" cy="920215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24744"/>
            <a:ext cx="6840760" cy="4608512"/>
          </a:xfrm>
        </p:spPr>
        <p:txBody>
          <a:bodyPr>
            <a:normAutofit fontScale="90000"/>
          </a:bodyPr>
          <a:lstStyle/>
          <a:p>
            <a:r>
              <a:rPr lang="uk-UA" sz="5300" dirty="0" smtClean="0">
                <a:solidFill>
                  <a:srgbClr val="00B0F0"/>
                </a:solidFill>
              </a:rPr>
              <a:t>Урок української мови 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solidFill>
                  <a:srgbClr val="7030A0"/>
                </a:solidFill>
              </a:rPr>
              <a:t>Тема</a:t>
            </a:r>
            <a:r>
              <a:rPr lang="en-US" dirty="0" smtClean="0">
                <a:solidFill>
                  <a:srgbClr val="7030A0"/>
                </a:solidFill>
              </a:rPr>
              <a:t>: </a:t>
            </a:r>
            <a:r>
              <a:rPr lang="ru-RU" dirty="0" smtClean="0">
                <a:solidFill>
                  <a:srgbClr val="7030A0"/>
                </a:solidFill>
              </a:rPr>
              <a:t>«</a:t>
            </a:r>
            <a:r>
              <a:rPr lang="uk-UA">
                <a:solidFill>
                  <a:srgbClr val="7030A0"/>
                </a:solidFill>
              </a:rPr>
              <a:t>П</a:t>
            </a:r>
            <a:r>
              <a:rPr lang="uk-UA" smtClean="0">
                <a:solidFill>
                  <a:srgbClr val="7030A0"/>
                </a:solidFill>
              </a:rPr>
              <a:t>овторення </a:t>
            </a:r>
            <a:r>
              <a:rPr lang="uk-UA" dirty="0" smtClean="0">
                <a:solidFill>
                  <a:srgbClr val="7030A0"/>
                </a:solidFill>
              </a:rPr>
              <a:t>знань про різні частини мови»</a:t>
            </a:r>
            <a:br>
              <a:rPr lang="uk-UA" dirty="0" smtClean="0">
                <a:solidFill>
                  <a:srgbClr val="7030A0"/>
                </a:solidFill>
              </a:rPr>
            </a:b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                         </a:t>
            </a:r>
            <a:br>
              <a:rPr lang="uk-UA" dirty="0" smtClean="0"/>
            </a:br>
            <a:r>
              <a:rPr lang="uk-UA" dirty="0" smtClean="0"/>
              <a:t>                         </a:t>
            </a:r>
            <a:r>
              <a:rPr lang="uk-UA" sz="3100" dirty="0" smtClean="0"/>
              <a:t>Підготувала</a:t>
            </a:r>
            <a:r>
              <a:rPr lang="en-US" sz="3100" dirty="0" smtClean="0"/>
              <a:t>:</a:t>
            </a:r>
            <a:r>
              <a:rPr lang="uk-UA" sz="3100" dirty="0" smtClean="0"/>
              <a:t> Дорош І. М.</a:t>
            </a:r>
            <a:endParaRPr lang="ru-RU" sz="3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8451"/>
          <a:stretch>
            <a:fillRect/>
          </a:stretch>
        </p:blipFill>
        <p:spPr>
          <a:xfrm rot="5400000">
            <a:off x="1143001" y="-1142996"/>
            <a:ext cx="6857997" cy="9144000"/>
          </a:xfrm>
          <a:prstGeom prst="rect">
            <a:avLst/>
          </a:prstGeom>
        </p:spPr>
      </p:pic>
      <p:sp>
        <p:nvSpPr>
          <p:cNvPr id="6" name="Подзаголовок 2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6768752" cy="4536503"/>
          </a:xfrm>
        </p:spPr>
        <p:txBody>
          <a:bodyPr>
            <a:normAutofit fontScale="90000"/>
          </a:bodyPr>
          <a:lstStyle/>
          <a:p>
            <a:r>
              <a:rPr lang="uk-UA" sz="4000" dirty="0" smtClean="0"/>
              <a:t/>
            </a:r>
            <a:br>
              <a:rPr lang="uk-UA" sz="4000" dirty="0" smtClean="0"/>
            </a:br>
            <a:r>
              <a:rPr lang="uk-UA" sz="4900" dirty="0" smtClean="0">
                <a:solidFill>
                  <a:srgbClr val="92D050"/>
                </a:solidFill>
              </a:rPr>
              <a:t>- Добрий день,любі діти!</a:t>
            </a:r>
            <a:r>
              <a:rPr lang="ru-RU" sz="4900" dirty="0" smtClean="0">
                <a:solidFill>
                  <a:srgbClr val="92D050"/>
                </a:solidFill>
              </a:rPr>
              <a:t/>
            </a:r>
            <a:br>
              <a:rPr lang="ru-RU" sz="4900" dirty="0" smtClean="0">
                <a:solidFill>
                  <a:srgbClr val="92D050"/>
                </a:solidFill>
              </a:rPr>
            </a:br>
            <a:r>
              <a:rPr lang="uk-UA" sz="4900" dirty="0" smtClean="0">
                <a:solidFill>
                  <a:srgbClr val="92D050"/>
                </a:solidFill>
              </a:rPr>
              <a:t>Наш урок сьогодні – свято,</a:t>
            </a:r>
            <a:r>
              <a:rPr lang="ru-RU" sz="4900" dirty="0" smtClean="0">
                <a:solidFill>
                  <a:srgbClr val="92D050"/>
                </a:solidFill>
              </a:rPr>
              <a:t/>
            </a:r>
            <a:br>
              <a:rPr lang="ru-RU" sz="4900" dirty="0" smtClean="0">
                <a:solidFill>
                  <a:srgbClr val="92D050"/>
                </a:solidFill>
              </a:rPr>
            </a:br>
            <a:r>
              <a:rPr lang="uk-UA" sz="4900" dirty="0" smtClean="0">
                <a:solidFill>
                  <a:srgbClr val="92D050"/>
                </a:solidFill>
              </a:rPr>
              <a:t>І роботи в нас багато.</a:t>
            </a:r>
            <a:r>
              <a:rPr lang="ru-RU" sz="4900" dirty="0" smtClean="0">
                <a:solidFill>
                  <a:srgbClr val="92D050"/>
                </a:solidFill>
              </a:rPr>
              <a:t/>
            </a:r>
            <a:br>
              <a:rPr lang="ru-RU" sz="4900" dirty="0" smtClean="0">
                <a:solidFill>
                  <a:srgbClr val="92D050"/>
                </a:solidFill>
              </a:rPr>
            </a:br>
            <a:r>
              <a:rPr lang="uk-UA" sz="4900" dirty="0" smtClean="0">
                <a:solidFill>
                  <a:srgbClr val="92D050"/>
                </a:solidFill>
              </a:rPr>
              <a:t>Рада всіх привітати.</a:t>
            </a:r>
            <a:r>
              <a:rPr lang="ru-RU" sz="4900" dirty="0" smtClean="0">
                <a:solidFill>
                  <a:srgbClr val="92D050"/>
                </a:solidFill>
              </a:rPr>
              <a:t/>
            </a:r>
            <a:br>
              <a:rPr lang="ru-RU" sz="4900" dirty="0" smtClean="0">
                <a:solidFill>
                  <a:srgbClr val="92D050"/>
                </a:solidFill>
              </a:rPr>
            </a:br>
            <a:r>
              <a:rPr lang="uk-UA" sz="4900" dirty="0" smtClean="0">
                <a:solidFill>
                  <a:srgbClr val="92D050"/>
                </a:solidFill>
              </a:rPr>
              <a:t>Підсумок за вивченими </a:t>
            </a:r>
            <a:br>
              <a:rPr lang="uk-UA" sz="4900" dirty="0" smtClean="0">
                <a:solidFill>
                  <a:srgbClr val="92D050"/>
                </a:solidFill>
              </a:rPr>
            </a:br>
            <a:r>
              <a:rPr lang="uk-UA" sz="4900" dirty="0" smtClean="0">
                <a:solidFill>
                  <a:srgbClr val="92D050"/>
                </a:solidFill>
              </a:rPr>
              <a:t> темами</a:t>
            </a:r>
            <a:r>
              <a:rPr lang="ru-RU" sz="4900" dirty="0" smtClean="0">
                <a:solidFill>
                  <a:srgbClr val="92D050"/>
                </a:solidFill>
              </a:rPr>
              <a:t> </a:t>
            </a:r>
            <a:r>
              <a:rPr lang="uk-UA" sz="4900" dirty="0" smtClean="0">
                <a:solidFill>
                  <a:srgbClr val="92D050"/>
                </a:solidFill>
              </a:rPr>
              <a:t>розпочати.</a:t>
            </a:r>
            <a:r>
              <a:rPr lang="ru-RU" sz="4900" dirty="0" smtClean="0">
                <a:solidFill>
                  <a:srgbClr val="92D050"/>
                </a:solidFill>
              </a:rPr>
              <a:t/>
            </a:r>
            <a:br>
              <a:rPr lang="ru-RU" sz="4900" dirty="0" smtClean="0">
                <a:solidFill>
                  <a:srgbClr val="92D050"/>
                </a:solidFill>
              </a:rPr>
            </a:br>
            <a:endParaRPr lang="ru-RU" sz="4900" dirty="0">
              <a:solidFill>
                <a:srgbClr val="92D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вертикаль-рамки-футбольных-мячей-красочная-1189871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r="9029"/>
          <a:stretch>
            <a:fillRect/>
          </a:stretch>
        </p:blipFill>
        <p:spPr>
          <a:xfrm rot="5400000">
            <a:off x="1172076" y="-1172077"/>
            <a:ext cx="6858000" cy="9202153"/>
          </a:xfrm>
        </p:spPr>
      </p:pic>
      <p:pic>
        <p:nvPicPr>
          <p:cNvPr id="4" name="Рисунок 3" descr="изображение_viber_2021-02-28_18-32-08.jpg"/>
          <p:cNvPicPr>
            <a:picLocks noChangeAspect="1"/>
          </p:cNvPicPr>
          <p:nvPr/>
        </p:nvPicPr>
        <p:blipFill>
          <a:blip r:embed="rId3" cstate="print"/>
          <a:srcRect t="12549"/>
          <a:stretch>
            <a:fillRect/>
          </a:stretch>
        </p:blipFill>
        <p:spPr>
          <a:xfrm>
            <a:off x="1187624" y="1268760"/>
            <a:ext cx="6840760" cy="44867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8451"/>
          <a:stretch>
            <a:fillRect/>
          </a:stretch>
        </p:blipFill>
        <p:spPr>
          <a:xfrm rot="5400000">
            <a:off x="1143001" y="-1142996"/>
            <a:ext cx="6857997" cy="9144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6400800" cy="4370040"/>
          </a:xfrm>
        </p:spPr>
        <p:txBody>
          <a:bodyPr>
            <a:normAutofit fontScale="92500" lnSpcReduction="10000"/>
          </a:bodyPr>
          <a:lstStyle/>
          <a:p>
            <a:r>
              <a:rPr lang="uk-UA" sz="4400" dirty="0" smtClean="0">
                <a:solidFill>
                  <a:schemeClr val="tx2"/>
                </a:solidFill>
              </a:rPr>
              <a:t/>
            </a:r>
            <a:br>
              <a:rPr lang="uk-UA" sz="4400" dirty="0" smtClean="0">
                <a:solidFill>
                  <a:schemeClr val="tx2"/>
                </a:solidFill>
              </a:rPr>
            </a:br>
            <a:r>
              <a:rPr lang="uk-UA" sz="4400" dirty="0" smtClean="0">
                <a:solidFill>
                  <a:schemeClr val="tx2"/>
                </a:solidFill>
              </a:rPr>
              <a:t>Класна робота</a:t>
            </a:r>
          </a:p>
          <a:p>
            <a:r>
              <a:rPr lang="uk-UA" sz="3600" dirty="0" smtClean="0">
                <a:solidFill>
                  <a:schemeClr val="tx1"/>
                </a:solidFill>
              </a:rPr>
              <a:t>Загадка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Мені з ним подобається грати :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uk-UA" dirty="0" smtClean="0">
                <a:solidFill>
                  <a:schemeClr val="tx1"/>
                </a:solidFill>
              </a:rPr>
              <a:t>Стрибати , бігати, наздоганяти!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uk-UA" dirty="0" smtClean="0">
                <a:solidFill>
                  <a:schemeClr val="tx1"/>
                </a:solidFill>
              </a:rPr>
              <a:t>Що за кулька живо скаче?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uk-UA" dirty="0" smtClean="0">
                <a:solidFill>
                  <a:schemeClr val="tx1"/>
                </a:solidFill>
              </a:rPr>
              <a:t>Це мій улюблений …</a:t>
            </a:r>
          </a:p>
          <a:p>
            <a:r>
              <a:rPr lang="uk-UA" dirty="0" smtClean="0">
                <a:solidFill>
                  <a:schemeClr val="tx1"/>
                </a:solidFill>
              </a:rPr>
              <a:t> (м</a:t>
            </a:r>
            <a:r>
              <a:rPr lang="en-US" dirty="0" smtClean="0">
                <a:solidFill>
                  <a:schemeClr val="tx1"/>
                </a:solidFill>
              </a:rPr>
              <a:t>’</a:t>
            </a:r>
            <a:r>
              <a:rPr lang="uk-UA" dirty="0" err="1" smtClean="0">
                <a:solidFill>
                  <a:schemeClr val="tx1"/>
                </a:solidFill>
              </a:rPr>
              <a:t>ячик</a:t>
            </a:r>
            <a:r>
              <a:rPr lang="uk-UA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ртикаль-рамки-футбольных-мячей-красочная-118987165.jpg"/>
          <p:cNvPicPr>
            <a:picLocks noChangeAspect="1"/>
          </p:cNvPicPr>
          <p:nvPr/>
        </p:nvPicPr>
        <p:blipFill>
          <a:blip r:embed="rId2" cstate="print"/>
          <a:srcRect r="8727"/>
          <a:stretch>
            <a:fillRect/>
          </a:stretch>
        </p:blipFill>
        <p:spPr>
          <a:xfrm rot="5400000">
            <a:off x="1156834" y="-1156835"/>
            <a:ext cx="6858000" cy="91716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484784"/>
            <a:ext cx="6768752" cy="864096"/>
          </a:xfrm>
        </p:spPr>
        <p:txBody>
          <a:bodyPr>
            <a:noAutofit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>
                <a:solidFill>
                  <a:srgbClr val="FF0000"/>
                </a:solidFill>
              </a:rPr>
              <a:t>Словниковий диктант</a:t>
            </a:r>
            <a:r>
              <a:rPr lang="uk-UA" sz="3100" dirty="0" smtClean="0"/>
              <a:t/>
            </a:r>
            <a:br>
              <a:rPr lang="uk-UA" sz="3100" dirty="0" smtClean="0"/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403648" y="2708920"/>
            <a:ext cx="6480720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800" dirty="0" smtClean="0">
                <a:solidFill>
                  <a:srgbClr val="FFC000"/>
                </a:solidFill>
              </a:rPr>
              <a:t>Футбол</a:t>
            </a:r>
            <a:r>
              <a:rPr lang="uk-UA" sz="2800" dirty="0" smtClean="0"/>
              <a:t>, </a:t>
            </a:r>
            <a:r>
              <a:rPr lang="uk-UA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тренер Віталій Миколайович</a:t>
            </a:r>
            <a:r>
              <a:rPr lang="uk-UA" sz="28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uk-UA" sz="2800" dirty="0" smtClean="0">
                <a:solidFill>
                  <a:srgbClr val="92D050"/>
                </a:solidFill>
              </a:rPr>
              <a:t>не граю</a:t>
            </a:r>
            <a:r>
              <a:rPr lang="uk-UA" sz="2800" dirty="0" smtClean="0"/>
              <a:t>,  </a:t>
            </a:r>
            <a:r>
              <a:rPr lang="uk-UA" sz="2800" dirty="0" smtClean="0">
                <a:solidFill>
                  <a:srgbClr val="00B0F0"/>
                </a:solidFill>
              </a:rPr>
              <a:t>стадіон ,,Спартак”</a:t>
            </a:r>
            <a:r>
              <a:rPr lang="uk-UA" sz="2800" dirty="0" smtClean="0"/>
              <a:t>,  </a:t>
            </a:r>
            <a:r>
              <a:rPr lang="uk-UA" sz="2800" dirty="0" smtClean="0">
                <a:solidFill>
                  <a:srgbClr val="7030A0"/>
                </a:solidFill>
              </a:rPr>
              <a:t>розігрує</a:t>
            </a:r>
            <a:r>
              <a:rPr lang="uk-UA" sz="2800" dirty="0" smtClean="0"/>
              <a:t>,</a:t>
            </a:r>
          </a:p>
          <a:p>
            <a:pPr>
              <a:lnSpc>
                <a:spcPct val="150000"/>
              </a:lnSpc>
            </a:pPr>
            <a:r>
              <a:rPr lang="uk-UA" sz="2800" dirty="0" smtClean="0">
                <a:solidFill>
                  <a:srgbClr val="00B050"/>
                </a:solidFill>
              </a:rPr>
              <a:t>хлопчик  Льоня</a:t>
            </a:r>
            <a:r>
              <a:rPr lang="uk-UA" sz="2800" dirty="0" smtClean="0"/>
              <a:t>,  </a:t>
            </a:r>
            <a:r>
              <a:rPr lang="uk-UA" sz="2800" dirty="0" smtClean="0">
                <a:solidFill>
                  <a:srgbClr val="0070C0"/>
                </a:solidFill>
              </a:rPr>
              <a:t>м</a:t>
            </a:r>
            <a:r>
              <a:rPr lang="en-US" sz="2800" dirty="0" smtClean="0">
                <a:solidFill>
                  <a:srgbClr val="0070C0"/>
                </a:solidFill>
              </a:rPr>
              <a:t>’</a:t>
            </a:r>
            <a:r>
              <a:rPr lang="uk-UA" sz="2800" dirty="0" err="1" smtClean="0">
                <a:solidFill>
                  <a:srgbClr val="0070C0"/>
                </a:solidFill>
              </a:rPr>
              <a:t>яч</a:t>
            </a:r>
            <a:r>
              <a:rPr lang="uk-UA" sz="2800" dirty="0" smtClean="0"/>
              <a:t>,  </a:t>
            </a:r>
            <a:r>
              <a:rPr lang="uk-UA" sz="2800" dirty="0" smtClean="0">
                <a:solidFill>
                  <a:schemeClr val="bg2">
                    <a:lumMod val="50000"/>
                  </a:schemeClr>
                </a:solidFill>
              </a:rPr>
              <a:t>зловити</a:t>
            </a:r>
            <a:r>
              <a:rPr lang="uk-UA" sz="2800" dirty="0" smtClean="0"/>
              <a:t>, </a:t>
            </a:r>
          </a:p>
          <a:p>
            <a:pPr>
              <a:lnSpc>
                <a:spcPct val="150000"/>
              </a:lnSpc>
            </a:pPr>
            <a:r>
              <a:rPr lang="uk-UA" sz="2800" dirty="0" smtClean="0">
                <a:solidFill>
                  <a:srgbClr val="C00000"/>
                </a:solidFill>
              </a:rPr>
              <a:t>п</a:t>
            </a:r>
            <a:r>
              <a:rPr lang="en-US" sz="2800" dirty="0" smtClean="0">
                <a:solidFill>
                  <a:srgbClr val="C00000"/>
                </a:solidFill>
              </a:rPr>
              <a:t>’</a:t>
            </a:r>
            <a:r>
              <a:rPr lang="uk-UA" sz="2800" dirty="0" err="1" smtClean="0">
                <a:solidFill>
                  <a:srgbClr val="C00000"/>
                </a:solidFill>
              </a:rPr>
              <a:t>ятий</a:t>
            </a:r>
            <a:r>
              <a:rPr lang="uk-UA" sz="2800" dirty="0" smtClean="0">
                <a:solidFill>
                  <a:srgbClr val="C00000"/>
                </a:solidFill>
              </a:rPr>
              <a:t> гравець</a:t>
            </a:r>
            <a:r>
              <a:rPr lang="uk-UA" sz="2800" dirty="0" smtClean="0"/>
              <a:t>.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980728"/>
            <a:ext cx="6912768" cy="1143000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Іменник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изображение_viber_2021-02-28_22-31-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1916832"/>
            <a:ext cx="5112568" cy="38320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epositphotos_5799383-stock-photo-colored-penci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64704"/>
            <a:ext cx="9139944" cy="609329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0"/>
            <a:ext cx="6768752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Гра з олівцями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изображение_viber_2021-02-28_22-38-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980728"/>
            <a:ext cx="4308580" cy="33665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90872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Прикметник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изображение_viber_2021-02-28_22-48-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95736" y="1916832"/>
            <a:ext cx="4553122" cy="30243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07704" y="5013176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dirty="0" smtClean="0"/>
              <a:t>Кубик </a:t>
            </a:r>
            <a:r>
              <a:rPr lang="uk-UA" sz="3600" dirty="0" err="1" smtClean="0"/>
              <a:t>Блума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4392488"/>
          </a:xfrm>
        </p:spPr>
        <p:txBody>
          <a:bodyPr>
            <a:noAutofit/>
          </a:bodyPr>
          <a:lstStyle/>
          <a:p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b="1" dirty="0" smtClean="0">
                <a:solidFill>
                  <a:srgbClr val="FF0000"/>
                </a:solidFill>
              </a:rPr>
              <a:t>Вибіркове списування</a:t>
            </a:r>
            <a:r>
              <a:rPr lang="ru-RU" sz="3200" b="1" dirty="0" smtClean="0">
                <a:solidFill>
                  <a:srgbClr val="FF0000"/>
                </a:solidFill>
              </a:rPr>
              <a:t/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uk-UA" sz="3200" dirty="0" smtClean="0"/>
              <a:t>Я куплю собі новенький,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Пляжний м</a:t>
            </a:r>
            <a:r>
              <a:rPr lang="ru-RU" sz="3200" dirty="0" smtClean="0"/>
              <a:t>’</a:t>
            </a:r>
            <a:r>
              <a:rPr lang="uk-UA" sz="3200" dirty="0" err="1" smtClean="0"/>
              <a:t>ячик</a:t>
            </a:r>
            <a:r>
              <a:rPr lang="uk-UA" sz="3200" dirty="0" smtClean="0"/>
              <a:t>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Він – м</a:t>
            </a:r>
            <a:r>
              <a:rPr lang="ru-RU" sz="3200" dirty="0" smtClean="0"/>
              <a:t>’</a:t>
            </a:r>
            <a:r>
              <a:rPr lang="uk-UA" sz="3200" dirty="0" err="1" smtClean="0"/>
              <a:t>якенький</a:t>
            </a:r>
            <a:r>
              <a:rPr lang="uk-UA" sz="3200" dirty="0" smtClean="0"/>
              <a:t>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Буду плавати в воді,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Буде чистий він тоді.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Буду я його любити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І не дуже сильно бити,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uk-UA" sz="3200" dirty="0" smtClean="0"/>
              <a:t>Лиш на пальчику крутити.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ртикаль-рамки-футбольных-мячей-красочная-118987165.jpg"/>
          <p:cNvPicPr>
            <a:picLocks noChangeAspect="1"/>
          </p:cNvPicPr>
          <p:nvPr/>
        </p:nvPicPr>
        <p:blipFill>
          <a:blip r:embed="rId2" cstate="print"/>
          <a:srcRect r="8727"/>
          <a:stretch>
            <a:fillRect/>
          </a:stretch>
        </p:blipFill>
        <p:spPr>
          <a:xfrm rot="5400000">
            <a:off x="1156834" y="-1156835"/>
            <a:ext cx="6858000" cy="91716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1143000"/>
          </a:xfrm>
        </p:spPr>
        <p:txBody>
          <a:bodyPr/>
          <a:lstStyle/>
          <a:p>
            <a:r>
              <a:rPr lang="uk-UA" dirty="0" smtClean="0"/>
              <a:t>Гра з цукерками</a:t>
            </a:r>
            <a:endParaRPr lang="ru-RU" dirty="0"/>
          </a:p>
        </p:txBody>
      </p:sp>
      <p:pic>
        <p:nvPicPr>
          <p:cNvPr id="4" name="Рисунок 3" descr="artage-io-thumb-19a370c0a88a66fd9b65f27801449d3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2060848"/>
            <a:ext cx="4493298" cy="37444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33-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Вправи  з </a:t>
            </a:r>
            <a:r>
              <a:rPr lang="uk-UA" dirty="0" err="1" smtClean="0"/>
              <a:t>Лего</a:t>
            </a:r>
            <a:endParaRPr lang="ru-RU" dirty="0"/>
          </a:p>
        </p:txBody>
      </p:sp>
      <p:pic>
        <p:nvPicPr>
          <p:cNvPr id="10" name="Рисунок 9" descr="Без названия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916832"/>
            <a:ext cx="5188005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pic>
        <p:nvPicPr>
          <p:cNvPr id="4" name="Рисунок 3" descr="изображение_viber_2021-02-28_18-32-4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вертикаль-рамки-футбольных-мячей-красочная-118987165.jpg"/>
          <p:cNvPicPr>
            <a:picLocks noChangeAspect="1"/>
          </p:cNvPicPr>
          <p:nvPr/>
        </p:nvPicPr>
        <p:blipFill>
          <a:blip r:embed="rId2" cstate="print"/>
          <a:srcRect r="8727"/>
          <a:stretch>
            <a:fillRect/>
          </a:stretch>
        </p:blipFill>
        <p:spPr>
          <a:xfrm rot="5400000">
            <a:off x="1156834" y="-1156835"/>
            <a:ext cx="6858000" cy="9171669"/>
          </a:xfrm>
          <a:prstGeom prst="rect">
            <a:avLst/>
          </a:prstGeom>
        </p:spPr>
      </p:pic>
      <p:pic>
        <p:nvPicPr>
          <p:cNvPr id="4" name="Рисунок 3" descr="изображение_viber_2021-02-28_18-32-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143000"/>
          </a:xfrm>
        </p:spPr>
        <p:txBody>
          <a:bodyPr/>
          <a:lstStyle/>
          <a:p>
            <a:r>
              <a:rPr lang="uk-UA" dirty="0" err="1" smtClean="0"/>
              <a:t>Фізкультхвилинка</a:t>
            </a:r>
            <a:endParaRPr lang="ru-RU" dirty="0"/>
          </a:p>
        </p:txBody>
      </p:sp>
      <p:pic>
        <p:nvPicPr>
          <p:cNvPr id="5" name="Рисунок 4" descr="funky-kid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51720" y="1916832"/>
            <a:ext cx="4956043" cy="37170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ртикаль-рамки-футбольных-мячей-красочная-118987165.jpg"/>
          <p:cNvPicPr>
            <a:picLocks noChangeAspect="1"/>
          </p:cNvPicPr>
          <p:nvPr/>
        </p:nvPicPr>
        <p:blipFill>
          <a:blip r:embed="rId2" cstate="print"/>
          <a:srcRect r="8727"/>
          <a:stretch>
            <a:fillRect/>
          </a:stretch>
        </p:blipFill>
        <p:spPr>
          <a:xfrm rot="5400000">
            <a:off x="1156834" y="-1156835"/>
            <a:ext cx="6858000" cy="91716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  <a:latin typeface="Bookman Old Style" pitchFamily="18" charset="0"/>
              </a:rPr>
              <a:t>Дієслово</a:t>
            </a:r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4" name="Рисунок 3" descr="1600_1200_201001160950423236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2636912"/>
            <a:ext cx="3131840" cy="2348880"/>
          </a:xfrm>
          <a:prstGeom prst="rect">
            <a:avLst/>
          </a:prstGeom>
        </p:spPr>
      </p:pic>
      <p:pic>
        <p:nvPicPr>
          <p:cNvPr id="5" name="Рисунок 4" descr="449260.97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2276872"/>
            <a:ext cx="3068960" cy="3068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/>
          <a:lstStyle/>
          <a:p>
            <a:r>
              <a:rPr lang="uk-UA" dirty="0" smtClean="0"/>
              <a:t>Вправа </a:t>
            </a:r>
            <a:r>
              <a:rPr lang="uk-UA" dirty="0" err="1" smtClean="0"/>
              <a:t>“Асоціативний</a:t>
            </a:r>
            <a:r>
              <a:rPr lang="uk-UA" dirty="0" smtClean="0"/>
              <a:t> </a:t>
            </a:r>
            <a:r>
              <a:rPr lang="uk-UA" dirty="0" err="1" smtClean="0"/>
              <a:t>кущ”</a:t>
            </a:r>
            <a:endParaRPr lang="ru-RU" dirty="0"/>
          </a:p>
        </p:txBody>
      </p:sp>
      <p:pic>
        <p:nvPicPr>
          <p:cNvPr id="4" name="Рисунок 3" descr="football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204864"/>
            <a:ext cx="4742670" cy="3441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9352" y="1772816"/>
            <a:ext cx="3865612" cy="386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43608" y="1628800"/>
            <a:ext cx="37444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Дидактична гра</a:t>
            </a:r>
          </a:p>
          <a:p>
            <a:pPr algn="ctr"/>
            <a:r>
              <a:rPr lang="uk-UA" sz="4000" b="1" dirty="0" smtClean="0">
                <a:solidFill>
                  <a:srgbClr val="FF0000"/>
                </a:solidFill>
              </a:rPr>
              <a:t> «Мовна піца»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0023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Числівник</a:t>
            </a:r>
            <a:br>
              <a:rPr lang="uk-UA" b="1" dirty="0" smtClean="0">
                <a:solidFill>
                  <a:srgbClr val="FF0000"/>
                </a:solidFill>
              </a:rPr>
            </a:br>
            <a:r>
              <a:rPr lang="uk-UA" dirty="0" smtClean="0"/>
              <a:t>Гра </a:t>
            </a:r>
            <a:r>
              <a:rPr lang="uk-UA" dirty="0" err="1" smtClean="0"/>
              <a:t>“Магазин”</a:t>
            </a:r>
            <a:endParaRPr lang="ru-RU" dirty="0"/>
          </a:p>
        </p:txBody>
      </p:sp>
      <p:pic>
        <p:nvPicPr>
          <p:cNvPr id="5" name="Рисунок 4" descr="ad210d92ca327cf40e4d998baa5b99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76256" y="4725144"/>
            <a:ext cx="1265514" cy="1161109"/>
          </a:xfrm>
          <a:prstGeom prst="rect">
            <a:avLst/>
          </a:prstGeom>
        </p:spPr>
      </p:pic>
      <p:pic>
        <p:nvPicPr>
          <p:cNvPr id="6" name="Рисунок 5" descr="BA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5229200"/>
            <a:ext cx="2880320" cy="1132626"/>
          </a:xfrm>
          <a:prstGeom prst="rect">
            <a:avLst/>
          </a:prstGeom>
        </p:spPr>
      </p:pic>
      <p:pic>
        <p:nvPicPr>
          <p:cNvPr id="7" name="Рисунок 6" descr="ec19e9adfc06ef32e27def104c0fd00b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3968" y="1988840"/>
            <a:ext cx="1405199" cy="1340768"/>
          </a:xfrm>
          <a:prstGeom prst="rect">
            <a:avLst/>
          </a:prstGeom>
        </p:spPr>
      </p:pic>
      <p:pic>
        <p:nvPicPr>
          <p:cNvPr id="8" name="Рисунок 7" descr="FH73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15616" y="4365104"/>
            <a:ext cx="1214388" cy="1214388"/>
          </a:xfrm>
          <a:prstGeom prst="rect">
            <a:avLst/>
          </a:prstGeom>
        </p:spPr>
      </p:pic>
      <p:pic>
        <p:nvPicPr>
          <p:cNvPr id="10" name="Рисунок 9" descr="pmqwQxGKjeugDJkBwGZ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691680" y="1916832"/>
            <a:ext cx="1547664" cy="1547664"/>
          </a:xfrm>
          <a:prstGeom prst="rect">
            <a:avLst/>
          </a:prstGeom>
        </p:spPr>
      </p:pic>
      <p:pic>
        <p:nvPicPr>
          <p:cNvPr id="12" name="Рисунок 11" descr="pic_135885694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9912" y="3789040"/>
            <a:ext cx="1294904" cy="971178"/>
          </a:xfrm>
          <a:prstGeom prst="rect">
            <a:avLst/>
          </a:prstGeom>
        </p:spPr>
      </p:pic>
      <p:pic>
        <p:nvPicPr>
          <p:cNvPr id="13" name="Рисунок 12" descr="d52d6d16-575b-11e8-9957-305a3a7701f30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776864" y="1988840"/>
            <a:ext cx="1440160" cy="14401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158417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b="1" dirty="0" smtClean="0">
                <a:solidFill>
                  <a:srgbClr val="FFFF00"/>
                </a:solidFill>
                <a:latin typeface="Bookman Old Style" pitchFamily="18" charset="0"/>
              </a:rPr>
              <a:t>Підсумок уроку</a:t>
            </a:r>
            <a:r>
              <a:rPr lang="ru-RU" b="1" dirty="0" smtClean="0">
                <a:solidFill>
                  <a:srgbClr val="FF00FF"/>
                </a:solidFill>
                <a:latin typeface="Bookman Old Style" pitchFamily="18" charset="0"/>
              </a:rPr>
              <a:t/>
            </a:r>
            <a:br>
              <a:rPr lang="ru-RU" b="1" dirty="0" smtClean="0">
                <a:solidFill>
                  <a:srgbClr val="FF00FF"/>
                </a:solidFill>
                <a:latin typeface="Bookman Old Style" pitchFamily="18" charset="0"/>
              </a:rPr>
            </a:br>
            <a:r>
              <a:rPr lang="ru-RU" dirty="0" err="1" smtClean="0">
                <a:latin typeface="+mn-lt"/>
              </a:rPr>
              <a:t>Вправа</a:t>
            </a:r>
            <a:r>
              <a:rPr lang="en-US" dirty="0" smtClean="0"/>
              <a:t> “</a:t>
            </a:r>
            <a:r>
              <a:rPr lang="uk-UA" dirty="0" smtClean="0"/>
              <a:t>Мозковий штурм</a:t>
            </a:r>
            <a:r>
              <a:rPr lang="en-US" dirty="0" smtClean="0"/>
              <a:t>”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мяч-оксфорд-желтый-черный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2780928"/>
            <a:ext cx="4211960" cy="2807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33-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uk-UA" b="1" dirty="0" smtClean="0"/>
              <a:t>Рефлексія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 descr="изображение_viber_2021-02-28_18-32-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47664" y="1484784"/>
            <a:ext cx="6048672" cy="45365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красочная-рамка-вертикали-футбольных-мячей-119440052.jpg"/>
          <p:cNvPicPr>
            <a:picLocks noChangeAspect="1"/>
          </p:cNvPicPr>
          <p:nvPr/>
        </p:nvPicPr>
        <p:blipFill>
          <a:blip r:embed="rId2" cstate="print"/>
          <a:srcRect r="9130"/>
          <a:stretch>
            <a:fillRect/>
          </a:stretch>
        </p:blipFill>
        <p:spPr>
          <a:xfrm rot="5400000">
            <a:off x="1177194" y="-1177195"/>
            <a:ext cx="6858002" cy="9212392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/>
          <a:lstStyle/>
          <a:p>
            <a:r>
              <a:rPr lang="uk-UA" dirty="0" smtClean="0"/>
              <a:t>Домашнє завдання</a:t>
            </a:r>
            <a:endParaRPr lang="ru-RU" dirty="0"/>
          </a:p>
        </p:txBody>
      </p:sp>
      <p:pic>
        <p:nvPicPr>
          <p:cNvPr id="6" name="Рисунок 5" descr="изображение_viber_2021-03-01_00-21-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844825"/>
            <a:ext cx="1566174" cy="2088232"/>
          </a:xfrm>
          <a:prstGeom prst="rect">
            <a:avLst/>
          </a:prstGeom>
        </p:spPr>
      </p:pic>
      <p:pic>
        <p:nvPicPr>
          <p:cNvPr id="7" name="Рисунок 6" descr="изображение_viber_2021-03-01_00-21-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87824" y="3717032"/>
            <a:ext cx="1491630" cy="1988841"/>
          </a:xfrm>
          <a:prstGeom prst="rect">
            <a:avLst/>
          </a:prstGeom>
        </p:spPr>
      </p:pic>
      <p:pic>
        <p:nvPicPr>
          <p:cNvPr id="8" name="Рисунок 7" descr="изображение_viber_2021-03-01_00-21-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1988840"/>
            <a:ext cx="1512168" cy="2016224"/>
          </a:xfrm>
          <a:prstGeom prst="rect">
            <a:avLst/>
          </a:prstGeom>
        </p:spPr>
      </p:pic>
      <p:pic>
        <p:nvPicPr>
          <p:cNvPr id="9" name="Рисунок 8" descr="изображение_viber_2021-03-01_00-21-42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3645024"/>
            <a:ext cx="1545636" cy="20608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ертикаль-рамки-футбольных-мячей-красочная-118987165.jpg"/>
          <p:cNvPicPr>
            <a:picLocks noChangeAspect="1"/>
          </p:cNvPicPr>
          <p:nvPr/>
        </p:nvPicPr>
        <p:blipFill>
          <a:blip r:embed="rId2" cstate="print"/>
          <a:srcRect r="8727"/>
          <a:stretch>
            <a:fillRect/>
          </a:stretch>
        </p:blipFill>
        <p:spPr>
          <a:xfrm rot="5400000">
            <a:off x="1156834" y="-1156835"/>
            <a:ext cx="6858000" cy="91716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8229600" cy="1143000"/>
          </a:xfrm>
        </p:spPr>
        <p:txBody>
          <a:bodyPr/>
          <a:lstStyle/>
          <a:p>
            <a:r>
              <a:rPr lang="uk-UA" dirty="0" smtClean="0">
                <a:solidFill>
                  <a:srgbClr val="FFC000"/>
                </a:solidFill>
              </a:rPr>
              <a:t>Дякую за увагу !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Рисунок 3" descr="6612e2d02db90bfa78fd4afb2e2dc15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2132856"/>
            <a:ext cx="3982819" cy="33190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66</Words>
  <Application>Microsoft Office PowerPoint</Application>
  <PresentationFormat>Экран (4:3)</PresentationFormat>
  <Paragraphs>31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Урок української мови   Тема: «Повторення знань про різні частини мови»                                                     Підготувала: Дорош І. М.</vt:lpstr>
      <vt:lpstr> - Добрий день,любі діти! Наш урок сьогодні – свято, І роботи в нас багато. Рада всіх привітати. Підсумок за вивченими   темами розпочати. </vt:lpstr>
      <vt:lpstr>Слайд 3</vt:lpstr>
      <vt:lpstr>Слайд 4</vt:lpstr>
      <vt:lpstr> Словниковий диктант </vt:lpstr>
      <vt:lpstr>Іменник</vt:lpstr>
      <vt:lpstr>Гра з олівцями</vt:lpstr>
      <vt:lpstr>Прикметник</vt:lpstr>
      <vt:lpstr> Вибіркове списування Я куплю собі новенький, Пляжний м’ячик, Він – м’якенький. Буду плавати в воді, Буде чистий він тоді. Буду я його любити І не дуже сильно бити, Лиш на пальчику крутити. </vt:lpstr>
      <vt:lpstr>Гра з цукерками</vt:lpstr>
      <vt:lpstr>Вправи  з Лего</vt:lpstr>
      <vt:lpstr>Слайд 12</vt:lpstr>
      <vt:lpstr>Слайд 13</vt:lpstr>
      <vt:lpstr>Фізкультхвилинка</vt:lpstr>
      <vt:lpstr>Дієслово</vt:lpstr>
      <vt:lpstr>Вправа “Асоціативний кущ”</vt:lpstr>
      <vt:lpstr>Слайд 17</vt:lpstr>
      <vt:lpstr>Числівник Гра “Магазин”</vt:lpstr>
      <vt:lpstr> Підсумок уроку Вправа “Мозковий штурм” </vt:lpstr>
      <vt:lpstr> Рефлексія </vt:lpstr>
      <vt:lpstr>Домашнє завдання</vt:lpstr>
      <vt:lpstr>Дякую за увагу 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36</cp:revision>
  <cp:lastPrinted>2021-03-14T12:11:10Z</cp:lastPrinted>
  <dcterms:created xsi:type="dcterms:W3CDTF">2021-02-28T18:42:05Z</dcterms:created>
  <dcterms:modified xsi:type="dcterms:W3CDTF">2024-02-25T20:31:44Z</dcterms:modified>
</cp:coreProperties>
</file>