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5" r:id="rId4"/>
    <p:sldId id="264" r:id="rId5"/>
    <p:sldId id="263" r:id="rId6"/>
    <p:sldId id="262" r:id="rId7"/>
    <p:sldId id="261" r:id="rId8"/>
    <p:sldId id="260" r:id="rId9"/>
    <p:sldId id="272" r:id="rId10"/>
    <p:sldId id="271" r:id="rId11"/>
    <p:sldId id="270" r:id="rId12"/>
    <p:sldId id="269" r:id="rId13"/>
    <p:sldId id="268" r:id="rId14"/>
    <p:sldId id="259" r:id="rId15"/>
    <p:sldId id="258" r:id="rId16"/>
    <p:sldId id="273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E59CE1-3472-471E-A273-E66936560E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865BEBB-7643-4CE5-B28B-B6448C56A7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7EDE182-14DD-46EE-B9B0-05C7E0495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DE0227C-EA0B-4775-877C-728190953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A2800D2-B48B-499A-8E12-1640C52D4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4549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D6DAF-208E-4E87-A0C5-E01D175E7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BB50437-C2A8-45BD-9CBD-F025804AC4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494CDD2-9BC4-49F5-AF9F-418E02AF3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3F84E8E-9BBF-46AA-B7BE-9A93ADCC7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9FBAA65-4F6B-4A51-929A-88B547FA4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0397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91741-4689-4B1C-B53E-5029C6EC6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14E6D10-0322-42A1-B24C-5D511E153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7A0E20D-BEA5-49EE-B432-6C85B869A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01430-44D6-4EF0-B6D5-DDCBAEB5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8DF999-34E6-41EE-B270-EB921C672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423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28042A-8BBC-4800-B82C-9D29BAF22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9A6093-A38C-4BD5-BBCD-8C75606D7B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BC643AAE-92B0-4DF0-96B2-E3E0FB35E9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3F8F1A5-C43F-43CE-93B7-B4F1AD4C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E8C5B96-9E58-43B5-8C8D-D1BF75E02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08A9470-009E-4739-BBAC-2FA6E48E8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1219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5F61D8-1E59-46B5-A6F1-09AA3DAE4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0A86BD2-A95C-4197-A9EB-DABF3DBE66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BD485E0-7E2D-44BC-8D68-5F70CBAFE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902B6A3-23B5-4D72-87E3-2904AD4AF6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5749CBD-C1B7-406A-8253-6F32D914A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EC1EAF02-ADFF-4480-86B7-6EB8613A6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42952F9F-FA7D-4536-B4E5-2857CDC07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DDA200E9-0ECC-4003-992B-29EDB0483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465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C7B021-6E37-48ED-A4D0-BBF992C4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816D0D5-FC53-456B-B4A1-B4B4AFB3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5BF7D9C-312E-4466-8744-10EEBCD3F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D6E1A0C0-F472-4525-9743-DB764270F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7939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7A6275D-FD07-4249-AAEE-F436FF603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1F7A7336-8221-4811-89E3-967BE8EC7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8B94CD35-FAF5-45C2-9EFE-7C5236A3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29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E93B9C-AF2F-46E1-9565-7ECD3FF33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8365764-9E82-4E79-B145-AADF23096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C69C29D-25C5-4430-B03E-48D675A3C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A67F903-84EF-40F2-9187-BE59EE702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442582F-A29A-4109-AC91-D7584E6F9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3B147EE-4DC0-412A-B0D8-C2138A09F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4331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49AD3-6D5A-48BC-AC41-9F4538E44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2C20D9D6-9909-4DBB-A082-C735A0B983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9C37D6C-0141-4297-8BB3-329675306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63A59F0-8988-44EA-B444-6BADCCAED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BB2565E-5E62-476A-86C4-8A9D2E89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59C175A-3153-4F14-903B-4682C6D51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54528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73BF25-A9F1-4FFA-9D6C-CF7CDAC1E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F2BC96C-54BB-48BB-87AF-9E6BC779A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13E747D-1F1A-4589-8BDF-33B54A1C7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C88C082-2FDF-4DC5-8298-7D57172C0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DC88787-F765-4A13-AE8D-157DF2B02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834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AF89D5C3-282F-4B16-9000-C7BE01E8AA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E6F4111-F848-4AD8-AD2B-4C29C1705F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45A2A2-925F-4144-864E-5B4C46BFC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7D842CF-91DC-46CC-A644-40C07AC92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DD6643E-ECF0-4822-997C-224325427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8559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EEFD7CE5-9709-443D-86AF-339B99F98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CC052A7-DE15-436F-ABAC-E7ABC9B5BC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8DB0AA3-BB32-41B6-9E6B-CD77E4565E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56F74-D737-4953-A2C1-AAC7219DB826}" type="datetimeFigureOut">
              <a:rPr lang="uk-UA" smtClean="0"/>
              <a:t>22.12.2021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5BA093-BF6F-4581-984C-5675E5E4A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C1A5509-57B7-4958-9C19-0D78B3B30C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0F524-D618-4E56-9CF7-F2A5339708F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8717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23E8E5-F330-4E3C-A65F-FEB8A50F6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8231" y="226503"/>
            <a:ext cx="10796631" cy="1655762"/>
          </a:xfrm>
        </p:spPr>
        <p:txBody>
          <a:bodyPr/>
          <a:lstStyle/>
          <a:p>
            <a:r>
              <a:rPr lang="uk-UA" b="1" i="1" dirty="0">
                <a:solidFill>
                  <a:srgbClr val="0070C0"/>
                </a:solidFill>
              </a:rPr>
              <a:t>Урок «Я пізнаю світ» у 2 класі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505" y="2189527"/>
            <a:ext cx="10914077" cy="3068273"/>
          </a:xfrm>
        </p:spPr>
        <p:txBody>
          <a:bodyPr>
            <a:normAutofit/>
          </a:bodyPr>
          <a:lstStyle/>
          <a:p>
            <a:r>
              <a:rPr lang="uk-UA" sz="8000" dirty="0">
                <a:solidFill>
                  <a:srgbClr val="C00000"/>
                </a:solidFill>
              </a:rPr>
              <a:t>Тема</a:t>
            </a:r>
            <a:r>
              <a:rPr lang="uk-UA" sz="8000" dirty="0"/>
              <a:t> </a:t>
            </a:r>
            <a:r>
              <a:rPr lang="uk-UA" sz="8000" dirty="0">
                <a:solidFill>
                  <a:srgbClr val="002060"/>
                </a:solidFill>
              </a:rPr>
              <a:t>«Кругообіг води в природі»</a:t>
            </a:r>
          </a:p>
        </p:txBody>
      </p:sp>
    </p:spTree>
    <p:extLst>
      <p:ext uri="{BB962C8B-B14F-4D97-AF65-F5344CB8AC3E}">
        <p14:creationId xmlns:p14="http://schemas.microsoft.com/office/powerpoint/2010/main" val="4122355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83891"/>
            <a:ext cx="12191999" cy="677410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23E8E5-F330-4E3C-A65F-FEB8A50F6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5012" y="83891"/>
            <a:ext cx="11601973" cy="5712902"/>
          </a:xfrm>
        </p:spPr>
        <p:txBody>
          <a:bodyPr>
            <a:noAutofit/>
          </a:bodyPr>
          <a:lstStyle/>
          <a:p>
            <a:pPr algn="l"/>
            <a:r>
              <a:rPr lang="ru-RU" sz="3600" b="1" i="1" dirty="0">
                <a:solidFill>
                  <a:srgbClr val="C00000"/>
                </a:solidFill>
              </a:rPr>
              <a:t>Мета:</a:t>
            </a:r>
            <a:r>
              <a:rPr lang="ru-RU" sz="3600" dirty="0">
                <a:solidFill>
                  <a:srgbClr val="C00000"/>
                </a:solidFill>
              </a:rPr>
              <a:t> </a:t>
            </a:r>
            <a:r>
              <a:rPr lang="ru-RU" sz="3600" i="1" dirty="0" err="1">
                <a:solidFill>
                  <a:srgbClr val="C00000"/>
                </a:solidFill>
              </a:rPr>
              <a:t>формування</a:t>
            </a:r>
            <a:r>
              <a:rPr lang="ru-RU" sz="3600" i="1" dirty="0">
                <a:solidFill>
                  <a:srgbClr val="C00000"/>
                </a:solidFill>
              </a:rPr>
              <a:t> </a:t>
            </a:r>
            <a:r>
              <a:rPr lang="ru-RU" sz="3600" i="1" dirty="0" err="1">
                <a:solidFill>
                  <a:srgbClr val="C00000"/>
                </a:solidFill>
              </a:rPr>
              <a:t>предметних</a:t>
            </a:r>
            <a:r>
              <a:rPr lang="ru-RU" sz="3600" i="1" dirty="0">
                <a:solidFill>
                  <a:srgbClr val="C00000"/>
                </a:solidFill>
              </a:rPr>
              <a:t> компетентностей</a:t>
            </a:r>
            <a:br>
              <a:rPr lang="ru-RU" sz="3600" i="1" dirty="0">
                <a:solidFill>
                  <a:srgbClr val="C00000"/>
                </a:solidFill>
              </a:rPr>
            </a:br>
            <a:r>
              <a:rPr lang="ru-RU" sz="3600" b="1" dirty="0" err="1"/>
              <a:t>поглибити</a:t>
            </a:r>
            <a:r>
              <a:rPr lang="ru-RU" sz="3600" b="1" dirty="0"/>
              <a:t> </a:t>
            </a:r>
            <a:r>
              <a:rPr lang="ru-RU" sz="3600" b="1" dirty="0" err="1"/>
              <a:t>знання</a:t>
            </a:r>
            <a:r>
              <a:rPr lang="ru-RU" sz="3600" b="1" dirty="0"/>
              <a:t> </a:t>
            </a:r>
            <a:r>
              <a:rPr lang="ru-RU" sz="3600" b="1" dirty="0" err="1"/>
              <a:t>учнів</a:t>
            </a:r>
            <a:r>
              <a:rPr lang="ru-RU" sz="3600" b="1" dirty="0"/>
              <a:t> про </a:t>
            </a:r>
            <a:r>
              <a:rPr lang="ru-RU" sz="3600" b="1" dirty="0" err="1"/>
              <a:t>значення</a:t>
            </a:r>
            <a:r>
              <a:rPr lang="ru-RU" sz="3600" b="1" dirty="0"/>
              <a:t> та </a:t>
            </a:r>
            <a:r>
              <a:rPr lang="ru-RU" sz="3600" b="1" dirty="0" err="1"/>
              <a:t>властивості</a:t>
            </a:r>
            <a:r>
              <a:rPr lang="ru-RU" sz="3600" b="1" dirty="0"/>
              <a:t> води, </a:t>
            </a:r>
            <a:r>
              <a:rPr lang="ru-RU" sz="3600" b="1" dirty="0" err="1"/>
              <a:t>формувати</a:t>
            </a:r>
            <a:r>
              <a:rPr lang="ru-RU" sz="3600" b="1" dirty="0"/>
              <a:t> </a:t>
            </a:r>
            <a:r>
              <a:rPr lang="ru-RU" sz="3600" b="1" dirty="0" err="1"/>
              <a:t>уявлення</a:t>
            </a:r>
            <a:r>
              <a:rPr lang="ru-RU" sz="3600" b="1" dirty="0"/>
              <a:t> про </a:t>
            </a:r>
            <a:r>
              <a:rPr lang="ru-RU" sz="3600" b="1" dirty="0" err="1"/>
              <a:t>випаровування</a:t>
            </a:r>
            <a:r>
              <a:rPr lang="ru-RU" sz="3600" b="1" dirty="0"/>
              <a:t> та </a:t>
            </a:r>
            <a:r>
              <a:rPr lang="ru-RU" sz="3600" b="1" dirty="0" err="1"/>
              <a:t>конденсацію</a:t>
            </a:r>
            <a:r>
              <a:rPr lang="ru-RU" sz="3600" b="1" dirty="0"/>
              <a:t> </a:t>
            </a:r>
            <a:r>
              <a:rPr lang="ru-RU" sz="3600" b="1" dirty="0" err="1"/>
              <a:t>водяної</a:t>
            </a:r>
            <a:r>
              <a:rPr lang="ru-RU" sz="3600" b="1" dirty="0"/>
              <a:t> пари, </a:t>
            </a:r>
            <a:r>
              <a:rPr lang="ru-RU" sz="3600" b="1" dirty="0" err="1"/>
              <a:t>утворення</a:t>
            </a:r>
            <a:r>
              <a:rPr lang="ru-RU" sz="3600" b="1" dirty="0"/>
              <a:t> </a:t>
            </a:r>
            <a:r>
              <a:rPr lang="ru-RU" sz="3600" b="1" dirty="0" err="1"/>
              <a:t>хмар</a:t>
            </a:r>
            <a:r>
              <a:rPr lang="ru-RU" sz="3600" b="1" dirty="0"/>
              <a:t> та </a:t>
            </a:r>
            <a:r>
              <a:rPr lang="ru-RU" sz="3600" b="1" dirty="0" err="1"/>
              <a:t>випадання</a:t>
            </a:r>
            <a:r>
              <a:rPr lang="ru-RU" sz="3600" b="1" dirty="0"/>
              <a:t> </a:t>
            </a:r>
            <a:r>
              <a:rPr lang="ru-RU" sz="3600" b="1" dirty="0" err="1"/>
              <a:t>дощу</a:t>
            </a:r>
            <a:r>
              <a:rPr lang="ru-RU" sz="3600" b="1" dirty="0"/>
              <a:t>, </a:t>
            </a:r>
            <a:r>
              <a:rPr lang="ru-RU" sz="3600" b="1" dirty="0" err="1"/>
              <a:t>кругообіг</a:t>
            </a:r>
            <a:r>
              <a:rPr lang="ru-RU" sz="3600" b="1" dirty="0"/>
              <a:t> води в </a:t>
            </a:r>
            <a:r>
              <a:rPr lang="ru-RU" sz="3600" b="1" dirty="0" err="1"/>
              <a:t>природі</a:t>
            </a:r>
            <a:r>
              <a:rPr lang="ru-RU" sz="3600" b="1" dirty="0"/>
              <a:t>;</a:t>
            </a:r>
            <a:br>
              <a:rPr lang="ru-RU" sz="3600" b="1" dirty="0"/>
            </a:br>
            <a:r>
              <a:rPr lang="ru-RU" sz="3600" b="1" dirty="0" err="1"/>
              <a:t>формувати</a:t>
            </a:r>
            <a:r>
              <a:rPr lang="ru-RU" sz="3600" b="1" dirty="0"/>
              <a:t> потребу в </a:t>
            </a:r>
            <a:r>
              <a:rPr lang="ru-RU" sz="3600" b="1" dirty="0" err="1"/>
              <a:t>пізнанні</a:t>
            </a:r>
            <a:r>
              <a:rPr lang="ru-RU" sz="3600" b="1" dirty="0"/>
              <a:t> </a:t>
            </a:r>
            <a:r>
              <a:rPr lang="ru-RU" sz="3600" b="1" dirty="0" err="1"/>
              <a:t>природи</a:t>
            </a:r>
            <a:r>
              <a:rPr lang="ru-RU" sz="3600" b="1" dirty="0"/>
              <a:t>;</a:t>
            </a:r>
            <a:br>
              <a:rPr lang="ru-RU" sz="3600" b="1" dirty="0"/>
            </a:br>
            <a:r>
              <a:rPr lang="ru-RU" sz="3600" b="1" dirty="0" err="1"/>
              <a:t>розвивати</a:t>
            </a:r>
            <a:r>
              <a:rPr lang="ru-RU" sz="3600" b="1" dirty="0"/>
              <a:t> </a:t>
            </a:r>
            <a:r>
              <a:rPr lang="ru-RU" sz="3600" b="1" dirty="0" err="1"/>
              <a:t>спостережливість</a:t>
            </a:r>
            <a:r>
              <a:rPr lang="ru-RU" sz="3600" b="1" dirty="0"/>
              <a:t>, </a:t>
            </a:r>
            <a:r>
              <a:rPr lang="ru-RU" sz="3600" b="1" dirty="0" err="1"/>
              <a:t>учити</a:t>
            </a:r>
            <a:r>
              <a:rPr lang="ru-RU" sz="3600" b="1" dirty="0"/>
              <a:t> </a:t>
            </a:r>
            <a:r>
              <a:rPr lang="ru-RU" sz="3600" b="1" dirty="0" err="1"/>
              <a:t>міркувати</a:t>
            </a:r>
            <a:r>
              <a:rPr lang="ru-RU" sz="3600" b="1" dirty="0"/>
              <a:t>, </a:t>
            </a:r>
            <a:r>
              <a:rPr lang="ru-RU" sz="3600" b="1" dirty="0" err="1"/>
              <a:t>самостійно</a:t>
            </a:r>
            <a:r>
              <a:rPr lang="ru-RU" sz="3600" b="1" dirty="0"/>
              <a:t> </a:t>
            </a:r>
            <a:r>
              <a:rPr lang="ru-RU" sz="3600" b="1" dirty="0" err="1"/>
              <a:t>робити</a:t>
            </a:r>
            <a:r>
              <a:rPr lang="ru-RU" sz="3600" b="1" dirty="0"/>
              <a:t> висновки;</a:t>
            </a:r>
            <a:br>
              <a:rPr lang="ru-RU" sz="3600" b="1" dirty="0"/>
            </a:br>
            <a:r>
              <a:rPr lang="ru-RU" sz="3600" b="1" dirty="0" err="1"/>
              <a:t>виховувати</a:t>
            </a:r>
            <a:r>
              <a:rPr lang="ru-RU" sz="3600" b="1" dirty="0"/>
              <a:t> </a:t>
            </a:r>
            <a:r>
              <a:rPr lang="ru-RU" sz="3600" b="1" dirty="0" err="1"/>
              <a:t>любов</a:t>
            </a:r>
            <a:r>
              <a:rPr lang="ru-RU" sz="3600" b="1" dirty="0"/>
              <a:t> до </a:t>
            </a:r>
            <a:r>
              <a:rPr lang="ru-RU" sz="3600" b="1" dirty="0" err="1"/>
              <a:t>природи</a:t>
            </a:r>
            <a:r>
              <a:rPr lang="ru-RU" sz="3600" b="1" dirty="0"/>
              <a:t>, </a:t>
            </a:r>
            <a:r>
              <a:rPr lang="ru-RU" sz="3600" b="1" dirty="0" err="1"/>
              <a:t>дбайливе</a:t>
            </a:r>
            <a:r>
              <a:rPr lang="ru-RU" sz="3600" b="1" dirty="0"/>
              <a:t> </a:t>
            </a:r>
            <a:r>
              <a:rPr lang="ru-RU" sz="3600" b="1" dirty="0" err="1"/>
              <a:t>ставлення</a:t>
            </a:r>
            <a:r>
              <a:rPr lang="ru-RU" sz="3600" b="1" dirty="0"/>
              <a:t> до води.</a:t>
            </a:r>
            <a:br>
              <a:rPr lang="ru-RU" sz="3600" b="1" dirty="0"/>
            </a:br>
            <a:endParaRPr lang="uk-UA" sz="3600" b="1" dirty="0"/>
          </a:p>
        </p:txBody>
      </p:sp>
    </p:spTree>
    <p:extLst>
      <p:ext uri="{BB962C8B-B14F-4D97-AF65-F5344CB8AC3E}">
        <p14:creationId xmlns:p14="http://schemas.microsoft.com/office/powerpoint/2010/main" val="765290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90" y="305164"/>
            <a:ext cx="11836866" cy="5080567"/>
          </a:xfrm>
        </p:spPr>
        <p:txBody>
          <a:bodyPr/>
          <a:lstStyle/>
          <a:p>
            <a:pPr algn="l"/>
            <a:r>
              <a:rPr lang="uk-UA" dirty="0"/>
              <a:t> </a:t>
            </a:r>
            <a:r>
              <a:rPr lang="uk-UA" sz="3600" i="1" dirty="0">
                <a:solidFill>
                  <a:srgbClr val="C00000"/>
                </a:solidFill>
              </a:rPr>
              <a:t>формування ключових </a:t>
            </a:r>
            <a:r>
              <a:rPr lang="uk-UA" sz="3600" i="1" dirty="0" err="1">
                <a:solidFill>
                  <a:srgbClr val="C00000"/>
                </a:solidFill>
              </a:rPr>
              <a:t>компетентностей</a:t>
            </a:r>
            <a:r>
              <a:rPr lang="uk-UA" sz="3600" dirty="0">
                <a:solidFill>
                  <a:srgbClr val="C00000"/>
                </a:solidFill>
              </a:rPr>
              <a:t>:</a:t>
            </a:r>
          </a:p>
          <a:p>
            <a:pPr algn="l"/>
            <a:r>
              <a:rPr lang="uk-UA" sz="3600" i="1" dirty="0">
                <a:solidFill>
                  <a:srgbClr val="0070C0"/>
                </a:solidFill>
              </a:rPr>
              <a:t>уміння вчитися</a:t>
            </a:r>
            <a:r>
              <a:rPr lang="uk-UA" sz="3600" dirty="0">
                <a:solidFill>
                  <a:srgbClr val="0070C0"/>
                </a:solidFill>
              </a:rPr>
              <a:t>: </a:t>
            </a:r>
            <a:r>
              <a:rPr lang="uk-UA" sz="3600" dirty="0"/>
              <a:t>вміння спілкуватися державною мовою, уміння навчатися протягом життя,  компетентності в природничих науках та технологіях, екологічна грамотність.</a:t>
            </a:r>
          </a:p>
          <a:p>
            <a:pPr lvl="0" algn="l"/>
            <a:r>
              <a:rPr lang="uk-UA" sz="3600" i="1" dirty="0">
                <a:solidFill>
                  <a:srgbClr val="0070C0"/>
                </a:solidFill>
              </a:rPr>
              <a:t>соціальної</a:t>
            </a:r>
            <a:r>
              <a:rPr lang="uk-UA" sz="3600" dirty="0">
                <a:solidFill>
                  <a:srgbClr val="0070C0"/>
                </a:solidFill>
              </a:rPr>
              <a:t>: </a:t>
            </a:r>
            <a:r>
              <a:rPr lang="uk-UA" sz="3600" dirty="0"/>
              <a:t>удосконалювати здатність </a:t>
            </a:r>
            <a:r>
              <a:rPr lang="uk-UA" sz="3600" dirty="0" err="1"/>
              <a:t>продуктивно</a:t>
            </a:r>
            <a:r>
              <a:rPr lang="uk-UA" sz="3600" dirty="0"/>
              <a:t> співпрацювати з різними партнерами у групі та команді, виконувати різні ролі та функції у колективі.</a:t>
            </a:r>
          </a:p>
          <a:p>
            <a:pPr algn="just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4942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227" y="302004"/>
            <a:ext cx="11601975" cy="4955796"/>
          </a:xfrm>
        </p:spPr>
        <p:txBody>
          <a:bodyPr>
            <a:normAutofit lnSpcReduction="10000"/>
          </a:bodyPr>
          <a:lstStyle/>
          <a:p>
            <a:r>
              <a:rPr lang="uk-UA" sz="3600" b="1" dirty="0">
                <a:solidFill>
                  <a:srgbClr val="C00000"/>
                </a:solidFill>
              </a:rPr>
              <a:t>Завдання за напрямками </a:t>
            </a:r>
            <a:r>
              <a:rPr lang="en-US" sz="3600" b="1" dirty="0">
                <a:solidFill>
                  <a:srgbClr val="C00000"/>
                </a:solidFill>
              </a:rPr>
              <a:t>STEM</a:t>
            </a:r>
            <a:r>
              <a:rPr lang="uk-UA" sz="3600" dirty="0">
                <a:solidFill>
                  <a:srgbClr val="C00000"/>
                </a:solidFill>
              </a:rPr>
              <a:t> : </a:t>
            </a:r>
          </a:p>
          <a:p>
            <a:pPr lvl="0" algn="l">
              <a:spcBef>
                <a:spcPts val="600"/>
              </a:spcBef>
            </a:pPr>
            <a:r>
              <a:rPr lang="en-US" sz="3200" dirty="0">
                <a:solidFill>
                  <a:srgbClr val="C00000"/>
                </a:solidFill>
              </a:rPr>
              <a:t>S</a:t>
            </a:r>
            <a:r>
              <a:rPr lang="uk-UA" sz="3200" dirty="0"/>
              <a:t>  -наука:</a:t>
            </a:r>
          </a:p>
          <a:p>
            <a:pPr lvl="0" algn="l">
              <a:spcBef>
                <a:spcPts val="600"/>
              </a:spcBef>
            </a:pPr>
            <a:r>
              <a:rPr lang="uk-UA" sz="3200" dirty="0">
                <a:solidFill>
                  <a:srgbClr val="0070C0"/>
                </a:solidFill>
              </a:rPr>
              <a:t>фізика</a:t>
            </a:r>
            <a:r>
              <a:rPr lang="uk-UA" sz="3200" dirty="0"/>
              <a:t>-формування поняття про фізичні тіла та їх склад;</a:t>
            </a:r>
          </a:p>
          <a:p>
            <a:pPr lvl="0" algn="l">
              <a:spcBef>
                <a:spcPts val="600"/>
              </a:spcBef>
            </a:pPr>
            <a:r>
              <a:rPr lang="uk-UA" sz="3200" dirty="0">
                <a:solidFill>
                  <a:srgbClr val="0070C0"/>
                </a:solidFill>
              </a:rPr>
              <a:t>українська мова</a:t>
            </a:r>
            <a:r>
              <a:rPr lang="uk-UA" sz="3200" dirty="0"/>
              <a:t>- вдосконалення навичок роботи з текстом, вміння запам’ятовувати навчальні одиниці з тексту, уміння визначати частини мови та ставити запитання до них.</a:t>
            </a:r>
          </a:p>
          <a:p>
            <a:pPr lvl="0" algn="l">
              <a:spcBef>
                <a:spcPts val="600"/>
              </a:spcBef>
            </a:pPr>
            <a:r>
              <a:rPr lang="uk-UA" sz="3200" dirty="0">
                <a:solidFill>
                  <a:srgbClr val="C00000"/>
                </a:solidFill>
              </a:rPr>
              <a:t>Т </a:t>
            </a:r>
            <a:r>
              <a:rPr lang="uk-UA" sz="3200" dirty="0"/>
              <a:t>– технології- виготовлення моделі кругообігу води.</a:t>
            </a:r>
          </a:p>
          <a:p>
            <a:pPr lvl="0" algn="l">
              <a:spcBef>
                <a:spcPts val="600"/>
              </a:spcBef>
            </a:pPr>
            <a:r>
              <a:rPr lang="uk-UA" sz="3200" dirty="0">
                <a:solidFill>
                  <a:srgbClr val="C00000"/>
                </a:solidFill>
              </a:rPr>
              <a:t>Е </a:t>
            </a:r>
            <a:r>
              <a:rPr lang="uk-UA" sz="3200" dirty="0"/>
              <a:t>– інжиніринг- конструювання з </a:t>
            </a:r>
            <a:r>
              <a:rPr lang="en-US" sz="3200" dirty="0"/>
              <a:t>Lego </a:t>
            </a:r>
            <a:r>
              <a:rPr lang="uk-UA" sz="3200" dirty="0"/>
              <a:t>захисної споруди.</a:t>
            </a:r>
          </a:p>
          <a:p>
            <a:pPr lvl="0" algn="l">
              <a:spcBef>
                <a:spcPts val="600"/>
              </a:spcBef>
            </a:pPr>
            <a:r>
              <a:rPr lang="uk-UA" sz="3200" dirty="0">
                <a:solidFill>
                  <a:srgbClr val="C00000"/>
                </a:solidFill>
              </a:rPr>
              <a:t>М</a:t>
            </a:r>
            <a:r>
              <a:rPr lang="uk-UA" sz="3200" dirty="0"/>
              <a:t>- математика- </a:t>
            </a:r>
            <a:r>
              <a:rPr lang="uk-UA" sz="3200" dirty="0" err="1"/>
              <a:t>розв</a:t>
            </a:r>
            <a:r>
              <a:rPr lang="uk-UA" sz="3200" dirty="0"/>
              <a:t>̕ </a:t>
            </a:r>
            <a:r>
              <a:rPr lang="uk-UA" sz="3200" dirty="0" err="1"/>
              <a:t>язування</a:t>
            </a:r>
            <a:r>
              <a:rPr lang="uk-UA" sz="3200" dirty="0"/>
              <a:t> задач , </a:t>
            </a:r>
            <a:r>
              <a:rPr lang="uk-UA" sz="3200" dirty="0" err="1"/>
              <a:t>пов</a:t>
            </a:r>
            <a:r>
              <a:rPr lang="uk-UA" sz="3200" dirty="0"/>
              <a:t>̕ </a:t>
            </a:r>
            <a:r>
              <a:rPr lang="uk-UA" sz="3200" dirty="0" err="1"/>
              <a:t>язаних</a:t>
            </a:r>
            <a:r>
              <a:rPr lang="uk-UA" sz="3200" dirty="0"/>
              <a:t>  з тематикою уроку.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70933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169" y="201337"/>
            <a:ext cx="11685863" cy="4630722"/>
          </a:xfrm>
        </p:spPr>
        <p:txBody>
          <a:bodyPr/>
          <a:lstStyle/>
          <a:p>
            <a:r>
              <a:rPr lang="uk-UA" sz="4000" i="1" dirty="0">
                <a:solidFill>
                  <a:srgbClr val="C00000"/>
                </a:solidFill>
              </a:rPr>
              <a:t>Дослід «Крокуюча вода»</a:t>
            </a:r>
          </a:p>
          <a:p>
            <a:pPr algn="l"/>
            <a:r>
              <a:rPr lang="uk-UA" i="1" dirty="0">
                <a:solidFill>
                  <a:srgbClr val="0070C0"/>
                </a:solidFill>
              </a:rPr>
              <a:t>Н</a:t>
            </a:r>
            <a:r>
              <a:rPr lang="ru-RU" i="1" dirty="0" err="1">
                <a:solidFill>
                  <a:srgbClr val="0070C0"/>
                </a:solidFill>
              </a:rPr>
              <a:t>ам</a:t>
            </a:r>
            <a:r>
              <a:rPr lang="ru-RU" i="1" dirty="0">
                <a:solidFill>
                  <a:srgbClr val="0070C0"/>
                </a:solidFill>
              </a:rPr>
              <a:t> </a:t>
            </a:r>
            <a:r>
              <a:rPr lang="ru-RU" i="1" dirty="0" err="1">
                <a:solidFill>
                  <a:srgbClr val="0070C0"/>
                </a:solidFill>
              </a:rPr>
              <a:t>знадобляться</a:t>
            </a:r>
            <a:r>
              <a:rPr lang="ru-RU" i="1" dirty="0">
                <a:solidFill>
                  <a:srgbClr val="0070C0"/>
                </a:solidFill>
              </a:rPr>
              <a:t>: </a:t>
            </a:r>
            <a:r>
              <a:rPr lang="uk-UA" i="1" dirty="0"/>
              <a:t>6</a:t>
            </a:r>
            <a:r>
              <a:rPr lang="ru-RU" i="1" dirty="0"/>
              <a:t> </a:t>
            </a:r>
            <a:r>
              <a:rPr lang="ru-RU" i="1" dirty="0" err="1"/>
              <a:t>прозорих</a:t>
            </a:r>
            <a:r>
              <a:rPr lang="ru-RU" i="1" dirty="0"/>
              <a:t> склянок</a:t>
            </a:r>
            <a:r>
              <a:rPr lang="uk-UA" i="1" dirty="0"/>
              <a:t>, в</a:t>
            </a:r>
            <a:r>
              <a:rPr lang="ru-RU" i="1" dirty="0"/>
              <a:t>ода</a:t>
            </a:r>
            <a:r>
              <a:rPr lang="uk-UA" i="1" dirty="0"/>
              <a:t>, х</a:t>
            </a:r>
            <a:r>
              <a:rPr lang="ru-RU" i="1" dirty="0" err="1"/>
              <a:t>арчові</a:t>
            </a:r>
            <a:r>
              <a:rPr lang="ru-RU" i="1" dirty="0"/>
              <a:t> </a:t>
            </a:r>
            <a:r>
              <a:rPr lang="ru-RU" i="1" dirty="0" err="1"/>
              <a:t>барвники</a:t>
            </a:r>
            <a:r>
              <a:rPr lang="uk-UA" i="1" dirty="0"/>
              <a:t>, п</a:t>
            </a:r>
            <a:r>
              <a:rPr lang="ru-RU" i="1" dirty="0" err="1"/>
              <a:t>аперові</a:t>
            </a:r>
            <a:r>
              <a:rPr lang="ru-RU" i="1" dirty="0"/>
              <a:t> рушники</a:t>
            </a:r>
            <a:r>
              <a:rPr lang="uk-UA" i="1" dirty="0"/>
              <a:t>.</a:t>
            </a:r>
          </a:p>
          <a:p>
            <a:pPr lvl="0" algn="l"/>
            <a:r>
              <a:rPr lang="ru-RU" i="1" dirty="0"/>
              <a:t>1.Нали</a:t>
            </a:r>
            <a:r>
              <a:rPr lang="uk-UA" i="1" dirty="0" err="1"/>
              <a:t>ваємо</a:t>
            </a:r>
            <a:r>
              <a:rPr lang="ru-RU" i="1" dirty="0"/>
              <a:t> воду у склянки через одну. </a:t>
            </a:r>
            <a:r>
              <a:rPr lang="ru-RU" i="1" dirty="0" err="1"/>
              <a:t>Дода</a:t>
            </a:r>
            <a:r>
              <a:rPr lang="uk-UA" i="1" dirty="0" err="1"/>
              <a:t>ємо</a:t>
            </a:r>
            <a:r>
              <a:rPr lang="ru-RU" i="1" dirty="0"/>
              <a:t> </a:t>
            </a:r>
            <a:r>
              <a:rPr lang="ru-RU" i="1" dirty="0" err="1"/>
              <a:t>барвники</a:t>
            </a:r>
            <a:r>
              <a:rPr lang="ru-RU" i="1" dirty="0"/>
              <a:t> </a:t>
            </a:r>
            <a:r>
              <a:rPr lang="uk-UA" i="1" dirty="0"/>
              <a:t>основних кольорів : червоний, жовтий, синій.</a:t>
            </a:r>
          </a:p>
          <a:p>
            <a:pPr lvl="0" algn="l"/>
            <a:r>
              <a:rPr lang="uk-UA" i="1" dirty="0"/>
              <a:t>2.П</a:t>
            </a:r>
            <a:r>
              <a:rPr lang="ru-RU" i="1" dirty="0" err="1"/>
              <a:t>аперові</a:t>
            </a:r>
            <a:r>
              <a:rPr lang="ru-RU" i="1" dirty="0"/>
              <a:t> рушники склад</a:t>
            </a:r>
            <a:r>
              <a:rPr lang="uk-UA" i="1" dirty="0" err="1"/>
              <a:t>емо</a:t>
            </a:r>
            <a:r>
              <a:rPr lang="ru-RU" i="1" dirty="0"/>
              <a:t> так, щоб </a:t>
            </a:r>
            <a:r>
              <a:rPr lang="ru-RU" i="1" dirty="0" err="1"/>
              <a:t>отримати</a:t>
            </a:r>
            <a:r>
              <a:rPr lang="ru-RU" i="1" dirty="0"/>
              <a:t> </a:t>
            </a:r>
            <a:r>
              <a:rPr lang="ru-RU" i="1" dirty="0" err="1"/>
              <a:t>тонку</a:t>
            </a:r>
            <a:r>
              <a:rPr lang="ru-RU" i="1" dirty="0"/>
              <a:t> </a:t>
            </a:r>
            <a:r>
              <a:rPr lang="ru-RU" i="1" dirty="0" err="1"/>
              <a:t>стрічку</a:t>
            </a:r>
            <a:r>
              <a:rPr lang="ru-RU" i="1" dirty="0"/>
              <a:t>. </a:t>
            </a:r>
            <a:r>
              <a:rPr lang="ru-RU" i="1" dirty="0" err="1"/>
              <a:t>Зг</a:t>
            </a:r>
            <a:r>
              <a:rPr lang="uk-UA" i="1" dirty="0" err="1"/>
              <a:t>инаємо</a:t>
            </a:r>
            <a:r>
              <a:rPr lang="ru-RU" i="1" dirty="0"/>
              <a:t> </a:t>
            </a:r>
            <a:r>
              <a:rPr lang="ru-RU" i="1" dirty="0" err="1"/>
              <a:t>навпіл</a:t>
            </a:r>
            <a:r>
              <a:rPr lang="ru-RU" i="1" dirty="0"/>
              <a:t>.</a:t>
            </a:r>
            <a:r>
              <a:rPr lang="uk-UA" i="1" dirty="0"/>
              <a:t> Робимо місточки.</a:t>
            </a:r>
          </a:p>
          <a:p>
            <a:pPr lvl="0" algn="l"/>
            <a:r>
              <a:rPr lang="ru-RU" i="1" dirty="0"/>
              <a:t>3. </a:t>
            </a:r>
            <a:r>
              <a:rPr lang="ru-RU" i="1" dirty="0" err="1"/>
              <a:t>кожній</a:t>
            </a:r>
            <a:r>
              <a:rPr lang="ru-RU" i="1" dirty="0"/>
              <a:t> </a:t>
            </a:r>
            <a:r>
              <a:rPr lang="ru-RU" i="1" dirty="0" err="1"/>
              <a:t>склянці</a:t>
            </a:r>
            <a:r>
              <a:rPr lang="ru-RU" i="1" dirty="0"/>
              <a:t> </a:t>
            </a:r>
            <a:r>
              <a:rPr lang="uk-UA" i="1" dirty="0"/>
              <a:t>мають бути два кінці різних</a:t>
            </a:r>
            <a:r>
              <a:rPr lang="ru-RU" i="1" dirty="0"/>
              <a:t> рушник</a:t>
            </a:r>
            <a:r>
              <a:rPr lang="uk-UA" i="1" dirty="0" err="1"/>
              <a:t>ів</a:t>
            </a:r>
            <a:r>
              <a:rPr lang="uk-UA" i="1" dirty="0"/>
              <a:t>.</a:t>
            </a:r>
          </a:p>
          <a:p>
            <a:pPr lvl="0" algn="l"/>
            <a:endParaRPr lang="uk-UA" i="1" dirty="0"/>
          </a:p>
          <a:p>
            <a:pPr lvl="0" algn="l"/>
            <a:endParaRPr lang="uk-UA" dirty="0"/>
          </a:p>
          <a:p>
            <a:pPr algn="l"/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87F741C-4435-4EB6-84CC-70DBD1978B93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969" y="3269436"/>
            <a:ext cx="4711814" cy="3125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36DD0CB-830C-4659-ADF5-72488B9D3166}"/>
              </a:ext>
            </a:extLst>
          </p:cNvPr>
          <p:cNvSpPr/>
          <p:nvPr/>
        </p:nvSpPr>
        <p:spPr>
          <a:xfrm>
            <a:off x="4934530" y="3197302"/>
            <a:ext cx="6693870" cy="114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.Зачека</a:t>
            </a:r>
            <a:r>
              <a:rPr lang="uk-UA" sz="2400" i="1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ємо</a:t>
            </a:r>
            <a:r>
              <a:rPr lang="uk-UA" sz="24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поспостерігаємо за тим, що буде відбуватися.</a:t>
            </a:r>
            <a:endParaRPr lang="uk-UA" sz="2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817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15213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0393" y="167781"/>
            <a:ext cx="11568418" cy="4362274"/>
          </a:xfrm>
        </p:spPr>
        <p:txBody>
          <a:bodyPr/>
          <a:lstStyle/>
          <a:p>
            <a:r>
              <a:rPr lang="uk-UA" sz="3600" i="1" dirty="0">
                <a:solidFill>
                  <a:srgbClr val="C00000"/>
                </a:solidFill>
              </a:rPr>
              <a:t>Робота в трійках. Вправа «Вода на планеті Земля»</a:t>
            </a:r>
          </a:p>
          <a:p>
            <a:pPr algn="l"/>
            <a:r>
              <a:rPr lang="uk-UA" sz="3200" dirty="0"/>
              <a:t>- Якщо швидко покрутити глобус, то він здається блакитним. Нашу Землю так і називають – блакитна планета. Якщо всю поверхню Землі умовно поділити на 4 частини, то три з них займатиме вода. У вас на парті набір цеглинок </a:t>
            </a:r>
            <a:r>
              <a:rPr lang="uk-UA" sz="3200" dirty="0" err="1"/>
              <a:t>Лего</a:t>
            </a:r>
            <a:r>
              <a:rPr lang="uk-UA" sz="3200" dirty="0"/>
              <a:t>, за допомогою синіх і зелених цеглинок  покажіть 3/ 4.</a:t>
            </a: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951F6B-3EED-4AC8-8F61-3632F1FB9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393" y="3139449"/>
            <a:ext cx="3733101" cy="3718551"/>
          </a:xfrm>
          <a:prstGeom prst="rect">
            <a:avLst/>
          </a:prstGeom>
        </p:spPr>
      </p:pic>
      <p:pic>
        <p:nvPicPr>
          <p:cNvPr id="1030" name="Picture 6" descr="ШІСТЬ ЦЕГЛИНОК">
            <a:extLst>
              <a:ext uri="{FF2B5EF4-FFF2-40B4-BE49-F238E27FC236}">
                <a16:creationId xmlns:a16="http://schemas.microsoft.com/office/drawing/2014/main" id="{0F2FBD3F-753E-412C-AC5C-B4EFA8D64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950" y="2944536"/>
            <a:ext cx="2538851" cy="329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239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0668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892" y="184558"/>
            <a:ext cx="11635530" cy="5947793"/>
          </a:xfrm>
        </p:spPr>
        <p:txBody>
          <a:bodyPr/>
          <a:lstStyle/>
          <a:p>
            <a:r>
              <a:rPr lang="uk-UA" sz="3600" dirty="0">
                <a:solidFill>
                  <a:srgbClr val="C00000"/>
                </a:solidFill>
              </a:rPr>
              <a:t>Збираємось у коло. </a:t>
            </a:r>
          </a:p>
          <a:p>
            <a:r>
              <a:rPr lang="uk-UA" sz="3600" dirty="0">
                <a:solidFill>
                  <a:srgbClr val="C00000"/>
                </a:solidFill>
              </a:rPr>
              <a:t>Об̕ єднаємося у 3 групи за агрегатними станами води: </a:t>
            </a:r>
            <a:r>
              <a:rPr lang="uk-UA" sz="3600" dirty="0">
                <a:solidFill>
                  <a:srgbClr val="0070C0"/>
                </a:solidFill>
              </a:rPr>
              <a:t>«Рідкий», «Твердий», «Газоподібний».</a:t>
            </a:r>
          </a:p>
          <a:p>
            <a:r>
              <a:rPr lang="uk-UA" sz="3200" dirty="0">
                <a:solidFill>
                  <a:srgbClr val="FF0000"/>
                </a:solidFill>
              </a:rPr>
              <a:t>Картки зі словами: </a:t>
            </a:r>
            <a:r>
              <a:rPr lang="uk-UA" sz="3200" dirty="0"/>
              <a:t>сніг, бурулька, хмарка, дощ, озеро, крапля роси, лід, віхола, склянка води…</a:t>
            </a:r>
          </a:p>
          <a:p>
            <a:r>
              <a:rPr lang="uk-UA" sz="3200" b="1" i="1" u="sng" dirty="0">
                <a:solidFill>
                  <a:srgbClr val="00B050"/>
                </a:solidFill>
              </a:rPr>
              <a:t>Запитання:</a:t>
            </a:r>
          </a:p>
          <a:p>
            <a:r>
              <a:rPr lang="uk-UA" sz="3200" dirty="0"/>
              <a:t>- </a:t>
            </a:r>
            <a:r>
              <a:rPr lang="uk-UA" sz="3200" dirty="0" err="1"/>
              <a:t>Поставте</a:t>
            </a:r>
            <a:r>
              <a:rPr lang="uk-UA" sz="3200" dirty="0"/>
              <a:t> питання до слів. До якої частини мови вони належать?</a:t>
            </a:r>
          </a:p>
        </p:txBody>
      </p:sp>
      <p:pic>
        <p:nvPicPr>
          <p:cNvPr id="2050" name="Picture 2" descr="Агрегатний стан речовин: твердий, рідкий, газоподібний | Моя Школа | MedOboz">
            <a:extLst>
              <a:ext uri="{FF2B5EF4-FFF2-40B4-BE49-F238E27FC236}">
                <a16:creationId xmlns:a16="http://schemas.microsoft.com/office/drawing/2014/main" id="{E4CB074E-2A93-4D05-8975-BCA0BD5BA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54" y="3926048"/>
            <a:ext cx="5385732" cy="220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033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302"/>
            <a:ext cx="12191999" cy="6859301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005" y="977"/>
            <a:ext cx="11986476" cy="6223654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C00000"/>
                </a:solidFill>
              </a:rPr>
              <a:t>«Хвилинка дослідника»</a:t>
            </a:r>
          </a:p>
          <a:p>
            <a:r>
              <a:rPr lang="uk-UA" sz="4000" dirty="0">
                <a:solidFill>
                  <a:srgbClr val="0070C0"/>
                </a:solidFill>
              </a:rPr>
              <a:t>Дослідження процесів випаровування і конденсації</a:t>
            </a:r>
          </a:p>
          <a:p>
            <a:pPr algn="l"/>
            <a:r>
              <a:rPr lang="uk-UA" dirty="0">
                <a:solidFill>
                  <a:srgbClr val="FF0000"/>
                </a:solidFill>
              </a:rPr>
              <a:t>Мета: </a:t>
            </a:r>
            <a:r>
              <a:rPr lang="uk-UA" dirty="0"/>
              <a:t>Зрозуміти , як відбуваються процеси випаровування і конденсації.</a:t>
            </a:r>
          </a:p>
          <a:p>
            <a:pPr algn="l"/>
            <a:r>
              <a:rPr lang="uk-UA" dirty="0">
                <a:solidFill>
                  <a:srgbClr val="FF0000"/>
                </a:solidFill>
              </a:rPr>
              <a:t>Обладнання:</a:t>
            </a:r>
            <a:r>
              <a:rPr lang="uk-UA" dirty="0"/>
              <a:t> пакет на застібці або пляшка, гаряча вода.</a:t>
            </a:r>
          </a:p>
          <a:p>
            <a:r>
              <a:rPr lang="uk-UA" b="1" i="1" dirty="0">
                <a:solidFill>
                  <a:srgbClr val="C00000"/>
                </a:solidFill>
              </a:rPr>
              <a:t>Хід роботи</a:t>
            </a:r>
          </a:p>
          <a:p>
            <a:pPr marL="457200" indent="-457200" algn="l">
              <a:lnSpc>
                <a:spcPct val="100000"/>
              </a:lnSpc>
              <a:buAutoNum type="arabicPeriod"/>
            </a:pPr>
            <a:r>
              <a:rPr lang="uk-UA" dirty="0" err="1">
                <a:solidFill>
                  <a:srgbClr val="7030A0"/>
                </a:solidFill>
              </a:rPr>
              <a:t>Налий</a:t>
            </a:r>
            <a:r>
              <a:rPr lang="uk-UA" dirty="0">
                <a:solidFill>
                  <a:srgbClr val="7030A0"/>
                </a:solidFill>
              </a:rPr>
              <a:t> у пакет чи пляшку гарячу воду й щільно </a:t>
            </a:r>
            <a:r>
              <a:rPr lang="uk-UA" dirty="0" err="1">
                <a:solidFill>
                  <a:srgbClr val="7030A0"/>
                </a:solidFill>
              </a:rPr>
              <a:t>закрий</a:t>
            </a:r>
            <a:r>
              <a:rPr lang="uk-UA" dirty="0">
                <a:solidFill>
                  <a:srgbClr val="7030A0"/>
                </a:solidFill>
              </a:rPr>
              <a:t> ємність.</a:t>
            </a:r>
          </a:p>
          <a:p>
            <a:pPr algn="l">
              <a:lnSpc>
                <a:spcPct val="100000"/>
              </a:lnSpc>
            </a:pPr>
            <a:r>
              <a:rPr lang="uk-UA" dirty="0">
                <a:solidFill>
                  <a:srgbClr val="7030A0"/>
                </a:solidFill>
              </a:rPr>
              <a:t>2. Постав на деякий час пляшку з водою у більш холодне місце</a:t>
            </a:r>
          </a:p>
          <a:p>
            <a:pPr algn="l">
              <a:lnSpc>
                <a:spcPct val="100000"/>
              </a:lnSpc>
            </a:pPr>
            <a:r>
              <a:rPr lang="uk-UA" dirty="0">
                <a:solidFill>
                  <a:srgbClr val="7030A0"/>
                </a:solidFill>
              </a:rPr>
              <a:t> ( наприклад, за вікно)</a:t>
            </a:r>
          </a:p>
          <a:p>
            <a:pPr algn="l">
              <a:lnSpc>
                <a:spcPct val="100000"/>
              </a:lnSpc>
            </a:pPr>
            <a:r>
              <a:rPr lang="uk-UA" dirty="0">
                <a:solidFill>
                  <a:srgbClr val="7030A0"/>
                </a:solidFill>
              </a:rPr>
              <a:t>3. Прослідкуй за тим, що з’явиться на стінках ємності.</a:t>
            </a:r>
          </a:p>
          <a:p>
            <a:pPr algn="l">
              <a:lnSpc>
                <a:spcPct val="100000"/>
              </a:lnSpc>
            </a:pPr>
            <a:r>
              <a:rPr lang="uk-UA" dirty="0">
                <a:solidFill>
                  <a:srgbClr val="7030A0"/>
                </a:solidFill>
              </a:rPr>
              <a:t>4. Допиши висновок.</a:t>
            </a:r>
          </a:p>
          <a:p>
            <a:endParaRPr lang="uk-UA" dirty="0"/>
          </a:p>
        </p:txBody>
      </p:sp>
      <p:pic>
        <p:nvPicPr>
          <p:cNvPr id="1026" name="Picture 2" descr="Випаровування і випаровуваність. Швидкість випаровування - budreal.kr.ua">
            <a:extLst>
              <a:ext uri="{FF2B5EF4-FFF2-40B4-BE49-F238E27FC236}">
                <a16:creationId xmlns:a16="http://schemas.microsoft.com/office/drawing/2014/main" id="{6E4197B6-6BA7-4837-AE20-E34C6C5D9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204" y="1435005"/>
            <a:ext cx="3248548" cy="33555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761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516" y="1"/>
            <a:ext cx="12251516" cy="6951786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391" y="159390"/>
            <a:ext cx="11744587" cy="6698610"/>
          </a:xfrm>
        </p:spPr>
        <p:txBody>
          <a:bodyPr/>
          <a:lstStyle/>
          <a:p>
            <a:pPr algn="l"/>
            <a:r>
              <a:rPr lang="uk-UA" sz="3200" dirty="0">
                <a:solidFill>
                  <a:srgbClr val="C00000"/>
                </a:solidFill>
              </a:rPr>
              <a:t>Пригадай, що таке фізичне тіло.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uk-UA" sz="3200" dirty="0">
                <a:solidFill>
                  <a:srgbClr val="C00000"/>
                </a:solidFill>
              </a:rPr>
              <a:t>Розглянь малюнки. Познач ті, на яких зображено фізичні тіла. </a:t>
            </a:r>
            <a:r>
              <a:rPr lang="uk-UA" sz="3200" dirty="0" err="1">
                <a:solidFill>
                  <a:srgbClr val="C00000"/>
                </a:solidFill>
              </a:rPr>
              <a:t>Обгрунтуй</a:t>
            </a:r>
            <a:r>
              <a:rPr lang="uk-UA" sz="3200" dirty="0">
                <a:solidFill>
                  <a:srgbClr val="C00000"/>
                </a:solidFill>
              </a:rPr>
              <a:t> свою думку.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uk-UA" dirty="0"/>
              <a:t>Поміркуй, з якої речовини складаються ці фізичні тіла.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uk-UA" dirty="0"/>
              <a:t>Поясни, що станеться, коли </a:t>
            </a:r>
            <a:r>
              <a:rPr lang="uk-UA" dirty="0" err="1"/>
              <a:t>сніговичок</a:t>
            </a:r>
            <a:r>
              <a:rPr lang="uk-UA" dirty="0"/>
              <a:t> розтане.</a:t>
            </a:r>
          </a:p>
        </p:txBody>
      </p:sp>
      <p:pic>
        <p:nvPicPr>
          <p:cNvPr id="2050" name="Picture 2" descr="198,524 снеговик, фотографии, рисунки, изображения, фотографии, без роялти">
            <a:extLst>
              <a:ext uri="{FF2B5EF4-FFF2-40B4-BE49-F238E27FC236}">
                <a16:creationId xmlns:a16="http://schemas.microsoft.com/office/drawing/2014/main" id="{469A79EC-9873-449B-B344-D698DB23F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91" y="2716036"/>
            <a:ext cx="3748218" cy="378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угробы: стоковые векторные изображения, иллюстрации | Depositphotos">
            <a:extLst>
              <a:ext uri="{FF2B5EF4-FFF2-40B4-BE49-F238E27FC236}">
                <a16:creationId xmlns:a16="http://schemas.microsoft.com/office/drawing/2014/main" id="{69CAA114-2FF7-4ED9-B6D5-C8F8FDC0F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444" y="2569963"/>
            <a:ext cx="3465732" cy="344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19C3F8-A9B7-4611-BC89-0C87B84B3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9411" y="2569963"/>
            <a:ext cx="3297648" cy="3313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7891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947" y="151002"/>
            <a:ext cx="11694253" cy="6434356"/>
          </a:xfrm>
        </p:spPr>
        <p:txBody>
          <a:bodyPr/>
          <a:lstStyle/>
          <a:p>
            <a:r>
              <a:rPr lang="uk-UA" sz="3600" dirty="0">
                <a:solidFill>
                  <a:srgbClr val="C00000"/>
                </a:solidFill>
              </a:rPr>
              <a:t>Пригадай молекулярну формулу води. Обведи її.</a:t>
            </a: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D8D927-58E8-4420-BEBF-EB09EC6383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560" y="744846"/>
            <a:ext cx="3810000" cy="2857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B83667-B76E-4D41-AEE2-5A50AB6217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55"/>
          <a:stretch/>
        </p:blipFill>
        <p:spPr>
          <a:xfrm>
            <a:off x="304800" y="792074"/>
            <a:ext cx="3421684" cy="32849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00504E-A1C2-4528-A760-3ADB04E70D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6484" y="2173596"/>
            <a:ext cx="4175109" cy="417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59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C2190C-04FB-4582-A417-510677A0A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217" y="1086069"/>
            <a:ext cx="6651784" cy="4610056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779" y="192946"/>
            <a:ext cx="11761365" cy="5872293"/>
          </a:xfrm>
        </p:spPr>
        <p:txBody>
          <a:bodyPr/>
          <a:lstStyle/>
          <a:p>
            <a:r>
              <a:rPr lang="uk-UA" sz="3600" dirty="0">
                <a:solidFill>
                  <a:srgbClr val="C00000"/>
                </a:solidFill>
              </a:rPr>
              <a:t>Вправа «Поясни фразеологізми»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uk-UA" sz="4400" dirty="0">
                <a:solidFill>
                  <a:srgbClr val="002060"/>
                </a:solidFill>
              </a:rPr>
              <a:t>Мов води у рот набрати- ….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uk-UA" sz="4400" dirty="0">
                <a:solidFill>
                  <a:srgbClr val="002060"/>
                </a:solidFill>
              </a:rPr>
              <a:t>Водою не розлити- …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uk-UA" sz="4400" dirty="0">
                <a:solidFill>
                  <a:srgbClr val="002060"/>
                </a:solidFill>
              </a:rPr>
              <a:t>Наче у воду опущений - …</a:t>
            </a:r>
          </a:p>
          <a:p>
            <a:pPr marL="571500" indent="-571500" algn="l">
              <a:buFont typeface="Wingdings" panose="05000000000000000000" pitchFamily="2" charset="2"/>
              <a:buChar char="Ø"/>
            </a:pPr>
            <a:r>
              <a:rPr lang="uk-UA" sz="4400" dirty="0">
                <a:solidFill>
                  <a:srgbClr val="002060"/>
                </a:solidFill>
              </a:rPr>
              <a:t>Під лежачий камінь вода </a:t>
            </a:r>
          </a:p>
          <a:p>
            <a:pPr algn="l"/>
            <a:r>
              <a:rPr lang="uk-UA" sz="4400" dirty="0">
                <a:solidFill>
                  <a:srgbClr val="002060"/>
                </a:solidFill>
              </a:rPr>
              <a:t>не тече -….</a:t>
            </a:r>
          </a:p>
        </p:txBody>
      </p:sp>
    </p:spTree>
    <p:extLst>
      <p:ext uri="{BB962C8B-B14F-4D97-AF65-F5344CB8AC3E}">
        <p14:creationId xmlns:p14="http://schemas.microsoft.com/office/powerpoint/2010/main" val="2693878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723" y="184557"/>
            <a:ext cx="12029813" cy="5855515"/>
          </a:xfrm>
        </p:spPr>
        <p:txBody>
          <a:bodyPr/>
          <a:lstStyle/>
          <a:p>
            <a:r>
              <a:rPr lang="uk-UA" sz="2800" b="1" i="1" dirty="0" err="1">
                <a:solidFill>
                  <a:schemeClr val="accent6">
                    <a:lumMod val="50000"/>
                  </a:schemeClr>
                </a:solidFill>
              </a:rPr>
              <a:t>Поглиб</a:t>
            </a:r>
            <a:r>
              <a:rPr lang="uk-UA" sz="2800" b="1" i="1" dirty="0">
                <a:solidFill>
                  <a:schemeClr val="accent6">
                    <a:lumMod val="50000"/>
                  </a:schemeClr>
                </a:solidFill>
              </a:rPr>
              <a:t> свої знання про переміщення води в природі, попрацювавши з інформацією за методикою </a:t>
            </a:r>
            <a:r>
              <a:rPr lang="en-US" sz="2800" b="1" i="1" dirty="0">
                <a:solidFill>
                  <a:schemeClr val="accent6">
                    <a:lumMod val="50000"/>
                  </a:schemeClr>
                </a:solidFill>
              </a:rPr>
              <a:t>RAPID</a:t>
            </a:r>
            <a:r>
              <a:rPr lang="uk-UA" sz="2800" b="1" i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algn="l"/>
            <a:r>
              <a:rPr lang="uk-UA" dirty="0"/>
              <a:t>        </a:t>
            </a:r>
            <a:r>
              <a:rPr lang="uk-UA" sz="2800" dirty="0">
                <a:solidFill>
                  <a:srgbClr val="FF0000"/>
                </a:solidFill>
              </a:rPr>
              <a:t>Кругообіг води в природі  - це </a:t>
            </a:r>
            <a:r>
              <a:rPr lang="uk-UA" sz="2800" u="sng" dirty="0">
                <a:solidFill>
                  <a:srgbClr val="FF0000"/>
                </a:solidFill>
              </a:rPr>
              <a:t>процес </a:t>
            </a:r>
            <a:r>
              <a:rPr lang="uk-UA" sz="2800" dirty="0">
                <a:solidFill>
                  <a:srgbClr val="FF0000"/>
                </a:solidFill>
              </a:rPr>
              <a:t>(      ) постійного перетворення й переміщення води на Землі.</a:t>
            </a:r>
          </a:p>
          <a:p>
            <a:pPr algn="just"/>
            <a:r>
              <a:rPr lang="uk-UA" sz="2800" dirty="0">
                <a:solidFill>
                  <a:srgbClr val="FF0000"/>
                </a:solidFill>
              </a:rPr>
              <a:t>        Під час нагрівання </a:t>
            </a:r>
            <a:r>
              <a:rPr lang="uk-UA" sz="2800" u="sng" dirty="0">
                <a:solidFill>
                  <a:srgbClr val="FF0000"/>
                </a:solidFill>
              </a:rPr>
              <a:t>вода</a:t>
            </a:r>
            <a:r>
              <a:rPr lang="uk-UA" sz="2800" dirty="0">
                <a:solidFill>
                  <a:srgbClr val="FF0000"/>
                </a:solidFill>
              </a:rPr>
              <a:t> (      ) перетворюється на пару й </a:t>
            </a:r>
            <a:r>
              <a:rPr lang="uk-UA" sz="2800" u="sng" dirty="0">
                <a:solidFill>
                  <a:srgbClr val="FF0000"/>
                </a:solidFill>
              </a:rPr>
              <a:t>піднімається</a:t>
            </a:r>
            <a:r>
              <a:rPr lang="uk-UA" sz="2800" dirty="0">
                <a:solidFill>
                  <a:srgbClr val="FF0000"/>
                </a:solidFill>
              </a:rPr>
              <a:t>(    ) вгору. </a:t>
            </a:r>
            <a:r>
              <a:rPr lang="uk-UA" sz="2800" u="sng" dirty="0">
                <a:solidFill>
                  <a:srgbClr val="002060"/>
                </a:solidFill>
              </a:rPr>
              <a:t>Там </a:t>
            </a:r>
            <a:r>
              <a:rPr lang="uk-UA" sz="2800" dirty="0">
                <a:solidFill>
                  <a:srgbClr val="002060"/>
                </a:solidFill>
              </a:rPr>
              <a:t>(    ) водяна пара </a:t>
            </a:r>
            <a:r>
              <a:rPr lang="uk-UA" sz="2800" dirty="0">
                <a:solidFill>
                  <a:srgbClr val="FF0000"/>
                </a:solidFill>
              </a:rPr>
              <a:t>охолоджується, перетворюючись на дрібні крапельки води. </a:t>
            </a:r>
            <a:r>
              <a:rPr lang="uk-UA" sz="2800" dirty="0">
                <a:solidFill>
                  <a:srgbClr val="002060"/>
                </a:solidFill>
              </a:rPr>
              <a:t>Ці </a:t>
            </a:r>
            <a:r>
              <a:rPr lang="uk-UA" sz="2800" u="sng" dirty="0">
                <a:solidFill>
                  <a:srgbClr val="002060"/>
                </a:solidFill>
              </a:rPr>
              <a:t>крапельки</a:t>
            </a:r>
            <a:r>
              <a:rPr lang="uk-UA" sz="2800" dirty="0">
                <a:solidFill>
                  <a:srgbClr val="002060"/>
                </a:solidFill>
              </a:rPr>
              <a:t> (    ) затримуються на частинках пилу в повітрі, </a:t>
            </a:r>
            <a:r>
              <a:rPr lang="uk-UA" sz="2800" dirty="0" err="1">
                <a:solidFill>
                  <a:srgbClr val="002060"/>
                </a:solidFill>
              </a:rPr>
              <a:t>утворююючи</a:t>
            </a:r>
            <a:r>
              <a:rPr lang="uk-UA" sz="2800" dirty="0">
                <a:solidFill>
                  <a:srgbClr val="002060"/>
                </a:solidFill>
              </a:rPr>
              <a:t> хмару. </a:t>
            </a:r>
            <a:r>
              <a:rPr lang="uk-UA" sz="2800" dirty="0">
                <a:solidFill>
                  <a:srgbClr val="FF0000"/>
                </a:solidFill>
              </a:rPr>
              <a:t>Хмара збирає багато дрібних крапель води,</a:t>
            </a:r>
            <a:r>
              <a:rPr lang="uk-UA" sz="2800" dirty="0">
                <a:solidFill>
                  <a:srgbClr val="002060"/>
                </a:solidFill>
              </a:rPr>
              <a:t> </a:t>
            </a:r>
            <a:r>
              <a:rPr lang="uk-UA" sz="2800" u="sng" dirty="0">
                <a:solidFill>
                  <a:srgbClr val="002060"/>
                </a:solidFill>
              </a:rPr>
              <a:t>стає</a:t>
            </a:r>
            <a:r>
              <a:rPr lang="uk-UA" sz="2800" dirty="0">
                <a:solidFill>
                  <a:srgbClr val="002060"/>
                </a:solidFill>
              </a:rPr>
              <a:t> (    ) товщою, більш щільною. З </a:t>
            </a:r>
            <a:r>
              <a:rPr lang="uk-UA" sz="2800" u="sng" dirty="0">
                <a:solidFill>
                  <a:srgbClr val="002060"/>
                </a:solidFill>
              </a:rPr>
              <a:t>великих</a:t>
            </a:r>
            <a:r>
              <a:rPr lang="uk-UA" sz="2800" dirty="0">
                <a:solidFill>
                  <a:srgbClr val="002060"/>
                </a:solidFill>
              </a:rPr>
              <a:t> (   ) темних хмар </a:t>
            </a:r>
            <a:r>
              <a:rPr lang="uk-UA" sz="2800" dirty="0">
                <a:solidFill>
                  <a:srgbClr val="FF0000"/>
                </a:solidFill>
              </a:rPr>
              <a:t>іде дощ</a:t>
            </a:r>
            <a:r>
              <a:rPr lang="uk-UA" sz="2800" dirty="0">
                <a:solidFill>
                  <a:srgbClr val="002060"/>
                </a:solidFill>
              </a:rPr>
              <a:t>. Біля вершин гір, де повітря дуже холодне, </a:t>
            </a:r>
            <a:r>
              <a:rPr lang="uk-UA" sz="2800" u="sng" dirty="0">
                <a:solidFill>
                  <a:srgbClr val="FF0000"/>
                </a:solidFill>
              </a:rPr>
              <a:t>випадає</a:t>
            </a:r>
            <a:r>
              <a:rPr lang="uk-UA" sz="2800" dirty="0">
                <a:solidFill>
                  <a:srgbClr val="FF0000"/>
                </a:solidFill>
              </a:rPr>
              <a:t>(    ) сніг</a:t>
            </a:r>
            <a:r>
              <a:rPr lang="uk-UA" sz="2800" dirty="0">
                <a:solidFill>
                  <a:srgbClr val="002060"/>
                </a:solidFill>
              </a:rPr>
              <a:t>. Отже, </a:t>
            </a:r>
            <a:r>
              <a:rPr lang="uk-UA" sz="2800" u="sng" dirty="0">
                <a:solidFill>
                  <a:srgbClr val="FF0000"/>
                </a:solidFill>
              </a:rPr>
              <a:t>вода</a:t>
            </a:r>
            <a:r>
              <a:rPr lang="uk-UA" sz="2800" dirty="0">
                <a:solidFill>
                  <a:srgbClr val="002060"/>
                </a:solidFill>
              </a:rPr>
              <a:t>(    ) знову </a:t>
            </a:r>
            <a:r>
              <a:rPr lang="uk-UA" sz="2800" dirty="0">
                <a:solidFill>
                  <a:srgbClr val="FF0000"/>
                </a:solidFill>
              </a:rPr>
              <a:t>потрапляє на поверхню землі. </a:t>
            </a:r>
            <a:r>
              <a:rPr lang="uk-UA" sz="2800" dirty="0">
                <a:solidFill>
                  <a:srgbClr val="002060"/>
                </a:solidFill>
              </a:rPr>
              <a:t>Якась частина води </a:t>
            </a:r>
            <a:r>
              <a:rPr lang="uk-UA" sz="2800" dirty="0">
                <a:solidFill>
                  <a:srgbClr val="FF0000"/>
                </a:solidFill>
              </a:rPr>
              <a:t>поповнює водойми</a:t>
            </a:r>
            <a:r>
              <a:rPr lang="uk-UA" sz="2800" dirty="0">
                <a:solidFill>
                  <a:srgbClr val="002060"/>
                </a:solidFill>
              </a:rPr>
              <a:t>, інша – </a:t>
            </a:r>
            <a:r>
              <a:rPr lang="uk-UA" sz="2800" dirty="0">
                <a:solidFill>
                  <a:srgbClr val="FF0000"/>
                </a:solidFill>
              </a:rPr>
              <a:t>насичує землю й напуває рослини.</a:t>
            </a:r>
          </a:p>
        </p:txBody>
      </p:sp>
    </p:spTree>
    <p:extLst>
      <p:ext uri="{BB962C8B-B14F-4D97-AF65-F5344CB8AC3E}">
        <p14:creationId xmlns:p14="http://schemas.microsoft.com/office/powerpoint/2010/main" val="338521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5501" y="0"/>
            <a:ext cx="12191999" cy="6941889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03FB6386-4171-4727-8243-E0582972B0EE}"/>
              </a:ext>
            </a:extLst>
          </p:cNvPr>
          <p:cNvSpPr/>
          <p:nvPr/>
        </p:nvSpPr>
        <p:spPr>
          <a:xfrm>
            <a:off x="310393" y="436228"/>
            <a:ext cx="1150130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	</a:t>
            </a:r>
            <a:r>
              <a:rPr lang="uk-UA" sz="3600" b="1" i="1" dirty="0">
                <a:solidFill>
                  <a:srgbClr val="FF0000"/>
                </a:solidFill>
              </a:rPr>
              <a:t>Розв’яжіть задачу.</a:t>
            </a:r>
          </a:p>
          <a:p>
            <a:pPr algn="just"/>
            <a:r>
              <a:rPr lang="uk-UA" sz="3600" dirty="0">
                <a:solidFill>
                  <a:srgbClr val="002060"/>
                </a:solidFill>
              </a:rPr>
              <a:t>Щоб помити яблуко під відкритим краном потрібно витратити 5 літрів води. Щоб помити у мисці з водою – 1 літр. Який спосіб миття яблука є економним? Скільки води можна зекономити?</a:t>
            </a:r>
          </a:p>
          <a:p>
            <a:endParaRPr lang="uk-UA" sz="3600" dirty="0"/>
          </a:p>
          <a:p>
            <a:endParaRPr lang="uk-UA" sz="36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5F1D76F-C624-4B99-A424-B1C3AF6F0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221" y="3119219"/>
            <a:ext cx="3867325" cy="340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22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150" y="201336"/>
            <a:ext cx="11811699" cy="6535024"/>
          </a:xfrm>
        </p:spPr>
        <p:txBody>
          <a:bodyPr>
            <a:normAutofit/>
          </a:bodyPr>
          <a:lstStyle/>
          <a:p>
            <a:r>
              <a:rPr lang="uk-UA" b="1" i="1" dirty="0">
                <a:solidFill>
                  <a:srgbClr val="C00000"/>
                </a:solidFill>
              </a:rPr>
              <a:t>Робота з даними. Діаграма.</a:t>
            </a:r>
            <a:endParaRPr lang="uk-UA" dirty="0">
              <a:solidFill>
                <a:srgbClr val="C00000"/>
              </a:solidFill>
            </a:endParaRPr>
          </a:p>
          <a:p>
            <a:r>
              <a:rPr lang="uk-UA" dirty="0">
                <a:solidFill>
                  <a:srgbClr val="0070C0"/>
                </a:solidFill>
              </a:rPr>
              <a:t>Збираємо дані про однокласників. Таблиця. Учитель малює таблицю на дош</a:t>
            </a:r>
            <a:r>
              <a:rPr lang="uk-UA" dirty="0"/>
              <a:t>ці.</a:t>
            </a:r>
          </a:p>
          <a:p>
            <a:pPr lvl="0" algn="just">
              <a:lnSpc>
                <a:spcPct val="100000"/>
              </a:lnSpc>
            </a:pPr>
            <a:r>
              <a:rPr lang="uk-UA" dirty="0" err="1"/>
              <a:t>Підніміть</a:t>
            </a:r>
            <a:r>
              <a:rPr lang="uk-UA" dirty="0"/>
              <a:t> руки, кому подобається гратися під дощем. ( 5)</a:t>
            </a:r>
          </a:p>
          <a:p>
            <a:pPr algn="just">
              <a:lnSpc>
                <a:spcPct val="100000"/>
              </a:lnSpc>
            </a:pPr>
            <a:r>
              <a:rPr lang="uk-UA" dirty="0"/>
              <a:t> </a:t>
            </a:r>
            <a:r>
              <a:rPr lang="uk-UA" dirty="0" err="1"/>
              <a:t>Підніміть</a:t>
            </a:r>
            <a:r>
              <a:rPr lang="uk-UA" dirty="0"/>
              <a:t> руки, хто грається зі снігом.(19)</a:t>
            </a:r>
          </a:p>
          <a:p>
            <a:pPr algn="just">
              <a:lnSpc>
                <a:spcPct val="100000"/>
              </a:lnSpc>
            </a:pPr>
            <a:r>
              <a:rPr lang="uk-UA" dirty="0" err="1"/>
              <a:t>Підніміть</a:t>
            </a:r>
            <a:r>
              <a:rPr lang="uk-UA" dirty="0"/>
              <a:t> руки, хто роздивляється хмаринки і бачить у них схожість із тваринами? (18)</a:t>
            </a:r>
          </a:p>
          <a:p>
            <a:pPr algn="just">
              <a:lnSpc>
                <a:spcPct val="100000"/>
              </a:lnSpc>
            </a:pPr>
            <a:r>
              <a:rPr lang="uk-UA" dirty="0" err="1"/>
              <a:t>Підніміть</a:t>
            </a:r>
            <a:r>
              <a:rPr lang="uk-UA" dirty="0"/>
              <a:t> руки, хто бачив веселку?(20)</a:t>
            </a:r>
          </a:p>
          <a:p>
            <a:pPr>
              <a:lnSpc>
                <a:spcPct val="100000"/>
              </a:lnSpc>
            </a:pPr>
            <a:r>
              <a:rPr lang="uk-UA" b="1" i="1" dirty="0">
                <a:solidFill>
                  <a:srgbClr val="C00000"/>
                </a:solidFill>
              </a:rPr>
              <a:t>Створюємо діаграму</a:t>
            </a:r>
            <a:r>
              <a:rPr lang="uk-UA" dirty="0">
                <a:solidFill>
                  <a:srgbClr val="C00000"/>
                </a:solidFill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uk-UA" dirty="0"/>
              <a:t>Діти самостійно в зошитах у клітинку створюють діаграму.</a:t>
            </a:r>
          </a:p>
          <a:p>
            <a:pPr algn="just">
              <a:lnSpc>
                <a:spcPct val="100000"/>
              </a:lnSpc>
            </a:pPr>
            <a:r>
              <a:rPr lang="uk-UA" dirty="0"/>
              <a:t>Перший стовпчик буде висотою 5 клітинок синього кольору.</a:t>
            </a:r>
          </a:p>
          <a:p>
            <a:pPr algn="just">
              <a:lnSpc>
                <a:spcPct val="100000"/>
              </a:lnSpc>
            </a:pPr>
            <a:r>
              <a:rPr lang="uk-UA" dirty="0"/>
              <a:t>Другий –  білого, 18 клітинок.</a:t>
            </a:r>
          </a:p>
          <a:p>
            <a:pPr algn="just">
              <a:lnSpc>
                <a:spcPct val="100000"/>
              </a:lnSpc>
            </a:pPr>
            <a:r>
              <a:rPr lang="uk-UA" dirty="0"/>
              <a:t>Третій – блакитного, 19 клітинок.</a:t>
            </a:r>
          </a:p>
          <a:p>
            <a:pPr algn="just">
              <a:lnSpc>
                <a:spcPct val="100000"/>
              </a:lnSpc>
            </a:pPr>
            <a:r>
              <a:rPr lang="uk-UA" dirty="0"/>
              <a:t>Четвертий, фіолетового,  – 20 клітинок.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22366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047"/>
            <a:ext cx="12191999" cy="685832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69EB34-8A22-4F3C-8E3B-15E3F0617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79" y="-59048"/>
            <a:ext cx="6635953" cy="6858323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D98C7D-4909-4CFB-B1DB-F62297144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4730" y="167780"/>
            <a:ext cx="6778304" cy="5090020"/>
          </a:xfrm>
        </p:spPr>
        <p:txBody>
          <a:bodyPr>
            <a:normAutofit/>
          </a:bodyPr>
          <a:lstStyle/>
          <a:p>
            <a:pPr marL="571500" indent="-571500" algn="r">
              <a:buFont typeface="Wingdings" panose="05000000000000000000" pitchFamily="2" charset="2"/>
              <a:buChar char="ü"/>
            </a:pPr>
            <a:r>
              <a:rPr lang="uk-UA" sz="4000" dirty="0">
                <a:solidFill>
                  <a:srgbClr val="C00000"/>
                </a:solidFill>
              </a:rPr>
              <a:t>Конструювання з ЛЕГО захисної споруди, яка допоможе врятуватися від повеней.</a:t>
            </a:r>
          </a:p>
          <a:p>
            <a:pPr marL="571500" indent="-571500" algn="r">
              <a:buFont typeface="Wingdings" panose="05000000000000000000" pitchFamily="2" charset="2"/>
              <a:buChar char="ü"/>
            </a:pPr>
            <a:r>
              <a:rPr lang="uk-UA" sz="4000" dirty="0">
                <a:solidFill>
                  <a:srgbClr val="7030A0"/>
                </a:solidFill>
              </a:rPr>
              <a:t>Виготовлення плакату «Кругообіг води в природі»</a:t>
            </a:r>
          </a:p>
          <a:p>
            <a:pPr algn="r"/>
            <a:r>
              <a:rPr lang="uk-UA" sz="4000" dirty="0">
                <a:solidFill>
                  <a:srgbClr val="C00000"/>
                </a:solidFill>
              </a:rPr>
              <a:t>( робота в групах)</a:t>
            </a:r>
          </a:p>
        </p:txBody>
      </p:sp>
    </p:spTree>
    <p:extLst>
      <p:ext uri="{BB962C8B-B14F-4D97-AF65-F5344CB8AC3E}">
        <p14:creationId xmlns:p14="http://schemas.microsoft.com/office/powerpoint/2010/main" val="33502175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CC67DF-C266-487C-B9A6-2FE77928A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24"/>
            <a:ext cx="12191999" cy="685832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B172A0-5660-4A5A-8ADB-CCB4796F8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068"/>
            <a:ext cx="12191999" cy="685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2817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901</Words>
  <Application>Microsoft Office PowerPoint</Application>
  <PresentationFormat>Широкий екран</PresentationFormat>
  <Paragraphs>68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Wingdings</vt:lpstr>
      <vt:lpstr>Тема Office</vt:lpstr>
      <vt:lpstr>Урок «Я пізнаю світ» у 2 класі</vt:lpstr>
      <vt:lpstr>Мета: формування предметних компетентностей поглибити знання учнів про значення та властивості води, формувати уявлення про випаровування та конденсацію водяної пари, утворення хмар та випадання дощу, кругообіг води в природі; формувати потребу в пізнанні природи; розвивати спостережливість, учити міркувати, самостійно робити висновки; виховувати любов до природи, дбайливе ставлення до води.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«Я пізнаю світ» у 2 класі</dc:title>
  <dc:creator>chossq45@outlook.com</dc:creator>
  <cp:lastModifiedBy>chossq45@outlook.com</cp:lastModifiedBy>
  <cp:revision>2</cp:revision>
  <dcterms:created xsi:type="dcterms:W3CDTF">2021-12-21T16:02:33Z</dcterms:created>
  <dcterms:modified xsi:type="dcterms:W3CDTF">2021-12-22T16:38:37Z</dcterms:modified>
</cp:coreProperties>
</file>