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media/image1.svg" ContentType="image/svg+xml"/>
  <Override PartName="/ppt/media/image2.svg" ContentType="image/svg+xml"/>
  <Override PartName="/ppt/media/image3.svg" ContentType="image/svg+xml"/>
  <Override PartName="/ppt/media/image4.svg" ContentType="image/svg+xml"/>
  <Override PartName="/ppt/media/image5.svg" ContentType="image/svg+xml"/>
  <Override PartName="/ppt/media/image6.svg" ContentType="image/svg+xml"/>
  <Override PartName="/ppt/media/image7.svg" ContentType="image/svg+xml"/>
  <Override PartName="/ppt/media/image8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Abibas" panose="02000603000000000000"/>
      <p:regular r:id="rId16"/>
    </p:embeddedFont>
    <p:embeddedFont>
      <p:font typeface="Sensei" panose="00000500000000000000"/>
      <p:regular r:id="rId17"/>
    </p:embeddedFont>
    <p:embeddedFont>
      <p:font typeface="Calibri" panose="020F05020202040302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9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20" Type="http://schemas.openxmlformats.org/officeDocument/2006/relationships/font" Target="fonts/font5.fntdata"/><Relationship Id="rId2" Type="http://schemas.openxmlformats.org/officeDocument/2006/relationships/theme" Target="theme/theme1.xml"/><Relationship Id="rId19" Type="http://schemas.openxmlformats.org/officeDocument/2006/relationships/font" Target="fonts/font4.fntdata"/><Relationship Id="rId18" Type="http://schemas.openxmlformats.org/officeDocument/2006/relationships/font" Target="fonts/font3.fntdata"/><Relationship Id="rId17" Type="http://schemas.openxmlformats.org/officeDocument/2006/relationships/font" Target="fonts/font2.fntdata"/><Relationship Id="rId16" Type="http://schemas.openxmlformats.org/officeDocument/2006/relationships/font" Target="fonts/font1.fntdata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image" Target="../media/image4.svg"/><Relationship Id="rId7" Type="http://schemas.openxmlformats.org/officeDocument/2006/relationships/image" Target="../media/image5.png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3" Type="http://schemas.openxmlformats.org/officeDocument/2006/relationships/image" Target="../media/image3.png"/><Relationship Id="rId2" Type="http://schemas.openxmlformats.org/officeDocument/2006/relationships/image" Target="../media/image1.sv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7.jpeg"/><Relationship Id="rId10" Type="http://schemas.openxmlformats.org/officeDocument/2006/relationships/image" Target="../media/image5.sv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0.jpeg"/><Relationship Id="rId6" Type="http://schemas.openxmlformats.org/officeDocument/2006/relationships/image" Target="../media/image4.svg"/><Relationship Id="rId5" Type="http://schemas.openxmlformats.org/officeDocument/2006/relationships/image" Target="../media/image5.png"/><Relationship Id="rId4" Type="http://schemas.openxmlformats.org/officeDocument/2006/relationships/image" Target="../media/image7.svg"/><Relationship Id="rId3" Type="http://schemas.openxmlformats.org/officeDocument/2006/relationships/image" Target="../media/image9.png"/><Relationship Id="rId2" Type="http://schemas.openxmlformats.org/officeDocument/2006/relationships/image" Target="../media/image6.svg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png"/><Relationship Id="rId8" Type="http://schemas.openxmlformats.org/officeDocument/2006/relationships/image" Target="../media/image8.sv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svg"/><Relationship Id="rId3" Type="http://schemas.openxmlformats.org/officeDocument/2006/relationships/image" Target="../media/image5.png"/><Relationship Id="rId2" Type="http://schemas.openxmlformats.org/officeDocument/2006/relationships/image" Target="../media/image6.sv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6.jpeg"/><Relationship Id="rId11" Type="http://schemas.openxmlformats.org/officeDocument/2006/relationships/image" Target="../media/image9.svg"/><Relationship Id="rId10" Type="http://schemas.openxmlformats.org/officeDocument/2006/relationships/image" Target="../media/image15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5.jpeg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7825" b="782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677469" y="771525"/>
            <a:ext cx="12220873" cy="32810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04AAD"/>
                </a:solidFill>
                <a:latin typeface="Abibas" panose="02000603000000000000"/>
              </a:rPr>
              <a:t>Природне угруповання -</a:t>
            </a:r>
            <a:endParaRPr lang="en-US" sz="9200">
              <a:solidFill>
                <a:srgbClr val="004AAD"/>
              </a:solidFill>
              <a:latin typeface="Abibas" panose="02000603000000000000"/>
            </a:endParaRPr>
          </a:p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04AAD"/>
                </a:solidFill>
                <a:latin typeface="Abibas" panose="02000603000000000000"/>
              </a:rPr>
              <a:t>ЛІС</a:t>
            </a:r>
            <a:endParaRPr lang="en-US" sz="9200">
              <a:solidFill>
                <a:srgbClr val="004AAD"/>
              </a:solidFill>
              <a:latin typeface="Abibas" panose="0200060300000000000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14067"/>
            <a:ext cx="18288000" cy="10212303"/>
          </a:xfrm>
          <a:prstGeom prst="rect">
            <a:avLst/>
          </a:prstGeom>
          <a:solidFill>
            <a:srgbClr val="5CE1E6">
              <a:alpha val="6588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p:blipFill>
        <p:spPr>
          <a:xfrm>
            <a:off x="231020" y="1873855"/>
            <a:ext cx="10704225" cy="841314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0" y="8340832"/>
            <a:ext cx="3452878" cy="194616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52400" y="8493232"/>
            <a:ext cx="3452878" cy="194616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0" y="2990819"/>
            <a:ext cx="5391205" cy="729618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231020" y="0"/>
            <a:ext cx="3136205" cy="170833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950783" y="854169"/>
            <a:ext cx="3136205" cy="170833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1670546" y="620868"/>
            <a:ext cx="3136205" cy="170833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4125897" y="4093734"/>
            <a:ext cx="3649772" cy="6193266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0896509" y="1105017"/>
            <a:ext cx="6706344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FF914D"/>
                </a:solidFill>
                <a:latin typeface="Sensei" panose="00000500000000000000"/>
              </a:rPr>
              <a:t>Верхній ярус</a:t>
            </a:r>
            <a:endParaRPr lang="en-US" sz="9200">
              <a:solidFill>
                <a:srgbClr val="FF914D"/>
              </a:solidFill>
              <a:latin typeface="Sensei" panose="00000500000000000000"/>
            </a:endParaRPr>
          </a:p>
          <a:p>
            <a:pPr algn="ctr">
              <a:lnSpc>
                <a:spcPts val="12880"/>
              </a:lnSpc>
              <a:spcBef>
                <a:spcPct val="0"/>
              </a:spcBef>
            </a:pPr>
            <a:r>
              <a:rPr lang="en-US" sz="9200">
                <a:solidFill>
                  <a:srgbClr val="FF914D"/>
                </a:solidFill>
                <a:latin typeface="Sensei" panose="00000500000000000000"/>
              </a:rPr>
              <a:t>ДЕРЕВА</a:t>
            </a:r>
            <a:endParaRPr lang="en-US" sz="9200">
              <a:solidFill>
                <a:srgbClr val="FF914D"/>
              </a:solidFill>
              <a:latin typeface="Sensei" panose="00000500000000000000"/>
            </a:endParaRPr>
          </a:p>
        </p:txBody>
      </p:sp>
      <p:pic>
        <p:nvPicPr>
          <p:cNvPr id="126" name="Изображение 125"/>
          <p:cNvPicPr/>
          <p:nvPr/>
        </p:nvPicPr>
        <p:blipFill>
          <a:blip r:embed="rId11"/>
          <a:stretch>
            <a:fillRect/>
          </a:stretch>
        </p:blipFill>
        <p:spPr>
          <a:xfrm>
            <a:off x="11258550" y="5226050"/>
            <a:ext cx="6751320" cy="49612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8288000" cy="10212303"/>
          </a:xfrm>
          <a:prstGeom prst="rect">
            <a:avLst/>
          </a:prstGeom>
          <a:solidFill>
            <a:srgbClr val="5CE1E6">
              <a:alpha val="6588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>
            <a:alphaModFix amt="8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p:blipFill>
        <p:spPr>
          <a:xfrm>
            <a:off x="-433754" y="7663962"/>
            <a:ext cx="19159711" cy="34087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28332" y="5143647"/>
            <a:ext cx="5362891" cy="411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521395" y="1325474"/>
            <a:ext cx="3136205" cy="170833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6193261" y="471305"/>
            <a:ext cx="3136205" cy="170833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3111458" y="1779138"/>
            <a:ext cx="3136205" cy="1708339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8610508" y="1257474"/>
            <a:ext cx="7512546" cy="3195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04AAD"/>
                </a:solidFill>
                <a:latin typeface="Sensei" panose="00000500000000000000"/>
              </a:rPr>
              <a:t>Середній ярус</a:t>
            </a:r>
            <a:endParaRPr lang="en-US" sz="9200">
              <a:solidFill>
                <a:srgbClr val="004AAD"/>
              </a:solidFill>
              <a:latin typeface="Sensei" panose="00000500000000000000"/>
            </a:endParaRPr>
          </a:p>
          <a:p>
            <a:pPr algn="ctr">
              <a:lnSpc>
                <a:spcPts val="12880"/>
              </a:lnSpc>
              <a:spcBef>
                <a:spcPct val="0"/>
              </a:spcBef>
            </a:pPr>
            <a:r>
              <a:rPr lang="en-US" sz="9200">
                <a:solidFill>
                  <a:srgbClr val="004AAD"/>
                </a:solidFill>
                <a:latin typeface="Sensei" panose="00000500000000000000"/>
              </a:rPr>
              <a:t>КУЩІ</a:t>
            </a:r>
            <a:endParaRPr lang="en-US" sz="9200">
              <a:solidFill>
                <a:srgbClr val="004AAD"/>
              </a:solidFill>
              <a:latin typeface="Sensei" panose="00000500000000000000"/>
            </a:endParaRPr>
          </a:p>
        </p:txBody>
      </p:sp>
      <p:pic>
        <p:nvPicPr>
          <p:cNvPr id="127" name="Изображение 126"/>
          <p:cNvPicPr/>
          <p:nvPr/>
        </p:nvPicPr>
        <p:blipFill>
          <a:blip r:embed="rId7"/>
          <a:stretch>
            <a:fillRect/>
          </a:stretch>
        </p:blipFill>
        <p:spPr>
          <a:xfrm>
            <a:off x="7675245" y="4533900"/>
            <a:ext cx="8572500" cy="5619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-38100"/>
            <a:ext cx="18288000" cy="10212303"/>
          </a:xfrm>
          <a:prstGeom prst="rect">
            <a:avLst/>
          </a:prstGeom>
          <a:solidFill>
            <a:srgbClr val="5CE1E6">
              <a:alpha val="65882"/>
            </a:srgbClr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>
            <a:alphaModFix amt="8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p:blipFill>
        <p:spPr>
          <a:xfrm>
            <a:off x="-433754" y="7663962"/>
            <a:ext cx="19159711" cy="340878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521395" y="1325474"/>
            <a:ext cx="3136205" cy="170833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193261" y="471305"/>
            <a:ext cx="3136205" cy="17083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111458" y="1779138"/>
            <a:ext cx="3136205" cy="170833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809824" y="114489"/>
            <a:ext cx="11038731" cy="2831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200">
                <a:solidFill>
                  <a:srgbClr val="F14A58"/>
                </a:solidFill>
                <a:latin typeface="Sensei" panose="00000500000000000000"/>
              </a:rPr>
              <a:t>Нижній  ярус</a:t>
            </a:r>
            <a:endParaRPr lang="en-US" sz="9200">
              <a:solidFill>
                <a:srgbClr val="F14A58"/>
              </a:solidFill>
              <a:latin typeface="Sensei" panose="0000050000000000000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en-US" sz="9200">
                <a:solidFill>
                  <a:srgbClr val="F14A58"/>
                </a:solidFill>
                <a:latin typeface="Sensei" panose="00000500000000000000"/>
              </a:rPr>
              <a:t>трав'янисті  рослини</a:t>
            </a:r>
            <a:endParaRPr lang="en-US" sz="9200">
              <a:solidFill>
                <a:srgbClr val="F14A58"/>
              </a:solidFill>
              <a:latin typeface="Sensei" panose="00000500000000000000"/>
            </a:endParaR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5298842" y="6952744"/>
            <a:ext cx="2989158" cy="30462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2455515" y="6952744"/>
            <a:ext cx="2965445" cy="3049301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7888602" y="7825093"/>
            <a:ext cx="4607774" cy="209653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4073596" y="7292964"/>
            <a:ext cx="4605897" cy="3160797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4369" y="6172200"/>
            <a:ext cx="5202621" cy="4114800"/>
          </a:xfrm>
          <a:prstGeom prst="rect">
            <a:avLst/>
          </a:prstGeom>
        </p:spPr>
      </p:pic>
      <p:pic>
        <p:nvPicPr>
          <p:cNvPr id="13" name="Изображение 12"/>
          <p:cNvPicPr/>
          <p:nvPr/>
        </p:nvPicPr>
        <p:blipFill>
          <a:blip r:embed="rId12"/>
          <a:stretch>
            <a:fillRect/>
          </a:stretch>
        </p:blipFill>
        <p:spPr>
          <a:xfrm>
            <a:off x="4267200" y="2958465"/>
            <a:ext cx="9079230" cy="4370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31332" b="3133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56095" y="165730"/>
            <a:ext cx="17931905" cy="2153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uk-UA" altLang="en-US" sz="6000">
                <a:solidFill>
                  <a:srgbClr val="000000"/>
                </a:solidFill>
                <a:latin typeface="Sensei" panose="00000500000000000000"/>
              </a:rPr>
              <a:t>Н</a:t>
            </a:r>
            <a:r>
              <a:rPr lang="en-US" sz="6000">
                <a:solidFill>
                  <a:srgbClr val="000000"/>
                </a:solidFill>
                <a:latin typeface="Sensei" panose="00000500000000000000"/>
              </a:rPr>
              <a:t>азви рослиноїдних мешканців лісу.             Доповни перелік</a:t>
            </a:r>
            <a:endParaRPr lang="en-US" sz="6000">
              <a:solidFill>
                <a:srgbClr val="000000"/>
              </a:solidFill>
              <a:latin typeface="Sensei" panose="00000500000000000000"/>
            </a:endParaRPr>
          </a:p>
        </p:txBody>
      </p:sp>
      <p:pic>
        <p:nvPicPr>
          <p:cNvPr id="100" name="Изображение 99"/>
          <p:cNvPicPr/>
          <p:nvPr/>
        </p:nvPicPr>
        <p:blipFill>
          <a:blip r:embed="rId2"/>
          <a:stretch>
            <a:fillRect/>
          </a:stretch>
        </p:blipFill>
        <p:spPr>
          <a:xfrm>
            <a:off x="8153400" y="2857500"/>
            <a:ext cx="6534150" cy="39503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Изображение 100"/>
          <p:cNvPicPr/>
          <p:nvPr/>
        </p:nvPicPr>
        <p:blipFill>
          <a:blip r:embed="rId3"/>
          <a:stretch>
            <a:fillRect/>
          </a:stretch>
        </p:blipFill>
        <p:spPr>
          <a:xfrm>
            <a:off x="2590800" y="5676900"/>
            <a:ext cx="6825615" cy="43757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Изображение 101"/>
          <p:cNvPicPr/>
          <p:nvPr/>
        </p:nvPicPr>
        <p:blipFill>
          <a:blip r:embed="rId4"/>
          <a:stretch>
            <a:fillRect/>
          </a:stretch>
        </p:blipFill>
        <p:spPr>
          <a:xfrm>
            <a:off x="11582400" y="6210300"/>
            <a:ext cx="6168390" cy="37445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Изображение 102"/>
          <p:cNvPicPr/>
          <p:nvPr/>
        </p:nvPicPr>
        <p:blipFill>
          <a:blip r:embed="rId5"/>
          <a:stretch>
            <a:fillRect/>
          </a:stretch>
        </p:blipFill>
        <p:spPr>
          <a:xfrm>
            <a:off x="685800" y="2247900"/>
            <a:ext cx="5711190" cy="38728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31332" b="3133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0" y="379511"/>
            <a:ext cx="17982776" cy="1923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00"/>
              </a:lnSpc>
              <a:spcBef>
                <a:spcPts val="0"/>
              </a:spcBef>
              <a:spcAft>
                <a:spcPts val="0"/>
              </a:spcAft>
            </a:pPr>
            <a:r>
              <a:rPr lang="uk-UA" altLang="en-US" sz="7900">
                <a:solidFill>
                  <a:srgbClr val="FF0000"/>
                </a:solidFill>
                <a:latin typeface="Sensei" panose="00000500000000000000"/>
              </a:rPr>
              <a:t>Н</a:t>
            </a:r>
            <a:r>
              <a:rPr lang="en-US" sz="7900">
                <a:solidFill>
                  <a:srgbClr val="FF0000"/>
                </a:solidFill>
                <a:latin typeface="Sensei" panose="00000500000000000000"/>
              </a:rPr>
              <a:t>азви хижих мешканців лісу</a:t>
            </a:r>
            <a:endParaRPr lang="en-US" sz="7900">
              <a:solidFill>
                <a:srgbClr val="FF0000"/>
              </a:solidFill>
              <a:latin typeface="Sensei" panose="00000500000000000000"/>
            </a:endParaRPr>
          </a:p>
          <a:p>
            <a:pPr algn="ctr">
              <a:lnSpc>
                <a:spcPts val="75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7900">
                <a:solidFill>
                  <a:srgbClr val="FF0000"/>
                </a:solidFill>
                <a:latin typeface="Sensei" panose="00000500000000000000"/>
              </a:rPr>
              <a:t> Доповни перелік</a:t>
            </a:r>
            <a:endParaRPr lang="en-US" sz="7900">
              <a:solidFill>
                <a:srgbClr val="FF0000"/>
              </a:solidFill>
              <a:latin typeface="Sensei" panose="00000500000000000000"/>
            </a:endParaRPr>
          </a:p>
        </p:txBody>
      </p:sp>
      <p:pic>
        <p:nvPicPr>
          <p:cNvPr id="104" name="Изображение 103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5753100"/>
            <a:ext cx="6096000" cy="405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Изображение 104"/>
          <p:cNvPicPr/>
          <p:nvPr/>
        </p:nvPicPr>
        <p:blipFill>
          <a:blip r:embed="rId3"/>
          <a:stretch>
            <a:fillRect/>
          </a:stretch>
        </p:blipFill>
        <p:spPr>
          <a:xfrm>
            <a:off x="4191000" y="2303145"/>
            <a:ext cx="5158740" cy="3505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Изображение 105"/>
          <p:cNvPicPr/>
          <p:nvPr/>
        </p:nvPicPr>
        <p:blipFill>
          <a:blip r:embed="rId4"/>
          <a:stretch>
            <a:fillRect/>
          </a:stretch>
        </p:blipFill>
        <p:spPr>
          <a:xfrm>
            <a:off x="9829800" y="3009900"/>
            <a:ext cx="7543800" cy="388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" name="Изображение 106"/>
          <p:cNvPicPr/>
          <p:nvPr/>
        </p:nvPicPr>
        <p:blipFill>
          <a:blip r:embed="rId5"/>
          <a:stretch>
            <a:fillRect/>
          </a:stretch>
        </p:blipFill>
        <p:spPr>
          <a:xfrm>
            <a:off x="8458200" y="6667500"/>
            <a:ext cx="5279390" cy="3285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31332" b="31332"/>
          <a:stretch>
            <a:fillRect/>
          </a:stretch>
        </p:blipFill>
        <p:spPr>
          <a:xfrm>
            <a:off x="0" y="38100"/>
            <a:ext cx="18288000" cy="10287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0" y="243847"/>
            <a:ext cx="18288000" cy="1543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20"/>
              </a:lnSpc>
              <a:spcBef>
                <a:spcPct val="0"/>
              </a:spcBef>
            </a:pPr>
            <a:r>
              <a:rPr lang="uk-UA" altLang="en-US" sz="4300">
                <a:solidFill>
                  <a:srgbClr val="002060"/>
                </a:solidFill>
                <a:latin typeface="Sensei" panose="00000500000000000000"/>
              </a:rPr>
              <a:t>У лісі і на узліссі живуть ящірки та гадюки.</a:t>
            </a:r>
            <a:r>
              <a:rPr lang="en-US" sz="4300">
                <a:solidFill>
                  <a:srgbClr val="002060"/>
                </a:solidFill>
                <a:latin typeface="Sensei" panose="00000500000000000000"/>
              </a:rPr>
              <a:t> </a:t>
            </a:r>
            <a:endParaRPr lang="en-US" sz="4300">
              <a:solidFill>
                <a:srgbClr val="002060"/>
              </a:solidFill>
              <a:latin typeface="Sensei" panose="00000500000000000000"/>
            </a:endParaRPr>
          </a:p>
          <a:p>
            <a:pPr algn="ctr">
              <a:lnSpc>
                <a:spcPts val="6020"/>
              </a:lnSpc>
              <a:spcBef>
                <a:spcPct val="0"/>
              </a:spcBef>
            </a:pPr>
            <a:r>
              <a:rPr lang="uk-UA" altLang="en-US" sz="4300">
                <a:solidFill>
                  <a:srgbClr val="002060"/>
                </a:solidFill>
                <a:latin typeface="Sensei" panose="00000500000000000000"/>
              </a:rPr>
              <a:t>У водоймах вужі, жаби і тритони</a:t>
            </a:r>
            <a:endParaRPr lang="uk-UA" altLang="en-US" sz="4300">
              <a:solidFill>
                <a:srgbClr val="002060"/>
              </a:solidFill>
              <a:latin typeface="Sensei" panose="00000500000000000000"/>
            </a:endParaRPr>
          </a:p>
        </p:txBody>
      </p:sp>
      <p:pic>
        <p:nvPicPr>
          <p:cNvPr id="108" name="Изображение 107"/>
          <p:cNvPicPr/>
          <p:nvPr/>
        </p:nvPicPr>
        <p:blipFill>
          <a:blip r:embed="rId2"/>
          <a:stretch>
            <a:fillRect/>
          </a:stretch>
        </p:blipFill>
        <p:spPr>
          <a:xfrm>
            <a:off x="533400" y="2019300"/>
            <a:ext cx="6432550" cy="36518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" name="Изображение 108"/>
          <p:cNvPicPr/>
          <p:nvPr/>
        </p:nvPicPr>
        <p:blipFill>
          <a:blip r:embed="rId3"/>
          <a:stretch>
            <a:fillRect/>
          </a:stretch>
        </p:blipFill>
        <p:spPr>
          <a:xfrm>
            <a:off x="3200400" y="5753100"/>
            <a:ext cx="5148580" cy="3854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0" name="Изображение 109"/>
          <p:cNvPicPr/>
          <p:nvPr/>
        </p:nvPicPr>
        <p:blipFill>
          <a:blip r:embed="rId4"/>
          <a:stretch>
            <a:fillRect/>
          </a:stretch>
        </p:blipFill>
        <p:spPr>
          <a:xfrm>
            <a:off x="9601200" y="2247900"/>
            <a:ext cx="6000750" cy="4000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1" name="Изображение 110"/>
          <p:cNvPicPr/>
          <p:nvPr/>
        </p:nvPicPr>
        <p:blipFill>
          <a:blip r:embed="rId5"/>
          <a:stretch>
            <a:fillRect/>
          </a:stretch>
        </p:blipFill>
        <p:spPr>
          <a:xfrm>
            <a:off x="11811000" y="5676900"/>
            <a:ext cx="5588000" cy="4032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t="31332" b="3133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8047" y="182252"/>
            <a:ext cx="18288000" cy="825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40"/>
              </a:lnSpc>
              <a:spcBef>
                <a:spcPct val="0"/>
              </a:spcBef>
            </a:pPr>
            <a:r>
              <a:rPr lang="en-US" sz="4600">
                <a:solidFill>
                  <a:srgbClr val="000000"/>
                </a:solidFill>
                <a:latin typeface="Sensei" panose="00000500000000000000"/>
              </a:rPr>
              <a:t> Назви  пернатих мешканців лісу</a:t>
            </a:r>
            <a:endParaRPr lang="en-US" sz="4600">
              <a:solidFill>
                <a:srgbClr val="000000"/>
              </a:solidFill>
              <a:latin typeface="Sensei" panose="00000500000000000000"/>
            </a:endParaRPr>
          </a:p>
        </p:txBody>
      </p:sp>
      <p:pic>
        <p:nvPicPr>
          <p:cNvPr id="112" name="Изображение 111"/>
          <p:cNvPicPr/>
          <p:nvPr/>
        </p:nvPicPr>
        <p:blipFill>
          <a:blip r:embed="rId2"/>
          <a:stretch>
            <a:fillRect/>
          </a:stretch>
        </p:blipFill>
        <p:spPr>
          <a:xfrm>
            <a:off x="1371600" y="1104900"/>
            <a:ext cx="3709035" cy="42868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" name="Изображение 112"/>
          <p:cNvPicPr/>
          <p:nvPr/>
        </p:nvPicPr>
        <p:blipFill>
          <a:blip r:embed="rId3"/>
          <a:stretch>
            <a:fillRect/>
          </a:stretch>
        </p:blipFill>
        <p:spPr>
          <a:xfrm>
            <a:off x="1828800" y="5067300"/>
            <a:ext cx="5917565" cy="4838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4" name="Изображение 113"/>
          <p:cNvPicPr/>
          <p:nvPr/>
        </p:nvPicPr>
        <p:blipFill>
          <a:blip r:embed="rId4"/>
          <a:stretch>
            <a:fillRect/>
          </a:stretch>
        </p:blipFill>
        <p:spPr>
          <a:xfrm>
            <a:off x="7746365" y="1257300"/>
            <a:ext cx="3140710" cy="44526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5" name="Изображение 114"/>
          <p:cNvPicPr/>
          <p:nvPr/>
        </p:nvPicPr>
        <p:blipFill>
          <a:blip r:embed="rId5"/>
          <a:stretch>
            <a:fillRect/>
          </a:stretch>
        </p:blipFill>
        <p:spPr>
          <a:xfrm>
            <a:off x="-1064597824" y="-1068598324"/>
            <a:ext cx="2147483647" cy="21474836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6" name="Изображение 115"/>
          <p:cNvPicPr/>
          <p:nvPr/>
        </p:nvPicPr>
        <p:blipFill>
          <a:blip r:embed="rId6"/>
          <a:stretch>
            <a:fillRect/>
          </a:stretch>
        </p:blipFill>
        <p:spPr>
          <a:xfrm>
            <a:off x="11278235" y="2019935"/>
            <a:ext cx="5584825" cy="43522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7" name="Изображение 116"/>
          <p:cNvPicPr/>
          <p:nvPr/>
        </p:nvPicPr>
        <p:blipFill>
          <a:blip r:embed="rId7"/>
          <a:stretch>
            <a:fillRect/>
          </a:stretch>
        </p:blipFill>
        <p:spPr>
          <a:xfrm>
            <a:off x="8247380" y="5959475"/>
            <a:ext cx="5534660" cy="38938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CF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2949432" y="467848"/>
            <a:ext cx="11219111" cy="16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40"/>
              </a:lnSpc>
            </a:pPr>
            <a:r>
              <a:rPr lang="en-US" sz="6500">
                <a:solidFill>
                  <a:srgbClr val="000000"/>
                </a:solidFill>
                <a:latin typeface="Sensei" panose="00000500000000000000"/>
              </a:rPr>
              <a:t>У лісі багато грибів </a:t>
            </a:r>
            <a:endParaRPr lang="en-US" sz="6500">
              <a:solidFill>
                <a:srgbClr val="000000"/>
              </a:solidFill>
              <a:latin typeface="Sensei" panose="00000500000000000000"/>
            </a:endParaRPr>
          </a:p>
          <a:p>
            <a:pPr algn="ctr">
              <a:lnSpc>
                <a:spcPts val="6240"/>
              </a:lnSpc>
            </a:pPr>
            <a:r>
              <a:rPr lang="en-US" sz="6500">
                <a:solidFill>
                  <a:srgbClr val="000000"/>
                </a:solidFill>
                <a:latin typeface="Sensei" panose="00000500000000000000"/>
              </a:rPr>
              <a:t>Назви їстівні та отруйні гриби</a:t>
            </a:r>
            <a:endParaRPr lang="en-US" sz="6500">
              <a:solidFill>
                <a:srgbClr val="000000"/>
              </a:solidFill>
              <a:latin typeface="Sensei" panose="00000500000000000000"/>
            </a:endParaRPr>
          </a:p>
        </p:txBody>
      </p:sp>
      <p:pic>
        <p:nvPicPr>
          <p:cNvPr id="118" name="Изображение 117"/>
          <p:cNvPicPr/>
          <p:nvPr/>
        </p:nvPicPr>
        <p:blipFill>
          <a:blip r:embed="rId1"/>
          <a:stretch>
            <a:fillRect/>
          </a:stretch>
        </p:blipFill>
        <p:spPr>
          <a:xfrm>
            <a:off x="1143000" y="2171700"/>
            <a:ext cx="5647690" cy="39998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" name="Изображение 118"/>
          <p:cNvPicPr/>
          <p:nvPr/>
        </p:nvPicPr>
        <p:blipFill>
          <a:blip r:embed="rId2"/>
          <a:stretch>
            <a:fillRect/>
          </a:stretch>
        </p:blipFill>
        <p:spPr>
          <a:xfrm>
            <a:off x="11570335" y="5829300"/>
            <a:ext cx="6096000" cy="426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0" name="Изображение 119"/>
          <p:cNvPicPr/>
          <p:nvPr/>
        </p:nvPicPr>
        <p:blipFill>
          <a:blip r:embed="rId3"/>
          <a:stretch>
            <a:fillRect/>
          </a:stretch>
        </p:blipFill>
        <p:spPr>
          <a:xfrm>
            <a:off x="1143000" y="5600700"/>
            <a:ext cx="6191250" cy="428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1" name="Изображение 120"/>
          <p:cNvPicPr/>
          <p:nvPr/>
        </p:nvPicPr>
        <p:blipFill>
          <a:blip r:embed="rId4"/>
          <a:stretch>
            <a:fillRect/>
          </a:stretch>
        </p:blipFill>
        <p:spPr>
          <a:xfrm>
            <a:off x="6705600" y="3771900"/>
            <a:ext cx="5208270" cy="39598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" name="Изображение 121"/>
          <p:cNvPicPr/>
          <p:nvPr/>
        </p:nvPicPr>
        <p:blipFill>
          <a:blip r:embed="rId5"/>
          <a:stretch>
            <a:fillRect/>
          </a:stretch>
        </p:blipFill>
        <p:spPr>
          <a:xfrm>
            <a:off x="12508865" y="2019300"/>
            <a:ext cx="5157470" cy="3924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CF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-333363" y="401034"/>
            <a:ext cx="18288000" cy="1363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  <a:spcBef>
                <a:spcPct val="0"/>
              </a:spcBef>
            </a:pPr>
            <a:r>
              <a:rPr lang="uk-UA" altLang="en-US" sz="7600">
                <a:solidFill>
                  <a:srgbClr val="000000"/>
                </a:solidFill>
                <a:latin typeface="Sensei" panose="00000500000000000000"/>
              </a:rPr>
              <a:t>Складіть правила поведінки в лісі</a:t>
            </a:r>
            <a:endParaRPr lang="uk-UA" altLang="en-US" sz="7600">
              <a:solidFill>
                <a:srgbClr val="000000"/>
              </a:solidFill>
              <a:latin typeface="Sensei" panose="00000500000000000000"/>
            </a:endParaRPr>
          </a:p>
        </p:txBody>
      </p:sp>
      <p:pic>
        <p:nvPicPr>
          <p:cNvPr id="123" name="Изображение 122"/>
          <p:cNvPicPr/>
          <p:nvPr/>
        </p:nvPicPr>
        <p:blipFill>
          <a:blip r:embed="rId1"/>
          <a:stretch>
            <a:fillRect/>
          </a:stretch>
        </p:blipFill>
        <p:spPr>
          <a:xfrm>
            <a:off x="1219200" y="2247900"/>
            <a:ext cx="4465320" cy="35509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4" name="Изображение 123"/>
          <p:cNvPicPr/>
          <p:nvPr/>
        </p:nvPicPr>
        <p:blipFill>
          <a:blip r:embed="rId2"/>
          <a:stretch>
            <a:fillRect/>
          </a:stretch>
        </p:blipFill>
        <p:spPr>
          <a:xfrm>
            <a:off x="5410200" y="5448300"/>
            <a:ext cx="6096000" cy="426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" name="Изображение 124"/>
          <p:cNvPicPr/>
          <p:nvPr/>
        </p:nvPicPr>
        <p:blipFill>
          <a:blip r:embed="rId3"/>
          <a:stretch>
            <a:fillRect/>
          </a:stretch>
        </p:blipFill>
        <p:spPr>
          <a:xfrm>
            <a:off x="11201400" y="2247900"/>
            <a:ext cx="6295390" cy="46761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387</Words>
  <Application>WPS Presentation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Arial</vt:lpstr>
      <vt:lpstr>SimSun</vt:lpstr>
      <vt:lpstr>Wingdings</vt:lpstr>
      <vt:lpstr>Abibas</vt:lpstr>
      <vt:lpstr>Pacifico Bold</vt:lpstr>
      <vt:lpstr>Segoe Print</vt:lpstr>
      <vt:lpstr>Sensei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 лісі й на узліссях живуть гадюки та ящірки. З водою пов’язане життя вужів, жаб, тритонів. У річках і озерах багато риби</dc:title>
  <dc:creator/>
  <cp:lastModifiedBy>ROZUMNIKI</cp:lastModifiedBy>
  <cp:revision>2</cp:revision>
  <dcterms:created xsi:type="dcterms:W3CDTF">2006-08-16T00:00:00Z</dcterms:created>
  <dcterms:modified xsi:type="dcterms:W3CDTF">2023-02-23T13:56:12Z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6A10CBD372364A4D91A49DB2C7306723</vt:lpwstr>
  </property>
  <property fmtid="{D5CDD505-2E9C-101B-9397-08002B2CF9AE}" pid="3" name="KSOProductBuildVer">
    <vt:lpwstr>1049-11.2.0.11486</vt:lpwstr>
  </property>
</Properties>
</file>