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1054" r:id="rId2"/>
    <p:sldId id="1052" r:id="rId3"/>
    <p:sldId id="1053" r:id="rId4"/>
    <p:sldId id="1055" r:id="rId5"/>
    <p:sldId id="1022" r:id="rId6"/>
    <p:sldId id="1043" r:id="rId7"/>
    <p:sldId id="1042" r:id="rId8"/>
    <p:sldId id="1044" r:id="rId9"/>
    <p:sldId id="1056" r:id="rId10"/>
    <p:sldId id="1045" r:id="rId11"/>
    <p:sldId id="1048" r:id="rId12"/>
    <p:sldId id="1046" r:id="rId13"/>
    <p:sldId id="1050" r:id="rId14"/>
    <p:sldId id="28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Юлия Цупа" initials="ЮЦ" lastIdx="2" clrIdx="0">
    <p:extLst/>
  </p:cmAuthor>
  <p:cmAuthor id="2" name="Василь Цупа" initials="ВЦ" lastIdx="6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4747"/>
    <a:srgbClr val="FFFF00"/>
    <a:srgbClr val="D3514F"/>
    <a:srgbClr val="2F3242"/>
    <a:srgbClr val="12291C"/>
    <a:srgbClr val="14281C"/>
    <a:srgbClr val="37784D"/>
    <a:srgbClr val="444750"/>
    <a:srgbClr val="D4D4D4"/>
    <a:srgbClr val="1128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Помірний стиль 2 –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59" autoAdjust="0"/>
    <p:restoredTop sz="94660"/>
  </p:normalViewPr>
  <p:slideViewPr>
    <p:cSldViewPr snapToGrid="0">
      <p:cViewPr>
        <p:scale>
          <a:sx n="90" d="100"/>
          <a:sy n="90" d="100"/>
        </p:scale>
        <p:origin x="-254" y="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/>
              <a:t>Посмішка віник домчати </a:t>
            </a:r>
            <a:r>
              <a:rPr lang="uk-UA" dirty="0" err="1"/>
              <a:t>лентюх</a:t>
            </a:r>
            <a:r>
              <a:rPr lang="uk-UA" dirty="0"/>
              <a:t> няня (повідомлення)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08AAFC-F45B-4763-9C1F-8029DFCE03F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278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1371" y="260648"/>
            <a:ext cx="11041227" cy="1080120"/>
          </a:xfrm>
        </p:spPr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BF2D6-4F70-474E-8189-F1C29A9FD449}" type="datetime1">
              <a:rPr lang="uk-UA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31371" y="213288"/>
            <a:ext cx="9121013" cy="11806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t>17.02.2022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17.02.2022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371" y="213288"/>
            <a:ext cx="9121013" cy="11806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2348880"/>
            <a:ext cx="10972800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917" y="45855"/>
            <a:ext cx="1010349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6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6411" y="164329"/>
            <a:ext cx="8049457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Вправа «Поділи та прочитай»</a:t>
            </a: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75F6F2A3-047B-49C9-A816-27214B51D70B}"/>
              </a:ext>
            </a:extLst>
          </p:cNvPr>
          <p:cNvSpPr/>
          <p:nvPr/>
        </p:nvSpPr>
        <p:spPr>
          <a:xfrm>
            <a:off x="288236" y="827559"/>
            <a:ext cx="8127632" cy="74543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ln w="18000">
                  <a:solidFill>
                    <a:schemeClr val="accent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Завдання</a:t>
            </a:r>
            <a:r>
              <a:rPr lang="uk-UA" sz="2000" b="1" dirty="0">
                <a:ln w="18000">
                  <a:solidFill>
                    <a:schemeClr val="accent2">
                      <a:lumMod val="75000"/>
                    </a:schemeClr>
                  </a:solidFill>
                  <a:prstDash val="solid"/>
                  <a:miter lim="800000"/>
                </a:ln>
                <a:noFill/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:</a:t>
            </a:r>
            <a:r>
              <a:rPr lang="uk-UA" sz="2000" b="1" dirty="0">
                <a:solidFill>
                  <a:schemeClr val="accent1">
                    <a:lumMod val="5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uk-UA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поділіть подані слова та склади. Утворіть нове слово з перших складів поданих слів.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EBD0975-6034-4CE7-A78C-A5230387EA58}"/>
              </a:ext>
            </a:extLst>
          </p:cNvPr>
          <p:cNvSpPr txBox="1"/>
          <p:nvPr/>
        </p:nvSpPr>
        <p:spPr>
          <a:xfrm>
            <a:off x="288235" y="2228671"/>
            <a:ext cx="112212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Реклама </a:t>
            </a:r>
            <a:r>
              <a:rPr lang="uk-UA" sz="7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Черепаха Нянечка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E378405A-4AE8-41CD-A58B-963FB7DA6E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4002" y="4684421"/>
            <a:ext cx="1843180" cy="18431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Облачко с текстом: прямоугольное со скругленными углами 17">
            <a:extLst>
              <a:ext uri="{FF2B5EF4-FFF2-40B4-BE49-F238E27FC236}">
                <a16:creationId xmlns:a16="http://schemas.microsoft.com/office/drawing/2014/main" xmlns="" id="{000CC105-8BC2-475B-A062-930A65839D8F}"/>
              </a:ext>
            </a:extLst>
          </p:cNvPr>
          <p:cNvSpPr/>
          <p:nvPr/>
        </p:nvSpPr>
        <p:spPr>
          <a:xfrm>
            <a:off x="1977886" y="3508250"/>
            <a:ext cx="3458818" cy="1053548"/>
          </a:xfrm>
          <a:prstGeom prst="wedgeRoundRectCallout">
            <a:avLst>
              <a:gd name="adj1" fmla="val -30890"/>
              <a:gd name="adj2" fmla="val 79481"/>
              <a:gd name="adj3" fmla="val 16667"/>
            </a:avLst>
          </a:prstGeom>
          <a:solidFill>
            <a:srgbClr val="FFFF00"/>
          </a:solidFill>
          <a:ln w="76200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accent6">
                    <a:lumMod val="50000"/>
                  </a:schemeClr>
                </a:solidFill>
              </a:rPr>
              <a:t>Яке слово утворилось?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991A2B3D-D04F-4416-8580-2EF56F31756B}"/>
              </a:ext>
            </a:extLst>
          </p:cNvPr>
          <p:cNvSpPr txBox="1"/>
          <p:nvPr/>
        </p:nvSpPr>
        <p:spPr>
          <a:xfrm>
            <a:off x="2637182" y="5083582"/>
            <a:ext cx="3458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Реченя</a:t>
            </a:r>
            <a:endParaRPr lang="uk-UA" sz="7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8ACDD60B-90B9-4498-9BAB-AB3F04B70C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773" y="4402296"/>
            <a:ext cx="2162184" cy="2162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Облачко с текстом: прямоугольное со скругленными углами 21">
            <a:extLst>
              <a:ext uri="{FF2B5EF4-FFF2-40B4-BE49-F238E27FC236}">
                <a16:creationId xmlns:a16="http://schemas.microsoft.com/office/drawing/2014/main" xmlns="" id="{F7496C24-4778-4FBA-940D-A698C82C42DE}"/>
              </a:ext>
            </a:extLst>
          </p:cNvPr>
          <p:cNvSpPr/>
          <p:nvPr/>
        </p:nvSpPr>
        <p:spPr>
          <a:xfrm>
            <a:off x="6895944" y="3388874"/>
            <a:ext cx="3458818" cy="1053548"/>
          </a:xfrm>
          <a:prstGeom prst="wedgeRoundRectCallout">
            <a:avLst>
              <a:gd name="adj1" fmla="val 29167"/>
              <a:gd name="adj2" fmla="val 95519"/>
              <a:gd name="adj3" fmla="val 16667"/>
            </a:avLst>
          </a:prstGeom>
          <a:solidFill>
            <a:srgbClr val="FF0000"/>
          </a:solidFill>
          <a:ln w="7620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accent2">
                    <a:lumMod val="50000"/>
                  </a:schemeClr>
                </a:solidFill>
              </a:rPr>
              <a:t>Чи помітив ти помилку?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B75A668F-F53D-49F3-895D-3B8B9D7731F3}"/>
              </a:ext>
            </a:extLst>
          </p:cNvPr>
          <p:cNvSpPr txBox="1"/>
          <p:nvPr/>
        </p:nvSpPr>
        <p:spPr>
          <a:xfrm>
            <a:off x="2426491" y="4561798"/>
            <a:ext cx="7292009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13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Речення</a:t>
            </a:r>
          </a:p>
        </p:txBody>
      </p:sp>
    </p:spTree>
    <p:extLst>
      <p:ext uri="{BB962C8B-B14F-4D97-AF65-F5344CB8AC3E}">
        <p14:creationId xmlns:p14="http://schemas.microsoft.com/office/powerpoint/2010/main" val="354234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 animBg="1"/>
      <p:bldP spid="19" grpId="0"/>
      <p:bldP spid="19" grpId="1"/>
      <p:bldP spid="22" grpId="0" animBg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 со стрелкой вниз 4"/>
          <p:cNvSpPr/>
          <p:nvPr/>
        </p:nvSpPr>
        <p:spPr>
          <a:xfrm>
            <a:off x="1380066" y="316728"/>
            <a:ext cx="5509061" cy="894005"/>
          </a:xfrm>
          <a:prstGeom prst="downArrowCallout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2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Запам’ятай!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C3D8021-DE31-45F1-B73C-1955F12288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7552" y="2223047"/>
            <a:ext cx="1686985" cy="3818109"/>
          </a:xfrm>
          <a:prstGeom prst="rect">
            <a:avLst/>
          </a:prstGeom>
        </p:spPr>
      </p:pic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DCA788A8-EBFC-4DFC-9AB3-6BE0BC4F9E6A}"/>
              </a:ext>
            </a:extLst>
          </p:cNvPr>
          <p:cNvSpPr/>
          <p:nvPr/>
        </p:nvSpPr>
        <p:spPr>
          <a:xfrm>
            <a:off x="487017" y="1431235"/>
            <a:ext cx="8110331" cy="50292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Речення</a:t>
            </a:r>
            <a:r>
              <a:rPr lang="ru-RU" sz="6000" b="1" dirty="0"/>
              <a:t> </a:t>
            </a:r>
            <a:r>
              <a:rPr lang="ru-RU" sz="6000" b="1" dirty="0" err="1"/>
              <a:t>виражає</a:t>
            </a:r>
            <a:r>
              <a:rPr lang="ru-RU" sz="6000" b="1" dirty="0"/>
              <a:t> </a:t>
            </a:r>
            <a:r>
              <a:rPr lang="ru-RU" sz="6000" b="1" dirty="0" err="1"/>
              <a:t>закінчену</a:t>
            </a:r>
            <a:r>
              <a:rPr lang="ru-RU" sz="6000" b="1" dirty="0"/>
              <a:t> думку. Слова в </a:t>
            </a:r>
            <a:r>
              <a:rPr lang="ru-RU" sz="6000" b="1" dirty="0" err="1"/>
              <a:t>реченні</a:t>
            </a:r>
            <a:r>
              <a:rPr lang="ru-RU" sz="6000" b="1" dirty="0"/>
              <a:t> </a:t>
            </a:r>
            <a:r>
              <a:rPr lang="ru-RU" sz="6000" b="1" dirty="0" err="1"/>
              <a:t>зв’язані</a:t>
            </a:r>
            <a:r>
              <a:rPr lang="ru-RU" sz="6000" b="1" dirty="0"/>
              <a:t> </a:t>
            </a:r>
            <a:r>
              <a:rPr lang="ru-RU" sz="6000" b="1" dirty="0" err="1"/>
              <a:t>між</a:t>
            </a:r>
            <a:r>
              <a:rPr lang="ru-RU" sz="6000" b="1" dirty="0"/>
              <a:t> собою за </a:t>
            </a:r>
            <a:r>
              <a:rPr lang="ru-RU" sz="6000" b="1" dirty="0" err="1"/>
              <a:t>змістом</a:t>
            </a:r>
            <a:r>
              <a:rPr lang="ru-RU" sz="6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3531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 со стрелкой вниз 4"/>
          <p:cNvSpPr/>
          <p:nvPr/>
        </p:nvSpPr>
        <p:spPr>
          <a:xfrm>
            <a:off x="5985933" y="864611"/>
            <a:ext cx="4360332" cy="830917"/>
          </a:xfrm>
          <a:prstGeom prst="downArrowCallout">
            <a:avLst/>
          </a:prstGeom>
          <a:solidFill>
            <a:srgbClr val="FFFF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000" b="1" dirty="0">
                <a:ln w="11430">
                  <a:solidFill>
                    <a:schemeClr val="tx2">
                      <a:lumMod val="75000"/>
                    </a:schemeClr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Пам’ятай!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8EDA0A6B-1EBD-4882-BC2B-5482D36D5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0802" y="203200"/>
            <a:ext cx="6161209" cy="6161209"/>
          </a:xfrm>
          <a:prstGeom prst="rect">
            <a:avLst/>
          </a:prstGeom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2408A8D5-2950-4A17-A3A6-010222FA21FF}"/>
              </a:ext>
            </a:extLst>
          </p:cNvPr>
          <p:cNvSpPr/>
          <p:nvPr/>
        </p:nvSpPr>
        <p:spPr>
          <a:xfrm>
            <a:off x="4910667" y="1905000"/>
            <a:ext cx="6510865" cy="43688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err="1">
                <a:solidFill>
                  <a:schemeClr val="bg1"/>
                </a:solidFill>
              </a:rPr>
              <a:t>Обов’язково</a:t>
            </a:r>
            <a:r>
              <a:rPr lang="ru-RU" sz="4000" b="1" dirty="0">
                <a:solidFill>
                  <a:schemeClr val="bg1"/>
                </a:solidFill>
              </a:rPr>
              <a:t> став у </a:t>
            </a:r>
            <a:r>
              <a:rPr lang="ru-RU" sz="4000" b="1" dirty="0" err="1">
                <a:solidFill>
                  <a:schemeClr val="bg1"/>
                </a:solidFill>
              </a:rPr>
              <a:t>кінці</a:t>
            </a:r>
            <a:r>
              <a:rPr lang="ru-RU" sz="4000" b="1" dirty="0">
                <a:solidFill>
                  <a:schemeClr val="bg1"/>
                </a:solidFill>
              </a:rPr>
              <a:t> кожного </a:t>
            </a:r>
            <a:r>
              <a:rPr lang="ru-RU" sz="4000" b="1" dirty="0" err="1">
                <a:solidFill>
                  <a:schemeClr val="bg1"/>
                </a:solidFill>
              </a:rPr>
              <a:t>речення</a:t>
            </a:r>
            <a:r>
              <a:rPr lang="ru-RU" sz="4000" b="1" dirty="0">
                <a:solidFill>
                  <a:schemeClr val="bg1"/>
                </a:solidFill>
              </a:rPr>
              <a:t> </a:t>
            </a:r>
            <a:r>
              <a:rPr lang="ru-RU" sz="4000" b="1" dirty="0" err="1">
                <a:solidFill>
                  <a:schemeClr val="bg1"/>
                </a:solidFill>
              </a:rPr>
              <a:t>розділовий</a:t>
            </a:r>
            <a:r>
              <a:rPr lang="ru-RU" sz="4000" b="1" dirty="0">
                <a:solidFill>
                  <a:schemeClr val="bg1"/>
                </a:solidFill>
              </a:rPr>
              <a:t> знак (</a:t>
            </a:r>
            <a:r>
              <a:rPr lang="ru-RU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крапку</a:t>
            </a:r>
            <a:r>
              <a:rPr lang="ru-RU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знак </a:t>
            </a:r>
            <a:r>
              <a:rPr lang="ru-RU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питання</a:t>
            </a:r>
            <a:r>
              <a:rPr lang="ru-RU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знак оклику</a:t>
            </a:r>
            <a:r>
              <a:rPr lang="ru-RU" sz="4000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63479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войная стрелка влево/вправо 4"/>
          <p:cNvSpPr/>
          <p:nvPr/>
        </p:nvSpPr>
        <p:spPr>
          <a:xfrm>
            <a:off x="519764" y="300770"/>
            <a:ext cx="7447871" cy="747018"/>
          </a:xfrm>
          <a:prstGeom prst="left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000" b="1" dirty="0">
                <a:ln w="11430">
                  <a:solidFill>
                    <a:schemeClr val="accent2">
                      <a:lumMod val="75000"/>
                    </a:schemeClr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Каліграфічна хвилинка. (продовжте речення)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A9D7FA9-ACD8-4EC4-B794-A48A56C760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3" r="21371" b="55734"/>
          <a:stretch/>
        </p:blipFill>
        <p:spPr>
          <a:xfrm>
            <a:off x="-85062" y="2079748"/>
            <a:ext cx="12378267" cy="415172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62D5A8DE-8C93-4C42-A7AC-BE763FF2E99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2" t="22239" r="48663" b="58589"/>
          <a:stretch/>
        </p:blipFill>
        <p:spPr>
          <a:xfrm>
            <a:off x="3952256" y="2830323"/>
            <a:ext cx="3810850" cy="908943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xmlns="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4647617" y="-480498"/>
            <a:ext cx="287632" cy="358839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xmlns="" id="{F53CA702-EB0F-4C53-BD43-38D01341E9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7" t="43000" r="76482" b="43158"/>
          <a:stretch/>
        </p:blipFill>
        <p:spPr>
          <a:xfrm>
            <a:off x="4949999" y="-485083"/>
            <a:ext cx="287632" cy="358839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A0D61C55-25D5-44F0-90E4-713DCD9243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6" t="43000" r="66693" b="43158"/>
          <a:stretch/>
        </p:blipFill>
        <p:spPr>
          <a:xfrm>
            <a:off x="5318462" y="-485083"/>
            <a:ext cx="287632" cy="358839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5710132" y="-485083"/>
            <a:ext cx="287632" cy="358839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xmlns="" id="{3192FEA7-0B23-4FFB-8A71-047DC8F9350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5" t="43000" r="48694" b="43158"/>
          <a:stretch/>
        </p:blipFill>
        <p:spPr>
          <a:xfrm>
            <a:off x="6104072" y="-485083"/>
            <a:ext cx="287632" cy="358839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xmlns="" id="{C032AF8F-DE61-4584-B773-C251183078D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91" t="43000" r="40168" b="43158"/>
          <a:stretch/>
        </p:blipFill>
        <p:spPr>
          <a:xfrm>
            <a:off x="6498011" y="-499483"/>
            <a:ext cx="287632" cy="358839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7789B4E2-D455-4B48-982A-12838205C96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83" t="43000" r="21976" b="43158"/>
          <a:stretch/>
        </p:blipFill>
        <p:spPr>
          <a:xfrm>
            <a:off x="7251809" y="-503965"/>
            <a:ext cx="287632" cy="358839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xmlns="" id="{1A309B92-E806-4B19-BD8C-2FC1C585B53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1" t="43525" r="31307" b="43439"/>
          <a:stretch/>
        </p:blipFill>
        <p:spPr>
          <a:xfrm>
            <a:off x="6932890" y="-483065"/>
            <a:ext cx="266016" cy="337939"/>
          </a:xfrm>
          <a:prstGeom prst="rect">
            <a:avLst/>
          </a:prstGeom>
        </p:spPr>
      </p:pic>
      <p:pic>
        <p:nvPicPr>
          <p:cNvPr id="71" name="Рисунок 70">
            <a:extLst>
              <a:ext uri="{FF2B5EF4-FFF2-40B4-BE49-F238E27FC236}">
                <a16:creationId xmlns:a16="http://schemas.microsoft.com/office/drawing/2014/main" xmlns="" id="{14E5C802-CA0B-419B-9806-0981AA33D57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06" t="43000" r="13053" b="43158"/>
          <a:stretch/>
        </p:blipFill>
        <p:spPr>
          <a:xfrm>
            <a:off x="7619290" y="-493343"/>
            <a:ext cx="287632" cy="358839"/>
          </a:xfrm>
          <a:prstGeom prst="rect">
            <a:avLst/>
          </a:prstGeom>
        </p:spPr>
      </p:pic>
      <p:pic>
        <p:nvPicPr>
          <p:cNvPr id="72" name="Рисунок 71">
            <a:extLst>
              <a:ext uri="{FF2B5EF4-FFF2-40B4-BE49-F238E27FC236}">
                <a16:creationId xmlns:a16="http://schemas.microsoft.com/office/drawing/2014/main" xmlns="" id="{74F6DDAE-519B-4BD3-9E5A-A1FAE269018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16" t="42297" r="4743" b="43861"/>
          <a:stretch/>
        </p:blipFill>
        <p:spPr>
          <a:xfrm>
            <a:off x="8002472" y="-548830"/>
            <a:ext cx="287632" cy="3588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2ADAB77-86D1-4016-8864-B22D4B9582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8704" y="2201858"/>
            <a:ext cx="1872112" cy="792894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7EA41914-985F-434C-A691-E29655F9EF2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2" t="2320" r="85785" b="84348"/>
          <a:stretch/>
        </p:blipFill>
        <p:spPr>
          <a:xfrm>
            <a:off x="681383" y="3657968"/>
            <a:ext cx="619886" cy="766785"/>
          </a:xfrm>
          <a:prstGeom prst="rect">
            <a:avLst/>
          </a:prstGeom>
        </p:spPr>
      </p:pic>
      <p:pic>
        <p:nvPicPr>
          <p:cNvPr id="88" name="Рисунок 87">
            <a:extLst>
              <a:ext uri="{FF2B5EF4-FFF2-40B4-BE49-F238E27FC236}">
                <a16:creationId xmlns:a16="http://schemas.microsoft.com/office/drawing/2014/main" xmlns="" id="{8CCE5C85-F736-447D-AD99-E27CDED5750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6" t="2320" r="78001" b="84348"/>
          <a:stretch/>
        </p:blipFill>
        <p:spPr>
          <a:xfrm>
            <a:off x="1562983" y="3657967"/>
            <a:ext cx="619886" cy="766785"/>
          </a:xfrm>
          <a:prstGeom prst="rect">
            <a:avLst/>
          </a:prstGeom>
        </p:spPr>
      </p:pic>
      <p:pic>
        <p:nvPicPr>
          <p:cNvPr id="93" name="Рисунок 92">
            <a:extLst>
              <a:ext uri="{FF2B5EF4-FFF2-40B4-BE49-F238E27FC236}">
                <a16:creationId xmlns:a16="http://schemas.microsoft.com/office/drawing/2014/main" xmlns="" id="{D1833FEC-0A05-47C9-A707-2F7C3D47BD1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20" t="2320" r="70017" b="84348"/>
          <a:stretch/>
        </p:blipFill>
        <p:spPr>
          <a:xfrm>
            <a:off x="2656186" y="3657968"/>
            <a:ext cx="619886" cy="766785"/>
          </a:xfrm>
          <a:prstGeom prst="rect">
            <a:avLst/>
          </a:prstGeom>
        </p:spPr>
      </p:pic>
      <p:pic>
        <p:nvPicPr>
          <p:cNvPr id="96" name="Рисунок 95">
            <a:extLst>
              <a:ext uri="{FF2B5EF4-FFF2-40B4-BE49-F238E27FC236}">
                <a16:creationId xmlns:a16="http://schemas.microsoft.com/office/drawing/2014/main" xmlns="" id="{F7B011DA-A22F-4160-9CA7-16AD35D0A06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10" t="2320" r="62727" b="84348"/>
          <a:stretch/>
        </p:blipFill>
        <p:spPr>
          <a:xfrm>
            <a:off x="3778402" y="3601458"/>
            <a:ext cx="619886" cy="766785"/>
          </a:xfrm>
          <a:prstGeom prst="rect">
            <a:avLst/>
          </a:prstGeom>
        </p:spPr>
      </p:pic>
      <p:pic>
        <p:nvPicPr>
          <p:cNvPr id="104" name="Рисунок 103">
            <a:extLst>
              <a:ext uri="{FF2B5EF4-FFF2-40B4-BE49-F238E27FC236}">
                <a16:creationId xmlns:a16="http://schemas.microsoft.com/office/drawing/2014/main" xmlns="" id="{394E03C2-4BEC-4CA4-9E09-EDB04294D9A3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36" t="2320" r="54001" b="84348"/>
          <a:stretch/>
        </p:blipFill>
        <p:spPr>
          <a:xfrm>
            <a:off x="4986208" y="3601457"/>
            <a:ext cx="619886" cy="766785"/>
          </a:xfrm>
          <a:prstGeom prst="rect">
            <a:avLst/>
          </a:prstGeom>
        </p:spPr>
      </p:pic>
      <p:pic>
        <p:nvPicPr>
          <p:cNvPr id="110" name="Рисунок 109">
            <a:extLst>
              <a:ext uri="{FF2B5EF4-FFF2-40B4-BE49-F238E27FC236}">
                <a16:creationId xmlns:a16="http://schemas.microsoft.com/office/drawing/2014/main" xmlns="" id="{7AB03574-AC7C-4FBD-A7D6-BEDA474E14C0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6" t="2320" r="45191" b="84348"/>
          <a:stretch/>
        </p:blipFill>
        <p:spPr>
          <a:xfrm>
            <a:off x="6165757" y="3601458"/>
            <a:ext cx="619886" cy="766785"/>
          </a:xfrm>
          <a:prstGeom prst="rect">
            <a:avLst/>
          </a:prstGeom>
        </p:spPr>
      </p:pic>
      <p:pic>
        <p:nvPicPr>
          <p:cNvPr id="115" name="Рисунок 114">
            <a:extLst>
              <a:ext uri="{FF2B5EF4-FFF2-40B4-BE49-F238E27FC236}">
                <a16:creationId xmlns:a16="http://schemas.microsoft.com/office/drawing/2014/main" xmlns="" id="{FCA05035-BA42-4F05-BA7F-9CD38C12F8C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4" t="19256" r="47013" b="64941"/>
          <a:stretch/>
        </p:blipFill>
        <p:spPr>
          <a:xfrm>
            <a:off x="833570" y="4337013"/>
            <a:ext cx="4628708" cy="9089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92147" y="2365408"/>
            <a:ext cx="636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 smtClean="0"/>
              <a:t>18</a:t>
            </a:r>
            <a:endParaRPr lang="uk-UA" sz="2800" i="1" dirty="0"/>
          </a:p>
        </p:txBody>
      </p:sp>
    </p:spTree>
    <p:extLst>
      <p:ext uri="{BB962C8B-B14F-4D97-AF65-F5344CB8AC3E}">
        <p14:creationId xmlns:p14="http://schemas.microsoft.com/office/powerpoint/2010/main" val="404080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871133" y="494529"/>
            <a:ext cx="4890995" cy="485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Запам’ятай!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C3D8021-DE31-45F1-B73C-1955F12288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4266" y="2104429"/>
            <a:ext cx="1627205" cy="3682811"/>
          </a:xfrm>
          <a:prstGeom prst="rect">
            <a:avLst/>
          </a:prstGeom>
        </p:spPr>
      </p:pic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DCA788A8-EBFC-4DFC-9AB3-6BE0BC4F9E6A}"/>
              </a:ext>
            </a:extLst>
          </p:cNvPr>
          <p:cNvSpPr/>
          <p:nvPr/>
        </p:nvSpPr>
        <p:spPr>
          <a:xfrm>
            <a:off x="487017" y="1431235"/>
            <a:ext cx="8110331" cy="50292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Речення</a:t>
            </a: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у </a:t>
            </a:r>
            <a:r>
              <a:rPr lang="ru-RU" sz="4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якому</a:t>
            </a: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про </a:t>
            </a:r>
            <a:r>
              <a:rPr lang="ru-RU" sz="4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щось</a:t>
            </a: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розповідається</a:t>
            </a: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або</a:t>
            </a: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повідомляється</a:t>
            </a: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</a:t>
            </a:r>
            <a:r>
              <a:rPr lang="ru-RU" sz="4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називається</a:t>
            </a: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розповідним</a:t>
            </a: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У </a:t>
            </a:r>
            <a:r>
              <a:rPr lang="ru-RU" sz="4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кінці</a:t>
            </a: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розповідного</a:t>
            </a: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речення</a:t>
            </a: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ставиться </a:t>
            </a:r>
            <a:r>
              <a:rPr lang="ru-RU" sz="4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крапка</a:t>
            </a: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( . ).</a:t>
            </a:r>
          </a:p>
        </p:txBody>
      </p:sp>
    </p:spTree>
    <p:extLst>
      <p:ext uri="{BB962C8B-B14F-4D97-AF65-F5344CB8AC3E}">
        <p14:creationId xmlns:p14="http://schemas.microsoft.com/office/powerpoint/2010/main" val="229956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7609FC7-DE3F-4867-A1F6-0D95DB38D9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4" t="55711" r="26471" b="26477"/>
          <a:stretch/>
        </p:blipFill>
        <p:spPr>
          <a:xfrm>
            <a:off x="519764" y="5013988"/>
            <a:ext cx="11567898" cy="1670531"/>
          </a:xfrm>
          <a:prstGeom prst="rect">
            <a:avLst/>
          </a:prstGeom>
        </p:spPr>
      </p:pic>
      <p:pic>
        <p:nvPicPr>
          <p:cNvPr id="3074" name="Picture 2" descr="Результат пошуку зображень за запитом &quot;леся лужецька&quot;">
            <a:extLst>
              <a:ext uri="{FF2B5EF4-FFF2-40B4-BE49-F238E27FC236}">
                <a16:creationId xmlns:a16="http://schemas.microsoft.com/office/drawing/2014/main" xmlns="" id="{A1475662-E3CB-45EB-8A2B-2C7D6A311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7" y="951728"/>
            <a:ext cx="2654602" cy="34470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 со стрелкой вниз 4"/>
          <p:cNvSpPr/>
          <p:nvPr/>
        </p:nvSpPr>
        <p:spPr>
          <a:xfrm>
            <a:off x="3684118" y="69653"/>
            <a:ext cx="5427134" cy="673810"/>
          </a:xfrm>
          <a:prstGeom prst="downArrowCallou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Прочитай </a:t>
            </a:r>
            <a:r>
              <a:rPr lang="ru-RU" sz="20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вірш</a:t>
            </a:r>
            <a:r>
              <a:rPr lang="ru-RU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0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Лесі</a:t>
            </a:r>
            <a:r>
              <a:rPr lang="ru-RU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Лужецької</a:t>
            </a: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кутник 5">
            <a:extLst>
              <a:ext uri="{FF2B5EF4-FFF2-40B4-BE49-F238E27FC236}">
                <a16:creationId xmlns:a16="http://schemas.microsoft.com/office/drawing/2014/main" xmlns="" id="{C1310D2E-8823-4253-A238-EDEFD1629A60}"/>
              </a:ext>
            </a:extLst>
          </p:cNvPr>
          <p:cNvSpPr/>
          <p:nvPr/>
        </p:nvSpPr>
        <p:spPr>
          <a:xfrm>
            <a:off x="2755569" y="756934"/>
            <a:ext cx="7954764" cy="28007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4400" b="1" dirty="0">
                <a:solidFill>
                  <a:srgbClr val="FF47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Цвітуть сади. </a:t>
            </a:r>
            <a:r>
              <a:rPr lang="uk-UA" sz="4400" b="1" dirty="0" err="1">
                <a:solidFill>
                  <a:srgbClr val="FF47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Шумлять</a:t>
            </a:r>
            <a:r>
              <a:rPr lang="uk-UA" sz="4400" b="1" dirty="0">
                <a:solidFill>
                  <a:srgbClr val="FF47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гаї. </a:t>
            </a:r>
          </a:p>
          <a:p>
            <a:pPr algn="ctr"/>
            <a:r>
              <a:rPr lang="uk-UA" sz="4400" b="1" dirty="0">
                <a:solidFill>
                  <a:schemeClr val="accent2">
                    <a:lumMod val="50000"/>
                  </a:schemeClr>
                </a:solidFill>
              </a:rPr>
              <a:t>Ці речення розповідні. </a:t>
            </a:r>
          </a:p>
          <a:p>
            <a:pPr algn="ctr"/>
            <a:r>
              <a:rPr lang="uk-UA" sz="4400" b="1" dirty="0">
                <a:solidFill>
                  <a:schemeClr val="accent2">
                    <a:lumMod val="50000"/>
                  </a:schemeClr>
                </a:solidFill>
              </a:rPr>
              <a:t>Розкажуть щось тобі й мені, </a:t>
            </a:r>
          </a:p>
          <a:p>
            <a:pPr algn="ctr"/>
            <a:r>
              <a:rPr lang="uk-UA" sz="4400" b="1" dirty="0">
                <a:solidFill>
                  <a:schemeClr val="accent2">
                    <a:lumMod val="50000"/>
                  </a:schemeClr>
                </a:solidFill>
              </a:rPr>
              <a:t>і крапку ставимо в кінці.</a:t>
            </a:r>
          </a:p>
        </p:txBody>
      </p:sp>
      <p:sp>
        <p:nvSpPr>
          <p:cNvPr id="10" name="Выноска со стрелкой вверх 9">
            <a:extLst>
              <a:ext uri="{FF2B5EF4-FFF2-40B4-BE49-F238E27FC236}">
                <a16:creationId xmlns:a16="http://schemas.microsoft.com/office/drawing/2014/main" xmlns="" id="{0629A89A-EDA7-410A-B26C-CC2A59B250DD}"/>
              </a:ext>
            </a:extLst>
          </p:cNvPr>
          <p:cNvSpPr/>
          <p:nvPr/>
        </p:nvSpPr>
        <p:spPr>
          <a:xfrm>
            <a:off x="2819400" y="3557701"/>
            <a:ext cx="8059406" cy="1124366"/>
          </a:xfrm>
          <a:prstGeom prst="upArrowCallou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Випиши</a:t>
            </a:r>
            <a:r>
              <a:rPr lang="ru-RU" sz="2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b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перші</a:t>
            </a:r>
            <a:r>
              <a:rPr lang="ru-RU" sz="20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 два </a:t>
            </a:r>
            <a:r>
              <a:rPr lang="ru-RU" sz="2000" b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розповідні</a:t>
            </a:r>
            <a:r>
              <a:rPr lang="ru-RU" sz="20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речення</a:t>
            </a:r>
            <a:r>
              <a:rPr lang="ru-RU" sz="2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. Поясни, </a:t>
            </a:r>
            <a:r>
              <a:rPr lang="ru-RU" sz="20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чому</a:t>
            </a:r>
            <a:r>
              <a:rPr lang="ru-RU" sz="2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виписані</a:t>
            </a:r>
            <a:r>
              <a:rPr lang="ru-RU" sz="2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речення</a:t>
            </a:r>
            <a:r>
              <a:rPr lang="ru-RU" sz="2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 є </a:t>
            </a:r>
            <a:r>
              <a:rPr lang="ru-RU" sz="20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розповідними</a:t>
            </a:r>
            <a:r>
              <a:rPr lang="ru-RU" sz="2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</a:rPr>
              <a:t>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9695F93D-0A26-4485-9C16-7CA9722920A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9" t="9052" r="62011" b="75641"/>
          <a:stretch/>
        </p:blipFill>
        <p:spPr>
          <a:xfrm>
            <a:off x="1291203" y="5048897"/>
            <a:ext cx="3191344" cy="91593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CAE2D0BE-6060-447A-BDD3-BA49422BC12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95" t="9052" r="22494" b="75641"/>
          <a:stretch/>
        </p:blipFill>
        <p:spPr>
          <a:xfrm>
            <a:off x="4719650" y="5048897"/>
            <a:ext cx="3788246" cy="91593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268" y="4047067"/>
            <a:ext cx="2455332" cy="2455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4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74CA16E4-8B5E-4263-BAC3-E41A2D11FA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4" t="55711" r="26471" b="26477"/>
          <a:stretch/>
        </p:blipFill>
        <p:spPr>
          <a:xfrm>
            <a:off x="519764" y="5013988"/>
            <a:ext cx="11567898" cy="167053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9196" y="251641"/>
            <a:ext cx="8732066" cy="485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Доповни речення словами з довідки.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0A46A88F-7F35-47BD-A130-284060C6A9C8}"/>
              </a:ext>
            </a:extLst>
          </p:cNvPr>
          <p:cNvSpPr/>
          <p:nvPr/>
        </p:nvSpPr>
        <p:spPr>
          <a:xfrm>
            <a:off x="347870" y="1334505"/>
            <a:ext cx="11567898" cy="19844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err="1">
                <a:solidFill>
                  <a:schemeClr val="bg1"/>
                </a:solidFill>
              </a:rPr>
              <a:t>Розповідне</a:t>
            </a:r>
            <a:r>
              <a:rPr lang="ru-RU" sz="4000" b="1" dirty="0">
                <a:solidFill>
                  <a:schemeClr val="bg1"/>
                </a:solidFill>
              </a:rPr>
              <a:t> </a:t>
            </a:r>
            <a:r>
              <a:rPr lang="ru-RU" sz="4000" b="1" dirty="0" err="1">
                <a:solidFill>
                  <a:schemeClr val="bg1"/>
                </a:solidFill>
              </a:rPr>
              <a:t>речення</a:t>
            </a:r>
            <a:r>
              <a:rPr lang="ru-RU" sz="4000" b="1" dirty="0">
                <a:solidFill>
                  <a:schemeClr val="bg1"/>
                </a:solidFill>
              </a:rPr>
              <a:t> – </a:t>
            </a:r>
            <a:r>
              <a:rPr lang="ru-RU" sz="4000" b="1" dirty="0" err="1">
                <a:solidFill>
                  <a:schemeClr val="bg1"/>
                </a:solidFill>
              </a:rPr>
              <a:t>це</a:t>
            </a:r>
            <a:r>
              <a:rPr lang="ru-RU" sz="4000" b="1" dirty="0">
                <a:solidFill>
                  <a:schemeClr val="bg1"/>
                </a:solidFill>
              </a:rPr>
              <a:t> ____________, у </a:t>
            </a:r>
            <a:r>
              <a:rPr lang="ru-RU" sz="4000" b="1" dirty="0" err="1">
                <a:solidFill>
                  <a:schemeClr val="bg1"/>
                </a:solidFill>
              </a:rPr>
              <a:t>якому</a:t>
            </a:r>
            <a:r>
              <a:rPr lang="ru-RU" sz="4000" b="1" dirty="0">
                <a:solidFill>
                  <a:schemeClr val="bg1"/>
                </a:solidFill>
              </a:rPr>
              <a:t> про </a:t>
            </a:r>
            <a:r>
              <a:rPr lang="ru-RU" sz="4000" b="1" dirty="0" err="1">
                <a:solidFill>
                  <a:schemeClr val="bg1"/>
                </a:solidFill>
              </a:rPr>
              <a:t>щось</a:t>
            </a:r>
            <a:r>
              <a:rPr lang="ru-RU" sz="4000" b="1" dirty="0">
                <a:solidFill>
                  <a:schemeClr val="bg1"/>
                </a:solidFill>
              </a:rPr>
              <a:t> __________________ </a:t>
            </a:r>
            <a:r>
              <a:rPr lang="ru-RU" sz="4000" b="1" dirty="0" err="1">
                <a:solidFill>
                  <a:schemeClr val="bg1"/>
                </a:solidFill>
              </a:rPr>
              <a:t>або</a:t>
            </a:r>
            <a:r>
              <a:rPr lang="ru-RU" sz="4000" b="1" dirty="0">
                <a:solidFill>
                  <a:schemeClr val="bg1"/>
                </a:solidFill>
              </a:rPr>
              <a:t> ____________________. 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E06A887B-B87A-4F10-8C1C-36CE88AB357B}"/>
              </a:ext>
            </a:extLst>
          </p:cNvPr>
          <p:cNvSpPr/>
          <p:nvPr/>
        </p:nvSpPr>
        <p:spPr>
          <a:xfrm>
            <a:off x="337306" y="3429000"/>
            <a:ext cx="11567898" cy="737477"/>
          </a:xfrm>
          <a:prstGeom prst="rect">
            <a:avLst/>
          </a:prstGeom>
          <a:solidFill>
            <a:schemeClr val="accent1">
              <a:lumMod val="75000"/>
            </a:schemeClr>
          </a:solidFill>
          <a:ln w="571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err="1">
                <a:solidFill>
                  <a:schemeClr val="bg1"/>
                </a:solidFill>
              </a:rPr>
              <a:t>повідомляється</a:t>
            </a:r>
            <a:r>
              <a:rPr lang="ru-RU" sz="4000" b="1" dirty="0">
                <a:solidFill>
                  <a:schemeClr val="bg1"/>
                </a:solidFill>
              </a:rPr>
              <a:t>, </a:t>
            </a:r>
            <a:r>
              <a:rPr lang="ru-RU" sz="4000" b="1" dirty="0" err="1">
                <a:solidFill>
                  <a:schemeClr val="bg1"/>
                </a:solidFill>
              </a:rPr>
              <a:t>речення</a:t>
            </a:r>
            <a:r>
              <a:rPr lang="ru-RU" sz="4000" b="1" dirty="0">
                <a:solidFill>
                  <a:schemeClr val="bg1"/>
                </a:solidFill>
              </a:rPr>
              <a:t>, </a:t>
            </a:r>
            <a:r>
              <a:rPr lang="ru-RU" sz="4000" b="1" dirty="0" err="1">
                <a:solidFill>
                  <a:schemeClr val="bg1"/>
                </a:solidFill>
              </a:rPr>
              <a:t>розповідається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79E7AAF-056E-420D-81DC-F7124AAE4AF2}"/>
              </a:ext>
            </a:extLst>
          </p:cNvPr>
          <p:cNvSpPr/>
          <p:nvPr/>
        </p:nvSpPr>
        <p:spPr>
          <a:xfrm>
            <a:off x="1396719" y="3443795"/>
            <a:ext cx="37206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повідомляється</a:t>
            </a:r>
            <a:endParaRPr lang="ru-RU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EC6CC1AA-A2BD-43E2-9F9E-D4AD2E5A7E12}"/>
              </a:ext>
            </a:extLst>
          </p:cNvPr>
          <p:cNvSpPr/>
          <p:nvPr/>
        </p:nvSpPr>
        <p:spPr>
          <a:xfrm>
            <a:off x="5174976" y="3442900"/>
            <a:ext cx="20425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речення</a:t>
            </a:r>
            <a:endParaRPr lang="ru-RU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BF4B7FDE-BFBE-48FC-8BDE-E3C47AABED43}"/>
              </a:ext>
            </a:extLst>
          </p:cNvPr>
          <p:cNvSpPr/>
          <p:nvPr/>
        </p:nvSpPr>
        <p:spPr>
          <a:xfrm>
            <a:off x="7246098" y="3442900"/>
            <a:ext cx="35846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розповідається</a:t>
            </a:r>
            <a:endParaRPr lang="ru-RU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6CDFB5C8-6F88-4F95-A6BB-A29872D1D23E}"/>
              </a:ext>
            </a:extLst>
          </p:cNvPr>
          <p:cNvSpPr/>
          <p:nvPr/>
        </p:nvSpPr>
        <p:spPr>
          <a:xfrm>
            <a:off x="1248500" y="4318495"/>
            <a:ext cx="10549247" cy="485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Склади і запиши розповідне речення про свого друга (свою подругу)</a:t>
            </a:r>
          </a:p>
        </p:txBody>
      </p:sp>
    </p:spTree>
    <p:extLst>
      <p:ext uri="{BB962C8B-B14F-4D97-AF65-F5344CB8AC3E}">
        <p14:creationId xmlns:p14="http://schemas.microsoft.com/office/powerpoint/2010/main" val="191914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3.7037E-6 L 0.14232 -0.306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09" y="-1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3.7037E-6 L -0.18776 -0.2101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8" y="-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0.24479 -0.1233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40" y="-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FFF676AD-5010-400B-AC08-04C7DA9BE2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4" t="55711" r="26471" b="26477"/>
          <a:stretch/>
        </p:blipFill>
        <p:spPr>
          <a:xfrm>
            <a:off x="519764" y="5013988"/>
            <a:ext cx="11567898" cy="167053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3970" y="321980"/>
            <a:ext cx="8732066" cy="485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Прочитай. </a:t>
            </a:r>
            <a:r>
              <a:rPr lang="ru-RU" sz="2000" b="1" dirty="0" err="1">
                <a:solidFill>
                  <a:schemeClr val="bg1"/>
                </a:solidFill>
              </a:rPr>
              <a:t>Поміркуй</a:t>
            </a:r>
            <a:r>
              <a:rPr lang="ru-RU" sz="2000" b="1" dirty="0">
                <a:solidFill>
                  <a:schemeClr val="bg1"/>
                </a:solidFill>
              </a:rPr>
              <a:t>, </a:t>
            </a:r>
            <a:r>
              <a:rPr lang="ru-RU" sz="2000" b="1" dirty="0" err="1">
                <a:solidFill>
                  <a:schemeClr val="bg1"/>
                </a:solidFill>
              </a:rPr>
              <a:t>що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спільного</a:t>
            </a:r>
            <a:r>
              <a:rPr lang="ru-RU" sz="2000" b="1" dirty="0">
                <a:solidFill>
                  <a:schemeClr val="bg1"/>
                </a:solidFill>
              </a:rPr>
              <a:t> в </a:t>
            </a:r>
            <a:r>
              <a:rPr lang="ru-RU" sz="2000" b="1" dirty="0" err="1">
                <a:solidFill>
                  <a:schemeClr val="bg1"/>
                </a:solidFill>
              </a:rPr>
              <a:t>цих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двох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уривках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із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віршів</a:t>
            </a:r>
            <a:r>
              <a:rPr lang="ru-RU" sz="2000" b="1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8" name="Прямокутник 5">
            <a:extLst>
              <a:ext uri="{FF2B5EF4-FFF2-40B4-BE49-F238E27FC236}">
                <a16:creationId xmlns:a16="http://schemas.microsoft.com/office/drawing/2014/main" xmlns="" id="{87CCC66B-4FAE-41E3-BBD8-9B86A5755F3A}"/>
              </a:ext>
            </a:extLst>
          </p:cNvPr>
          <p:cNvSpPr/>
          <p:nvPr/>
        </p:nvSpPr>
        <p:spPr>
          <a:xfrm>
            <a:off x="283970" y="1441969"/>
            <a:ext cx="6345430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accent6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Виглянув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місяць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із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сивих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туманів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</a:p>
          <a:p>
            <a:pPr algn="ctr"/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Вечір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в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кожусі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бреде по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снігу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</a:p>
          <a:p>
            <a:pPr algn="r"/>
            <a:r>
              <a:rPr lang="ru-RU" sz="3200" i="1" dirty="0">
                <a:solidFill>
                  <a:schemeClr val="accent6">
                    <a:lumMod val="50000"/>
                  </a:schemeClr>
                </a:solidFill>
              </a:rPr>
              <a:t>Расул Гамзатов </a:t>
            </a:r>
            <a:endParaRPr lang="uk-UA" sz="3200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Прямокутник 5">
            <a:extLst>
              <a:ext uri="{FF2B5EF4-FFF2-40B4-BE49-F238E27FC236}">
                <a16:creationId xmlns:a16="http://schemas.microsoft.com/office/drawing/2014/main" xmlns="" id="{21F65301-19ED-4D87-B2B2-4E48926F398E}"/>
              </a:ext>
            </a:extLst>
          </p:cNvPr>
          <p:cNvSpPr/>
          <p:nvPr/>
        </p:nvSpPr>
        <p:spPr>
          <a:xfrm>
            <a:off x="6937512" y="1441969"/>
            <a:ext cx="4970517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accent6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Сяють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зорі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ввечері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</a:p>
          <a:p>
            <a:pPr algn="ctr"/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Ліс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під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снігом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спить. </a:t>
            </a:r>
          </a:p>
          <a:p>
            <a:pPr algn="r"/>
            <a:r>
              <a:rPr lang="ru-RU" sz="3200" i="1" dirty="0" err="1">
                <a:solidFill>
                  <a:schemeClr val="accent6">
                    <a:lumMod val="50000"/>
                  </a:schemeClr>
                </a:solidFill>
              </a:rPr>
              <a:t>Марія</a:t>
            </a:r>
            <a:r>
              <a:rPr lang="ru-RU" sz="3200" i="1" dirty="0">
                <a:solidFill>
                  <a:schemeClr val="accent6">
                    <a:lumMod val="50000"/>
                  </a:schemeClr>
                </a:solidFill>
              </a:rPr>
              <a:t> Пригара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DAA57A8F-4394-4503-A937-9724F46FF9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3676" y="3099519"/>
            <a:ext cx="1944746" cy="1944746"/>
          </a:xfrm>
          <a:prstGeom prst="rect">
            <a:avLst/>
          </a:prstGeom>
        </p:spPr>
      </p:pic>
      <p:sp>
        <p:nvSpPr>
          <p:cNvPr id="11" name="Прямокутник 5">
            <a:extLst>
              <a:ext uri="{FF2B5EF4-FFF2-40B4-BE49-F238E27FC236}">
                <a16:creationId xmlns:a16="http://schemas.microsoft.com/office/drawing/2014/main" xmlns="" id="{4292C77D-11F1-478A-B548-C2393E2291A6}"/>
              </a:ext>
            </a:extLst>
          </p:cNvPr>
          <p:cNvSpPr/>
          <p:nvPr/>
        </p:nvSpPr>
        <p:spPr>
          <a:xfrm>
            <a:off x="363483" y="3288699"/>
            <a:ext cx="9088630" cy="783193"/>
          </a:xfrm>
          <a:prstGeom prst="wedgeRoundRectCallout">
            <a:avLst>
              <a:gd name="adj1" fmla="val 53825"/>
              <a:gd name="adj2" fmla="val 22761"/>
              <a:gd name="adj3" fmla="val 16667"/>
            </a:avLst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</a:rPr>
              <a:t>Полічи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</a:rPr>
              <a:t>зі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</a:rPr>
              <a:t>скількох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</a:rPr>
              <a:t>розповідних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</a:rPr>
              <a:t>речень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</a:rPr>
              <a:t>складається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</a:rPr>
              <a:t>кожний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з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</a:rPr>
              <a:t>уривків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. Правильно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</a:rPr>
              <a:t>інтонуй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</a:rPr>
              <a:t>кожне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</a:rPr>
              <a:t>розповідне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</a:rPr>
              <a:t>речення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6DF01C82-45ED-4B1A-B60F-33EA18244E2C}"/>
              </a:ext>
            </a:extLst>
          </p:cNvPr>
          <p:cNvSpPr/>
          <p:nvPr/>
        </p:nvSpPr>
        <p:spPr>
          <a:xfrm>
            <a:off x="1100666" y="4367346"/>
            <a:ext cx="8111067" cy="485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  <a:effectLst>
            <a:softEdge rad="1270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 Запиши з </a:t>
            </a:r>
            <a:r>
              <a:rPr lang="ru-RU" sz="2000" b="1" dirty="0" err="1">
                <a:solidFill>
                  <a:schemeClr val="bg1"/>
                </a:solidFill>
              </a:rPr>
              <a:t>пам’яті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одне</a:t>
            </a:r>
            <a:r>
              <a:rPr lang="ru-RU" sz="2000" b="1" dirty="0">
                <a:solidFill>
                  <a:schemeClr val="bg1"/>
                </a:solidFill>
              </a:rPr>
              <a:t> з </a:t>
            </a:r>
            <a:r>
              <a:rPr lang="ru-RU" sz="2000" b="1" dirty="0" err="1">
                <a:solidFill>
                  <a:schemeClr val="bg1"/>
                </a:solidFill>
              </a:rPr>
              <a:t>розповідних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речень</a:t>
            </a:r>
            <a:r>
              <a:rPr lang="ru-RU" sz="2000" b="1" dirty="0">
                <a:solidFill>
                  <a:schemeClr val="bg1"/>
                </a:solidFill>
              </a:rPr>
              <a:t> (на </a:t>
            </a:r>
            <a:r>
              <a:rPr lang="ru-RU" sz="2000" b="1" dirty="0" err="1">
                <a:solidFill>
                  <a:schemeClr val="bg1"/>
                </a:solidFill>
              </a:rPr>
              <a:t>вибір</a:t>
            </a:r>
            <a:r>
              <a:rPr lang="ru-RU" sz="2000" b="1" dirty="0">
                <a:solidFill>
                  <a:schemeClr val="bg1"/>
                </a:solidFill>
              </a:rPr>
              <a:t>). 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DB32EDC4-15B5-4B38-B26E-2383F6914134}"/>
              </a:ext>
            </a:extLst>
          </p:cNvPr>
          <p:cNvSpPr/>
          <p:nvPr/>
        </p:nvSpPr>
        <p:spPr>
          <a:xfrm>
            <a:off x="283970" y="1441969"/>
            <a:ext cx="6345430" cy="1569660"/>
          </a:xfrm>
          <a:prstGeom prst="rect">
            <a:avLst/>
          </a:prstGeom>
          <a:solidFill>
            <a:srgbClr val="00B0F0"/>
          </a:solidFill>
          <a:ln w="76200">
            <a:solidFill>
              <a:schemeClr val="tx1"/>
            </a:solidFill>
            <a:prstDash val="soli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7C9912AE-668E-4E64-9C06-DD421DBE6A28}"/>
              </a:ext>
            </a:extLst>
          </p:cNvPr>
          <p:cNvSpPr/>
          <p:nvPr/>
        </p:nvSpPr>
        <p:spPr>
          <a:xfrm>
            <a:off x="6937511" y="1441969"/>
            <a:ext cx="4970517" cy="1569660"/>
          </a:xfrm>
          <a:prstGeom prst="rect">
            <a:avLst/>
          </a:prstGeom>
          <a:solidFill>
            <a:srgbClr val="00B0F0"/>
          </a:solidFill>
          <a:ln w="76200">
            <a:solidFill>
              <a:schemeClr val="tx1"/>
            </a:solidFill>
            <a:prstDash val="solid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64818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17.02.2022</a:t>
            </a:fld>
            <a:endParaRPr lang="ru-RU"/>
          </a:p>
        </p:txBody>
      </p:sp>
      <p:pic>
        <p:nvPicPr>
          <p:cNvPr id="4" name="Руханка танець 'Marshmallow Dance' (1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56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3970" y="251641"/>
            <a:ext cx="8732066" cy="485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Прочитайте і </a:t>
            </a:r>
            <a:r>
              <a:rPr lang="ru-RU" sz="2000" b="1" dirty="0" err="1">
                <a:solidFill>
                  <a:schemeClr val="bg1"/>
                </a:solidFill>
              </a:rPr>
              <a:t>відгадайте</a:t>
            </a:r>
            <a:r>
              <a:rPr lang="ru-RU" sz="2000" b="1" dirty="0">
                <a:solidFill>
                  <a:schemeClr val="bg1"/>
                </a:solidFill>
              </a:rPr>
              <a:t> загадки.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xmlns="" id="{813C86C4-F622-422B-AA6E-83582531E050}"/>
              </a:ext>
            </a:extLst>
          </p:cNvPr>
          <p:cNvSpPr/>
          <p:nvPr/>
        </p:nvSpPr>
        <p:spPr>
          <a:xfrm>
            <a:off x="283970" y="903360"/>
            <a:ext cx="5301821" cy="1077218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tx2"/>
                </a:solidFill>
              </a:rPr>
              <a:t>Ходить, блудить, </a:t>
            </a:r>
            <a:r>
              <a:rPr lang="ru-RU" sz="3200" b="1" dirty="0" err="1">
                <a:solidFill>
                  <a:schemeClr val="tx2"/>
                </a:solidFill>
              </a:rPr>
              <a:t>мандрує</a:t>
            </a:r>
            <a:r>
              <a:rPr lang="ru-RU" sz="3200" b="1" dirty="0">
                <a:solidFill>
                  <a:schemeClr val="tx2"/>
                </a:solidFill>
              </a:rPr>
              <a:t>, </a:t>
            </a:r>
          </a:p>
          <a:p>
            <a:pPr algn="ctr"/>
            <a:r>
              <a:rPr lang="ru-RU" sz="3200" b="1" dirty="0">
                <a:solidFill>
                  <a:schemeClr val="tx2"/>
                </a:solidFill>
              </a:rPr>
              <a:t>мости з </a:t>
            </a:r>
            <a:r>
              <a:rPr lang="ru-RU" sz="3200" b="1" dirty="0" err="1">
                <a:solidFill>
                  <a:schemeClr val="tx2"/>
                </a:solidFill>
              </a:rPr>
              <a:t>льоду</a:t>
            </a:r>
            <a:r>
              <a:rPr lang="ru-RU" sz="3200" b="1" dirty="0">
                <a:solidFill>
                  <a:schemeClr val="tx2"/>
                </a:solidFill>
              </a:rPr>
              <a:t> </a:t>
            </a:r>
            <a:r>
              <a:rPr lang="ru-RU" sz="3200" b="1" dirty="0" err="1">
                <a:solidFill>
                  <a:schemeClr val="tx2"/>
                </a:solidFill>
              </a:rPr>
              <a:t>будує</a:t>
            </a:r>
            <a:r>
              <a:rPr lang="ru-RU" sz="3200" b="1" dirty="0">
                <a:solidFill>
                  <a:schemeClr val="tx2"/>
                </a:solidFill>
              </a:rPr>
              <a:t>.</a:t>
            </a:r>
            <a:endParaRPr lang="uk-UA" sz="3200" i="1" dirty="0">
              <a:solidFill>
                <a:schemeClr val="tx2"/>
              </a:solidFill>
            </a:endParaRPr>
          </a:p>
        </p:txBody>
      </p:sp>
      <p:pic>
        <p:nvPicPr>
          <p:cNvPr id="5122" name="Picture 2" descr="Пов’язане зображення">
            <a:extLst>
              <a:ext uri="{FF2B5EF4-FFF2-40B4-BE49-F238E27FC236}">
                <a16:creationId xmlns:a16="http://schemas.microsoft.com/office/drawing/2014/main" xmlns="" id="{BD982DB5-DA64-45CC-AB33-0689DE0F22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96" y="2102784"/>
            <a:ext cx="4829367" cy="35254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кутник 5">
            <a:extLst>
              <a:ext uri="{FF2B5EF4-FFF2-40B4-BE49-F238E27FC236}">
                <a16:creationId xmlns:a16="http://schemas.microsoft.com/office/drawing/2014/main" xmlns="" id="{FBAAF04D-0F43-4C10-86B7-5A10EE048CDE}"/>
              </a:ext>
            </a:extLst>
          </p:cNvPr>
          <p:cNvSpPr/>
          <p:nvPr/>
        </p:nvSpPr>
        <p:spPr>
          <a:xfrm>
            <a:off x="7038928" y="1799636"/>
            <a:ext cx="5037667" cy="2062103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solidFill>
                  <a:schemeClr val="tx2"/>
                </a:solidFill>
              </a:rPr>
              <a:t>Узимку</a:t>
            </a:r>
            <a:r>
              <a:rPr lang="ru-RU" sz="3200" b="1" dirty="0">
                <a:solidFill>
                  <a:schemeClr val="tx2"/>
                </a:solidFill>
              </a:rPr>
              <a:t>, як дерева </a:t>
            </a:r>
            <a:r>
              <a:rPr lang="ru-RU" sz="3200" b="1" dirty="0" err="1">
                <a:solidFill>
                  <a:schemeClr val="tx2"/>
                </a:solidFill>
              </a:rPr>
              <a:t>голі</a:t>
            </a:r>
            <a:r>
              <a:rPr lang="ru-RU" sz="3200" b="1" dirty="0">
                <a:solidFill>
                  <a:schemeClr val="tx2"/>
                </a:solidFill>
              </a:rPr>
              <a:t>, </a:t>
            </a:r>
          </a:p>
          <a:p>
            <a:pPr algn="ctr"/>
            <a:r>
              <a:rPr lang="ru-RU" sz="3200" b="1" dirty="0" err="1">
                <a:solidFill>
                  <a:schemeClr val="tx2"/>
                </a:solidFill>
              </a:rPr>
              <a:t>він</a:t>
            </a:r>
            <a:r>
              <a:rPr lang="ru-RU" sz="3200" b="1" dirty="0">
                <a:solidFill>
                  <a:schemeClr val="tx2"/>
                </a:solidFill>
              </a:rPr>
              <a:t> </a:t>
            </a:r>
            <a:r>
              <a:rPr lang="ru-RU" sz="3200" b="1" dirty="0" err="1">
                <a:solidFill>
                  <a:schemeClr val="tx2"/>
                </a:solidFill>
              </a:rPr>
              <a:t>лежить</a:t>
            </a:r>
            <a:r>
              <a:rPr lang="ru-RU" sz="3200" b="1" dirty="0">
                <a:solidFill>
                  <a:schemeClr val="tx2"/>
                </a:solidFill>
              </a:rPr>
              <a:t>, </a:t>
            </a:r>
            <a:r>
              <a:rPr lang="ru-RU" sz="3200" b="1" dirty="0" err="1">
                <a:solidFill>
                  <a:schemeClr val="tx2"/>
                </a:solidFill>
              </a:rPr>
              <a:t>біліє</a:t>
            </a:r>
            <a:r>
              <a:rPr lang="ru-RU" sz="3200" b="1" dirty="0">
                <a:solidFill>
                  <a:schemeClr val="tx2"/>
                </a:solidFill>
              </a:rPr>
              <a:t> в </a:t>
            </a:r>
            <a:r>
              <a:rPr lang="ru-RU" sz="3200" b="1" dirty="0" err="1">
                <a:solidFill>
                  <a:schemeClr val="tx2"/>
                </a:solidFill>
              </a:rPr>
              <a:t>полі</a:t>
            </a:r>
            <a:r>
              <a:rPr lang="ru-RU" sz="3200" b="1" dirty="0">
                <a:solidFill>
                  <a:schemeClr val="tx2"/>
                </a:solidFill>
              </a:rPr>
              <a:t>.</a:t>
            </a:r>
          </a:p>
          <a:p>
            <a:pPr algn="ctr"/>
            <a:r>
              <a:rPr lang="ru-RU" sz="3200" b="1" dirty="0">
                <a:solidFill>
                  <a:schemeClr val="tx2"/>
                </a:solidFill>
              </a:rPr>
              <a:t> А як </a:t>
            </a:r>
            <a:r>
              <a:rPr lang="ru-RU" sz="3200" b="1" dirty="0" err="1">
                <a:solidFill>
                  <a:schemeClr val="tx2"/>
                </a:solidFill>
              </a:rPr>
              <a:t>сонце</a:t>
            </a:r>
            <a:r>
              <a:rPr lang="ru-RU" sz="3200" b="1" dirty="0">
                <a:solidFill>
                  <a:schemeClr val="tx2"/>
                </a:solidFill>
              </a:rPr>
              <a:t> </a:t>
            </a:r>
            <a:r>
              <a:rPr lang="ru-RU" sz="3200" b="1" dirty="0" err="1">
                <a:solidFill>
                  <a:schemeClr val="tx2"/>
                </a:solidFill>
              </a:rPr>
              <a:t>припече</a:t>
            </a:r>
            <a:r>
              <a:rPr lang="ru-RU" sz="3200" b="1" dirty="0">
                <a:solidFill>
                  <a:schemeClr val="tx2"/>
                </a:solidFill>
              </a:rPr>
              <a:t>, </a:t>
            </a:r>
            <a:r>
              <a:rPr lang="ru-RU" sz="3200" b="1" dirty="0" err="1">
                <a:solidFill>
                  <a:schemeClr val="tx2"/>
                </a:solidFill>
              </a:rPr>
              <a:t>він</a:t>
            </a:r>
            <a:r>
              <a:rPr lang="ru-RU" sz="3200" b="1" dirty="0">
                <a:solidFill>
                  <a:schemeClr val="tx2"/>
                </a:solidFill>
              </a:rPr>
              <a:t> </a:t>
            </a:r>
            <a:r>
              <a:rPr lang="ru-RU" sz="3200" b="1" dirty="0" err="1">
                <a:solidFill>
                  <a:schemeClr val="tx2"/>
                </a:solidFill>
              </a:rPr>
              <a:t>заплаче</a:t>
            </a:r>
            <a:r>
              <a:rPr lang="ru-RU" sz="3200" b="1" dirty="0">
                <a:solidFill>
                  <a:schemeClr val="tx2"/>
                </a:solidFill>
              </a:rPr>
              <a:t> і </a:t>
            </a:r>
            <a:r>
              <a:rPr lang="ru-RU" sz="3200" b="1" dirty="0" err="1">
                <a:solidFill>
                  <a:schemeClr val="tx2"/>
                </a:solidFill>
              </a:rPr>
              <a:t>втече</a:t>
            </a:r>
            <a:r>
              <a:rPr lang="ru-RU" sz="3200" b="1" dirty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5124" name="Picture 4" descr="Результат пошуку зображень за запитом &quot;снег рисунок&quot;">
            <a:extLst>
              <a:ext uri="{FF2B5EF4-FFF2-40B4-BE49-F238E27FC236}">
                <a16:creationId xmlns:a16="http://schemas.microsoft.com/office/drawing/2014/main" xmlns="" id="{0936D353-0C00-4637-A52E-0A707C26A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201" y="4013200"/>
            <a:ext cx="4010993" cy="25068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800" y="3496733"/>
            <a:ext cx="2847928" cy="2847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20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00667" y="350595"/>
            <a:ext cx="7447928" cy="485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Прочитайте і відгадайте загадки.</a:t>
            </a:r>
            <a:endParaRPr lang="ru-RU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xmlns="" id="{813C86C4-F622-422B-AA6E-83582531E050}"/>
              </a:ext>
            </a:extLst>
          </p:cNvPr>
          <p:cNvSpPr/>
          <p:nvPr/>
        </p:nvSpPr>
        <p:spPr>
          <a:xfrm>
            <a:off x="433917" y="1873768"/>
            <a:ext cx="5301821" cy="1323439"/>
          </a:xfrm>
          <a:prstGeom prst="rect">
            <a:avLst/>
          </a:prstGeom>
          <a:solidFill>
            <a:schemeClr val="bg2">
              <a:lumMod val="75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8000" b="1" dirty="0">
                <a:solidFill>
                  <a:schemeClr val="accent2">
                    <a:lumMod val="50000"/>
                  </a:schemeClr>
                </a:solidFill>
              </a:rPr>
              <a:t>Мороз</a:t>
            </a:r>
            <a:endParaRPr lang="uk-UA" sz="8000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Прямокутник 5">
            <a:extLst>
              <a:ext uri="{FF2B5EF4-FFF2-40B4-BE49-F238E27FC236}">
                <a16:creationId xmlns:a16="http://schemas.microsoft.com/office/drawing/2014/main" xmlns="" id="{FBAAF04D-0F43-4C10-86B7-5A10EE048CDE}"/>
              </a:ext>
            </a:extLst>
          </p:cNvPr>
          <p:cNvSpPr/>
          <p:nvPr/>
        </p:nvSpPr>
        <p:spPr>
          <a:xfrm>
            <a:off x="6096000" y="1873768"/>
            <a:ext cx="5301821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8000" b="1" dirty="0" err="1">
                <a:solidFill>
                  <a:schemeClr val="accent2">
                    <a:lumMod val="50000"/>
                  </a:schemeClr>
                </a:solidFill>
              </a:rPr>
              <a:t>Сніг</a:t>
            </a:r>
            <a:endParaRPr lang="ru-RU" sz="8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3A18FBCD-7F54-44B2-9DE9-E93B25E1373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03669" y="3528972"/>
            <a:ext cx="2394088" cy="2829057"/>
          </a:xfrm>
          <a:prstGeom prst="rect">
            <a:avLst/>
          </a:prstGeom>
        </p:spPr>
      </p:pic>
      <p:sp>
        <p:nvSpPr>
          <p:cNvPr id="12" name="Прямокутник 5">
            <a:extLst>
              <a:ext uri="{FF2B5EF4-FFF2-40B4-BE49-F238E27FC236}">
                <a16:creationId xmlns:a16="http://schemas.microsoft.com/office/drawing/2014/main" xmlns="" id="{9F5ACC19-6EFA-43D5-B802-5C8F49319C4D}"/>
              </a:ext>
            </a:extLst>
          </p:cNvPr>
          <p:cNvSpPr/>
          <p:nvPr/>
        </p:nvSpPr>
        <p:spPr>
          <a:xfrm>
            <a:off x="1461604" y="3528378"/>
            <a:ext cx="7533861" cy="2553891"/>
          </a:xfrm>
          <a:prstGeom prst="wedgeRoundRectCallout">
            <a:avLst>
              <a:gd name="adj1" fmla="val 53825"/>
              <a:gd name="adj2" fmla="val 22761"/>
              <a:gd name="adj3" fmla="val 16667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</a:rPr>
              <a:t>Складіть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</a:rPr>
              <a:t>запишіть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</a:rPr>
              <a:t>розповідне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</a:rPr>
              <a:t>речення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з одним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</a:rPr>
              <a:t>із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</a:rPr>
              <a:t>слів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</a:rPr>
              <a:t>відгадками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</a:rPr>
              <a:t>Навчайтеся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 правильно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</a:rPr>
              <a:t>інтонувати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</a:rPr>
              <a:t>розповідні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</a:rPr>
              <a:t>речення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97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 со стрелкой вниз 4"/>
          <p:cNvSpPr/>
          <p:nvPr/>
        </p:nvSpPr>
        <p:spPr>
          <a:xfrm>
            <a:off x="283970" y="402212"/>
            <a:ext cx="8152436" cy="893188"/>
          </a:xfrm>
          <a:prstGeom prst="downArrowCallou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Прочитай загадку Дмитра Білоуса. Запиши відгадку.</a:t>
            </a:r>
          </a:p>
        </p:txBody>
      </p:sp>
      <p:sp>
        <p:nvSpPr>
          <p:cNvPr id="8" name="Прямокутник 5">
            <a:extLst>
              <a:ext uri="{FF2B5EF4-FFF2-40B4-BE49-F238E27FC236}">
                <a16:creationId xmlns:a16="http://schemas.microsoft.com/office/drawing/2014/main" xmlns="" id="{62C4F9C0-0903-4DAD-80C9-25457771EC94}"/>
              </a:ext>
            </a:extLst>
          </p:cNvPr>
          <p:cNvSpPr/>
          <p:nvPr/>
        </p:nvSpPr>
        <p:spPr>
          <a:xfrm>
            <a:off x="368637" y="1690044"/>
            <a:ext cx="10773497" cy="230832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chemeClr val="bg1"/>
            </a:solidFill>
            <a:prstDash val="sysDot"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Маленька</a:t>
            </a: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  <a:r>
              <a:rPr lang="ru-RU" sz="36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менша</a:t>
            </a: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6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від</a:t>
            </a: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6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мачини</a:t>
            </a: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</a:t>
            </a:r>
          </a:p>
          <a:p>
            <a:pPr algn="ctr"/>
            <a:r>
              <a:rPr lang="ru-RU" sz="36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Ні</a:t>
            </a: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з ким не стану на </a:t>
            </a:r>
            <a:r>
              <a:rPr lang="ru-RU" sz="36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борню</a:t>
            </a:r>
            <a:r>
              <a:rPr lang="uk-UA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</a:p>
          <a:p>
            <a:pPr algn="ctr"/>
            <a:r>
              <a:rPr lang="uk-UA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 при читанні, коли треба, </a:t>
            </a:r>
          </a:p>
          <a:p>
            <a:pPr algn="ctr"/>
            <a:r>
              <a:rPr lang="uk-UA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Й людини мову </a:t>
            </a:r>
            <a:r>
              <a:rPr lang="uk-UA" sz="36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зупиню</a:t>
            </a:r>
            <a:r>
              <a:rPr lang="uk-UA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____________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69B2838-4821-4C8F-9484-68B4EF830599}"/>
              </a:ext>
            </a:extLst>
          </p:cNvPr>
          <p:cNvSpPr txBox="1"/>
          <p:nvPr/>
        </p:nvSpPr>
        <p:spPr>
          <a:xfrm>
            <a:off x="6609521" y="3213082"/>
            <a:ext cx="3349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Крапка</a:t>
            </a:r>
          </a:p>
        </p:txBody>
      </p:sp>
      <p:sp>
        <p:nvSpPr>
          <p:cNvPr id="9" name="Выноска со стрелкой вверх 8">
            <a:extLst>
              <a:ext uri="{FF2B5EF4-FFF2-40B4-BE49-F238E27FC236}">
                <a16:creationId xmlns:a16="http://schemas.microsoft.com/office/drawing/2014/main" xmlns="" id="{746B867E-7795-480B-840D-4F9ED6880BB5}"/>
              </a:ext>
            </a:extLst>
          </p:cNvPr>
          <p:cNvSpPr/>
          <p:nvPr/>
        </p:nvSpPr>
        <p:spPr>
          <a:xfrm>
            <a:off x="6695222" y="3920968"/>
            <a:ext cx="3178084" cy="769835"/>
          </a:xfrm>
          <a:prstGeom prst="upArrowCallou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Устав пропущене слово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3B8FFE87-50A7-4A54-B09B-C886E344D3C7}"/>
              </a:ext>
            </a:extLst>
          </p:cNvPr>
          <p:cNvSpPr txBox="1"/>
          <p:nvPr/>
        </p:nvSpPr>
        <p:spPr>
          <a:xfrm>
            <a:off x="2794000" y="4768203"/>
            <a:ext cx="94962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/>
              <a:t>У кінці розповідних речень ставиться ____________ 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6D736A4-F4C9-4B1D-A68D-010944070204}"/>
              </a:ext>
            </a:extLst>
          </p:cNvPr>
          <p:cNvSpPr txBox="1"/>
          <p:nvPr/>
        </p:nvSpPr>
        <p:spPr>
          <a:xfrm>
            <a:off x="2794000" y="5491478"/>
            <a:ext cx="3349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/>
              <a:t>крапка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7266" y="3355358"/>
            <a:ext cx="3134485" cy="3134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46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9" grpId="0" animBg="1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E08F1323-FC57-4B60-BC65-47E35236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4" t="63517" r="26471" b="26477"/>
          <a:stretch/>
        </p:blipFill>
        <p:spPr>
          <a:xfrm>
            <a:off x="519764" y="5711993"/>
            <a:ext cx="11567898" cy="93847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51530" y="198196"/>
            <a:ext cx="8732066" cy="76774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Установи відповідність між початком і кінцем прислів’їв за допомогою стрілок. Поясни, що означають ці прислів’я.</a:t>
            </a:r>
          </a:p>
        </p:txBody>
      </p:sp>
      <p:sp>
        <p:nvSpPr>
          <p:cNvPr id="8" name="Прямокутник 5">
            <a:extLst>
              <a:ext uri="{FF2B5EF4-FFF2-40B4-BE49-F238E27FC236}">
                <a16:creationId xmlns:a16="http://schemas.microsoft.com/office/drawing/2014/main" xmlns="" id="{94B3B1CD-AB65-4514-A710-E91DCCD5F61B}"/>
              </a:ext>
            </a:extLst>
          </p:cNvPr>
          <p:cNvSpPr/>
          <p:nvPr/>
        </p:nvSpPr>
        <p:spPr>
          <a:xfrm>
            <a:off x="1230934" y="1338829"/>
            <a:ext cx="6124021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accent2">
                    <a:lumMod val="50000"/>
                  </a:schemeClr>
                </a:solidFill>
              </a:rPr>
              <a:t>І від солодких слів буває</a:t>
            </a:r>
          </a:p>
        </p:txBody>
      </p:sp>
      <p:sp>
        <p:nvSpPr>
          <p:cNvPr id="9" name="Прямокутник 5">
            <a:extLst>
              <a:ext uri="{FF2B5EF4-FFF2-40B4-BE49-F238E27FC236}">
                <a16:creationId xmlns:a16="http://schemas.microsoft.com/office/drawing/2014/main" xmlns="" id="{8B343FE7-0777-4D8E-8B64-74DBF95632CD}"/>
              </a:ext>
            </a:extLst>
          </p:cNvPr>
          <p:cNvSpPr/>
          <p:nvPr/>
        </p:nvSpPr>
        <p:spPr>
          <a:xfrm>
            <a:off x="1230934" y="2206002"/>
            <a:ext cx="6124021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accent2">
                    <a:lumMod val="50000"/>
                  </a:schemeClr>
                </a:solidFill>
              </a:rPr>
              <a:t>Слово чемне кожному</a:t>
            </a:r>
          </a:p>
        </p:txBody>
      </p:sp>
      <p:sp>
        <p:nvSpPr>
          <p:cNvPr id="10" name="Прямокутник 5">
            <a:extLst>
              <a:ext uri="{FF2B5EF4-FFF2-40B4-BE49-F238E27FC236}">
                <a16:creationId xmlns:a16="http://schemas.microsoft.com/office/drawing/2014/main" xmlns="" id="{A425DCB2-1B25-4CCA-84AF-B6CD0C0B779E}"/>
              </a:ext>
            </a:extLst>
          </p:cNvPr>
          <p:cNvSpPr/>
          <p:nvPr/>
        </p:nvSpPr>
        <p:spPr>
          <a:xfrm>
            <a:off x="1230934" y="3108372"/>
            <a:ext cx="6124021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accent2">
                    <a:lumMod val="50000"/>
                  </a:schemeClr>
                </a:solidFill>
              </a:rPr>
              <a:t>Гостре словечко коле</a:t>
            </a:r>
          </a:p>
        </p:txBody>
      </p:sp>
      <p:sp>
        <p:nvSpPr>
          <p:cNvPr id="11" name="Прямокутник 5">
            <a:extLst>
              <a:ext uri="{FF2B5EF4-FFF2-40B4-BE49-F238E27FC236}">
                <a16:creationId xmlns:a16="http://schemas.microsoft.com/office/drawing/2014/main" xmlns="" id="{6C48AA49-D7AE-4AC2-BB9D-E0EE32F684F7}"/>
              </a:ext>
            </a:extLst>
          </p:cNvPr>
          <p:cNvSpPr/>
          <p:nvPr/>
        </p:nvSpPr>
        <p:spPr>
          <a:xfrm>
            <a:off x="8239539" y="1338829"/>
            <a:ext cx="3530344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accent6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accent6">
                    <a:lumMod val="50000"/>
                  </a:schemeClr>
                </a:solidFill>
              </a:rPr>
              <a:t>серця.</a:t>
            </a:r>
          </a:p>
        </p:txBody>
      </p:sp>
      <p:sp>
        <p:nvSpPr>
          <p:cNvPr id="12" name="Прямокутник 5">
            <a:extLst>
              <a:ext uri="{FF2B5EF4-FFF2-40B4-BE49-F238E27FC236}">
                <a16:creationId xmlns:a16="http://schemas.microsoft.com/office/drawing/2014/main" xmlns="" id="{9C0191C5-EB7C-4763-A591-32B2F98873A4}"/>
              </a:ext>
            </a:extLst>
          </p:cNvPr>
          <p:cNvSpPr/>
          <p:nvPr/>
        </p:nvSpPr>
        <p:spPr>
          <a:xfrm>
            <a:off x="8239539" y="2206002"/>
            <a:ext cx="3530344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accent6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accent6">
                    <a:lumMod val="50000"/>
                  </a:schemeClr>
                </a:solidFill>
              </a:rPr>
              <a:t>сердечко.</a:t>
            </a:r>
          </a:p>
        </p:txBody>
      </p:sp>
      <p:sp>
        <p:nvSpPr>
          <p:cNvPr id="13" name="Прямокутник 5">
            <a:extLst>
              <a:ext uri="{FF2B5EF4-FFF2-40B4-BE49-F238E27FC236}">
                <a16:creationId xmlns:a16="http://schemas.microsoft.com/office/drawing/2014/main" xmlns="" id="{6DEA0272-182A-4F5C-91D8-7748B890F2D6}"/>
              </a:ext>
            </a:extLst>
          </p:cNvPr>
          <p:cNvSpPr/>
          <p:nvPr/>
        </p:nvSpPr>
        <p:spPr>
          <a:xfrm>
            <a:off x="8239539" y="3108372"/>
            <a:ext cx="3530344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accent6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accent6">
                    <a:lumMod val="50000"/>
                  </a:schemeClr>
                </a:solidFill>
              </a:rPr>
              <a:t>приємне.</a:t>
            </a:r>
          </a:p>
        </p:txBody>
      </p:sp>
      <p:sp>
        <p:nvSpPr>
          <p:cNvPr id="14" name="Прямокутник 5">
            <a:extLst>
              <a:ext uri="{FF2B5EF4-FFF2-40B4-BE49-F238E27FC236}">
                <a16:creationId xmlns:a16="http://schemas.microsoft.com/office/drawing/2014/main" xmlns="" id="{9C4B6ACD-0293-4494-B270-9F14F8EF0F73}"/>
              </a:ext>
            </a:extLst>
          </p:cNvPr>
          <p:cNvSpPr/>
          <p:nvPr/>
        </p:nvSpPr>
        <p:spPr>
          <a:xfrm>
            <a:off x="1230934" y="4010742"/>
            <a:ext cx="6124021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accent2">
                    <a:lumMod val="50000"/>
                  </a:schemeClr>
                </a:solidFill>
              </a:rPr>
              <a:t>Лагідне слово – ключ до</a:t>
            </a:r>
          </a:p>
        </p:txBody>
      </p:sp>
      <p:sp>
        <p:nvSpPr>
          <p:cNvPr id="15" name="Прямокутник 5">
            <a:extLst>
              <a:ext uri="{FF2B5EF4-FFF2-40B4-BE49-F238E27FC236}">
                <a16:creationId xmlns:a16="http://schemas.microsoft.com/office/drawing/2014/main" xmlns="" id="{9E7788BC-C491-4BB7-A4E1-C74238E7CE9F}"/>
              </a:ext>
            </a:extLst>
          </p:cNvPr>
          <p:cNvSpPr/>
          <p:nvPr/>
        </p:nvSpPr>
        <p:spPr>
          <a:xfrm>
            <a:off x="8239539" y="4010742"/>
            <a:ext cx="3530344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accent6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accent6">
                    <a:lumMod val="50000"/>
                  </a:schemeClr>
                </a:solidFill>
              </a:rPr>
              <a:t>гірко.</a:t>
            </a:r>
          </a:p>
        </p:txBody>
      </p: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xmlns="" id="{5D95127A-F526-472B-9365-0852149B82D9}"/>
              </a:ext>
            </a:extLst>
          </p:cNvPr>
          <p:cNvCxnSpPr>
            <a:stCxn id="8" idx="3"/>
          </p:cNvCxnSpPr>
          <p:nvPr/>
        </p:nvCxnSpPr>
        <p:spPr>
          <a:xfrm>
            <a:off x="7354955" y="1631217"/>
            <a:ext cx="735497" cy="2379525"/>
          </a:xfrm>
          <a:prstGeom prst="straightConnector1">
            <a:avLst/>
          </a:prstGeom>
          <a:ln w="38100">
            <a:solidFill>
              <a:srgbClr val="2F324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xmlns="" id="{9E26FB3C-3E4F-4807-AB58-F6DA89C9BBD6}"/>
              </a:ext>
            </a:extLst>
          </p:cNvPr>
          <p:cNvCxnSpPr>
            <a:cxnSpLocks/>
          </p:cNvCxnSpPr>
          <p:nvPr/>
        </p:nvCxnSpPr>
        <p:spPr>
          <a:xfrm>
            <a:off x="7354955" y="2503384"/>
            <a:ext cx="735497" cy="867173"/>
          </a:xfrm>
          <a:prstGeom prst="straightConnector1">
            <a:avLst/>
          </a:prstGeom>
          <a:ln w="38100">
            <a:solidFill>
              <a:srgbClr val="2F324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xmlns="" id="{35278284-AB67-4EB2-AB4B-57855CAB5DCB}"/>
              </a:ext>
            </a:extLst>
          </p:cNvPr>
          <p:cNvCxnSpPr>
            <a:cxnSpLocks/>
          </p:cNvCxnSpPr>
          <p:nvPr/>
        </p:nvCxnSpPr>
        <p:spPr>
          <a:xfrm flipV="1">
            <a:off x="7419557" y="2498389"/>
            <a:ext cx="735497" cy="902370"/>
          </a:xfrm>
          <a:prstGeom prst="straightConnector1">
            <a:avLst/>
          </a:prstGeom>
          <a:ln w="38100">
            <a:solidFill>
              <a:srgbClr val="2F324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xmlns="" id="{52E0ED5F-6A95-4FC6-B514-A1E9F78876BD}"/>
              </a:ext>
            </a:extLst>
          </p:cNvPr>
          <p:cNvCxnSpPr>
            <a:cxnSpLocks/>
          </p:cNvCxnSpPr>
          <p:nvPr/>
        </p:nvCxnSpPr>
        <p:spPr>
          <a:xfrm flipV="1">
            <a:off x="7387256" y="1734136"/>
            <a:ext cx="735497" cy="2581598"/>
          </a:xfrm>
          <a:prstGeom prst="straightConnector1">
            <a:avLst/>
          </a:prstGeom>
          <a:ln w="38100">
            <a:solidFill>
              <a:srgbClr val="2F324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5EFB3B14-D3B9-4D75-B070-37C960B30B9B}"/>
              </a:ext>
            </a:extLst>
          </p:cNvPr>
          <p:cNvSpPr/>
          <p:nvPr/>
        </p:nvSpPr>
        <p:spPr>
          <a:xfrm>
            <a:off x="1230934" y="5096162"/>
            <a:ext cx="10646327" cy="43194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Склади і запиши розповідне речення зі словами ввічливості.</a:t>
            </a:r>
          </a:p>
        </p:txBody>
      </p:sp>
    </p:spTree>
    <p:extLst>
      <p:ext uri="{BB962C8B-B14F-4D97-AF65-F5344CB8AC3E}">
        <p14:creationId xmlns:p14="http://schemas.microsoft.com/office/powerpoint/2010/main" val="296097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4">
            <a:extLst>
              <a:ext uri="{FF2B5EF4-FFF2-40B4-BE49-F238E27FC236}">
                <a16:creationId xmlns:a16="http://schemas.microsoft.com/office/drawing/2014/main" xmlns="" id="{6F18290F-02C1-493B-B24A-343BB9484D7F}"/>
              </a:ext>
            </a:extLst>
          </p:cNvPr>
          <p:cNvSpPr/>
          <p:nvPr/>
        </p:nvSpPr>
        <p:spPr>
          <a:xfrm>
            <a:off x="3056466" y="-101600"/>
            <a:ext cx="5126389" cy="2590800"/>
          </a:xfrm>
          <a:prstGeom prst="quadArrowCallou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000" b="1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Рефлексія</a:t>
            </a:r>
            <a:endParaRPr lang="ru-RU" sz="4000" b="1" dirty="0">
              <a:ln w="11430">
                <a:solidFill>
                  <a:schemeClr val="accent2">
                    <a:lumMod val="50000"/>
                  </a:schemeClr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233" y="2676524"/>
            <a:ext cx="4038600" cy="302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53" y="1606846"/>
            <a:ext cx="4761905" cy="47619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930" y="1824764"/>
            <a:ext cx="4326070" cy="4326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34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unaya-zvezda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zvezdniy</Template>
  <TotalTime>5909</TotalTime>
  <Words>426</Words>
  <Application>Microsoft Office PowerPoint</Application>
  <PresentationFormat>Произвольный</PresentationFormat>
  <Paragraphs>72</Paragraphs>
  <Slides>14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yunaya-zvezda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</dc:creator>
  <cp:lastModifiedBy>User</cp:lastModifiedBy>
  <cp:revision>2633</cp:revision>
  <dcterms:created xsi:type="dcterms:W3CDTF">2018-01-05T16:38:53Z</dcterms:created>
  <dcterms:modified xsi:type="dcterms:W3CDTF">2022-02-17T16:45:54Z</dcterms:modified>
</cp:coreProperties>
</file>