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9" r:id="rId12"/>
    <p:sldId id="270" r:id="rId13"/>
    <p:sldId id="271" r:id="rId14"/>
    <p:sldId id="274" r:id="rId15"/>
    <p:sldId id="27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57" d="100"/>
          <a:sy n="57" d="100"/>
        </p:scale>
        <p:origin x="78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gif"/><Relationship Id="rId7" Type="http://schemas.openxmlformats.org/officeDocument/2006/relationships/image" Target="../media/image13.jp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nterest.com/pin/326440672973937045/" TargetMode="External"/><Relationship Id="rId2" Type="http://schemas.openxmlformats.org/officeDocument/2006/relationships/hyperlink" Target="https://www.pinterest.com/search/pins/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81114" y="4744845"/>
            <a:ext cx="6831673" cy="1086237"/>
          </a:xfrm>
        </p:spPr>
        <p:txBody>
          <a:bodyPr/>
          <a:lstStyle/>
          <a:p>
            <a:r>
              <a:rPr lang="uk-UA" dirty="0" smtClean="0"/>
              <a:t>                            Англійська мова 3 клас </a:t>
            </a:r>
            <a:endParaRPr lang="uk-UA" dirty="0"/>
          </a:p>
        </p:txBody>
      </p:sp>
      <p:sp>
        <p:nvSpPr>
          <p:cNvPr id="4" name="Rectangle 2"/>
          <p:cNvSpPr>
            <a:spLocks noGrp="1" noChangeArrowheads="1"/>
          </p:cNvSpPr>
          <p:nvPr/>
        </p:nvSpPr>
        <p:spPr bwMode="auto">
          <a:xfrm>
            <a:off x="95030" y="872206"/>
            <a:ext cx="8455025" cy="144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rgbClr val="EEECE1"/>
            </a:outerShdw>
          </a:effec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mbria"/>
                <a:ea typeface="+mj-ea"/>
                <a:cs typeface="+mj-cs"/>
              </a:rPr>
              <a:t>School subjects</a:t>
            </a:r>
            <a:endParaRPr kumimoji="0" lang="ru-RU" sz="6600" b="0" i="0" u="none" strike="noStrike" kern="0" cap="none" spc="0" normalizeH="0" baseline="0" noProof="0" dirty="0" smtClean="0">
              <a:ln>
                <a:noFill/>
              </a:ln>
              <a:solidFill>
                <a:srgbClr val="1F497D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mbria"/>
              <a:ea typeface="+mj-ea"/>
              <a:cs typeface="+mj-cs"/>
            </a:endParaRPr>
          </a:p>
        </p:txBody>
      </p:sp>
      <p:pic>
        <p:nvPicPr>
          <p:cNvPr id="5" name="Picture 3" descr="весел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7191" y="4212006"/>
            <a:ext cx="2725301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учени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28932" y="198239"/>
            <a:ext cx="2845542" cy="236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2876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/>
              <a:t>Тема:</a:t>
            </a:r>
            <a:r>
              <a:rPr lang="uk-UA" dirty="0"/>
              <a:t> Шкільні предмети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sz="24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.</a:t>
            </a:r>
            <a:r>
              <a:rPr lang="uk-UA" sz="2400" i="1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Мета</a:t>
            </a:r>
            <a:r>
              <a:rPr lang="uk-UA" sz="2400" i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: </a:t>
            </a:r>
            <a:endParaRPr lang="uk-UA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uk-UA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Закріпити та активізувати у мовленні лексику теми «Шкільне життя».</a:t>
            </a:r>
          </a:p>
          <a:p>
            <a:pPr lvl="0"/>
            <a:r>
              <a:rPr lang="uk-UA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Вчити вживати у мовленні структури </a:t>
            </a:r>
            <a:r>
              <a:rPr lang="ru-RU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“</a:t>
            </a:r>
            <a:r>
              <a:rPr lang="en-US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I like</a:t>
            </a:r>
            <a:r>
              <a:rPr lang="ru-RU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”, “</a:t>
            </a:r>
            <a:r>
              <a:rPr lang="en-US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I don</a:t>
            </a:r>
            <a:r>
              <a:rPr lang="ru-RU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’</a:t>
            </a:r>
            <a:r>
              <a:rPr lang="en-US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 like</a:t>
            </a:r>
            <a:r>
              <a:rPr lang="ru-RU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”.</a:t>
            </a:r>
            <a:endParaRPr lang="uk-UA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uk-UA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Практикувати учнів у читанні.</a:t>
            </a:r>
          </a:p>
          <a:p>
            <a:pPr lvl="0"/>
            <a:r>
              <a:rPr lang="uk-UA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Розвивати діалогічне та монологічне мовлення.</a:t>
            </a:r>
          </a:p>
          <a:p>
            <a:r>
              <a:rPr lang="uk-UA" i="1" dirty="0">
                <a:solidFill>
                  <a:srgbClr val="7030A0"/>
                </a:solidFill>
              </a:rPr>
              <a:t>Обладнання:</a:t>
            </a:r>
            <a:r>
              <a:rPr lang="uk-UA" dirty="0">
                <a:solidFill>
                  <a:srgbClr val="7030A0"/>
                </a:solidFill>
              </a:rPr>
              <a:t> </a:t>
            </a:r>
            <a:r>
              <a:rPr lang="uk-UA" dirty="0" smtClean="0">
                <a:solidFill>
                  <a:srgbClr val="7030A0"/>
                </a:solidFill>
              </a:rPr>
              <a:t>підручник, </a:t>
            </a:r>
            <a:r>
              <a:rPr lang="uk-UA" dirty="0">
                <a:solidFill>
                  <a:srgbClr val="7030A0"/>
                </a:solidFill>
              </a:rPr>
              <a:t>картки для роботи в парах та індивідуальної роботи, презентація уроку, </a:t>
            </a:r>
            <a:r>
              <a:rPr lang="uk-UA" dirty="0" smtClean="0">
                <a:solidFill>
                  <a:srgbClr val="7030A0"/>
                </a:solidFill>
              </a:rPr>
              <a:t> </a:t>
            </a:r>
            <a:r>
              <a:rPr lang="uk-UA" dirty="0">
                <a:solidFill>
                  <a:srgbClr val="7030A0"/>
                </a:solidFill>
              </a:rPr>
              <a:t>та відеозаписи.</a:t>
            </a:r>
          </a:p>
          <a:p>
            <a:pPr marL="0" indent="0">
              <a:buNone/>
            </a:pPr>
            <a:r>
              <a:rPr lang="uk-UA" dirty="0" smtClean="0"/>
              <a:t>.</a:t>
            </a:r>
            <a:endParaRPr lang="uk-UA" dirty="0"/>
          </a:p>
          <a:p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uk-UA" sz="2400" i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Тип уроку</a:t>
            </a:r>
            <a:r>
              <a:rPr lang="uk-UA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: розвиток та контроль  навичок говоріння</a:t>
            </a:r>
          </a:p>
        </p:txBody>
      </p:sp>
    </p:spTree>
    <p:extLst>
      <p:ext uri="{BB962C8B-B14F-4D97-AF65-F5344CB8AC3E}">
        <p14:creationId xmlns:p14="http://schemas.microsoft.com/office/powerpoint/2010/main" val="293414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Мовленнєва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зарядка.</a:t>
            </a:r>
            <a:r>
              <a:rPr lang="uk-UA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I can read, I can write?</a:t>
            </a:r>
          </a:p>
          <a:p>
            <a:r>
              <a:rPr lang="en-US" sz="2800" b="1" dirty="0"/>
              <a:t>I can speak English too.</a:t>
            </a:r>
          </a:p>
          <a:p>
            <a:r>
              <a:rPr lang="en-US" sz="2800" b="1" dirty="0"/>
              <a:t>I know English well.</a:t>
            </a:r>
          </a:p>
          <a:p>
            <a:r>
              <a:rPr lang="en-US" sz="2800" b="1" dirty="0"/>
              <a:t>And what about you?</a:t>
            </a:r>
          </a:p>
          <a:p>
            <a:r>
              <a:rPr lang="en-US" sz="2800" b="1" dirty="0"/>
              <a:t>-	Do you like </a:t>
            </a:r>
            <a:r>
              <a:rPr lang="en-US" sz="2800" b="1" dirty="0" smtClean="0"/>
              <a:t>English</a:t>
            </a:r>
            <a:r>
              <a:rPr lang="ru-RU" sz="2800" b="1" dirty="0" smtClean="0"/>
              <a:t>?</a:t>
            </a:r>
            <a:endParaRPr lang="uk-UA" sz="28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Я </a:t>
            </a:r>
            <a:r>
              <a:rPr lang="ru-RU" dirty="0" err="1"/>
              <a:t>вмію</a:t>
            </a:r>
            <a:r>
              <a:rPr lang="ru-RU" dirty="0"/>
              <a:t> </a:t>
            </a:r>
            <a:r>
              <a:rPr lang="ru-RU" dirty="0" err="1"/>
              <a:t>читати</a:t>
            </a:r>
            <a:r>
              <a:rPr lang="ru-RU" dirty="0"/>
              <a:t>, я </a:t>
            </a:r>
            <a:r>
              <a:rPr lang="ru-RU" dirty="0" err="1"/>
              <a:t>вмію</a:t>
            </a:r>
            <a:r>
              <a:rPr lang="ru-RU" dirty="0"/>
              <a:t> </a:t>
            </a:r>
            <a:r>
              <a:rPr lang="ru-RU" dirty="0" err="1"/>
              <a:t>писати</a:t>
            </a:r>
            <a:r>
              <a:rPr lang="ru-RU" dirty="0"/>
              <a:t>?</a:t>
            </a:r>
          </a:p>
          <a:p>
            <a:r>
              <a:rPr lang="ru-RU" dirty="0"/>
              <a:t>Я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можу</a:t>
            </a:r>
            <a:r>
              <a:rPr lang="ru-RU" dirty="0"/>
              <a:t> </a:t>
            </a:r>
            <a:r>
              <a:rPr lang="ru-RU" dirty="0" err="1"/>
              <a:t>розмовляти</a:t>
            </a:r>
            <a:r>
              <a:rPr lang="ru-RU" dirty="0"/>
              <a:t> </a:t>
            </a:r>
            <a:r>
              <a:rPr lang="ru-RU" dirty="0" err="1"/>
              <a:t>англійською</a:t>
            </a:r>
            <a:r>
              <a:rPr lang="ru-RU" dirty="0"/>
              <a:t>.</a:t>
            </a:r>
          </a:p>
          <a:p>
            <a:r>
              <a:rPr lang="ru-RU" dirty="0"/>
              <a:t>Я добре знаю </a:t>
            </a:r>
            <a:r>
              <a:rPr lang="ru-RU" dirty="0" err="1"/>
              <a:t>англійську</a:t>
            </a:r>
            <a:r>
              <a:rPr lang="ru-RU" dirty="0"/>
              <a:t>.</a:t>
            </a:r>
          </a:p>
          <a:p>
            <a:r>
              <a:rPr lang="ru-RU" dirty="0"/>
              <a:t>Як </a:t>
            </a:r>
            <a:r>
              <a:rPr lang="ru-RU" dirty="0" err="1" smtClean="0"/>
              <a:t>що</a:t>
            </a:r>
            <a:r>
              <a:rPr lang="en-US" dirty="0" smtClean="0"/>
              <a:t> </a:t>
            </a:r>
            <a:r>
              <a:rPr lang="ru-RU" dirty="0" smtClean="0"/>
              <a:t>до </a:t>
            </a:r>
            <a:r>
              <a:rPr lang="ru-RU" dirty="0"/>
              <a:t>вас?</a:t>
            </a:r>
          </a:p>
          <a:p>
            <a:r>
              <a:rPr lang="ru-RU" dirty="0"/>
              <a:t>-	</a:t>
            </a:r>
            <a:r>
              <a:rPr lang="ru-RU" dirty="0" err="1"/>
              <a:t>Тобі</a:t>
            </a:r>
            <a:r>
              <a:rPr lang="ru-RU" dirty="0"/>
              <a:t> </a:t>
            </a:r>
            <a:r>
              <a:rPr lang="ru-RU" dirty="0" err="1"/>
              <a:t>подобається</a:t>
            </a:r>
            <a:r>
              <a:rPr lang="ru-RU" dirty="0"/>
              <a:t> </a:t>
            </a:r>
            <a:r>
              <a:rPr lang="ru-RU" dirty="0" err="1"/>
              <a:t>англійська</a:t>
            </a:r>
            <a:r>
              <a:rPr lang="ru-RU" dirty="0"/>
              <a:t>?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3725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8399" y="1801536"/>
            <a:ext cx="3855720" cy="2157884"/>
          </a:xfrm>
        </p:spPr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Фонетична 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зарядка</a:t>
            </a:r>
            <a:endParaRPr lang="uk-UA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pic>
        <p:nvPicPr>
          <p:cNvPr id="5" name="Правила читання голосних. Буква Aa [ei] в закритому складі читається, як [æ]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72667" y="-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12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8786" y="-70886"/>
            <a:ext cx="9601200" cy="1485900"/>
          </a:xfrm>
        </p:spPr>
        <p:txBody>
          <a:bodyPr/>
          <a:lstStyle/>
          <a:p>
            <a:r>
              <a:rPr lang="uk-UA" dirty="0"/>
              <a:t>ІІ. Основна частина уроку.</a:t>
            </a:r>
            <a:br>
              <a:rPr lang="uk-UA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Повторення назв днів тижня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Повторення назв місяців року.</a:t>
            </a:r>
            <a:endParaRPr lang="uk-UA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180" y="1221363"/>
            <a:ext cx="3128081" cy="4425902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3921" y="1221364"/>
            <a:ext cx="2561236" cy="442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09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1667933"/>
          </a:xfrm>
        </p:spPr>
        <p:txBody>
          <a:bodyPr/>
          <a:lstStyle/>
          <a:p>
            <a:r>
              <a:rPr lang="uk-UA" b="1" dirty="0"/>
              <a:t>Шкільні предмети</a:t>
            </a:r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uk-UA" sz="3600" b="1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Розклад уроків.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5" name="Объект 4" descr="https://static.wixstatic.com/media/3f59a2_08b418900a3e4569afbc5482174eefa3~mv2.jpg/v1/fill/w_350,h_260,al_c,q_80,usm_0.66_1.00_0.01,enc_auto/3f59a2_08b418900a3e4569afbc5482174eefa3~mv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932" y="558800"/>
            <a:ext cx="6079067" cy="558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704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uk-UA" sz="3600" b="1" dirty="0">
                <a:solidFill>
                  <a:srgbClr val="3A309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 ми можемо робити на </a:t>
            </a:r>
            <a:r>
              <a:rPr lang="uk-UA" sz="3600" b="1" dirty="0" err="1">
                <a:solidFill>
                  <a:srgbClr val="3A309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uk-UA" b="1" dirty="0">
                <a:solidFill>
                  <a:srgbClr val="3A309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r>
              <a:rPr lang="uk-UA" sz="4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4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en-US" sz="2400" b="1" dirty="0"/>
              <a:t>play / talk / / </a:t>
            </a: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en-US" sz="2400" b="1" dirty="0"/>
              <a:t>jump / run / do PE / play sports games</a:t>
            </a: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en-US" sz="2400" b="1" dirty="0"/>
              <a:t>paint / draw</a:t>
            </a: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en-US" sz="2400" b="1" dirty="0"/>
              <a:t>look / hear / </a:t>
            </a: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en-US" sz="2400" b="1" dirty="0"/>
              <a:t>sing songs </a:t>
            </a: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en-US" sz="2400" b="1" dirty="0"/>
              <a:t>read / write</a:t>
            </a: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en-US" sz="2400" b="1" dirty="0"/>
              <a:t>do sums / count</a:t>
            </a: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1329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9467" y="685800"/>
            <a:ext cx="4666404" cy="2015066"/>
          </a:xfrm>
        </p:spPr>
        <p:txBody>
          <a:bodyPr/>
          <a:lstStyle/>
          <a:p>
            <a:r>
              <a:rPr lang="uk-UA" sz="4000" dirty="0" smtClean="0"/>
              <a:t>Якими предметами викладаються в цих кабінетах</a:t>
            </a:r>
            <a:endParaRPr lang="uk-UA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uk-UA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playground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/ˈ</a:t>
            </a:r>
            <a:r>
              <a:rPr lang="uk-UA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pleɪɡraʊnd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endParaRPr lang="uk-UA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uk-UA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sports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field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uk-UA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spɔːtz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ˈ</a:t>
            </a:r>
            <a:r>
              <a:rPr lang="uk-UA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fiːld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endParaRPr lang="uk-UA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uk-UA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room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uk-UA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a:t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ruːm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endParaRPr lang="uk-UA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uk-UA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computer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room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music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room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Содержимое 18"/>
          <p:cNvSpPr>
            <a:spLocks noGrp="1"/>
          </p:cNvSpPr>
          <p:nvPr/>
        </p:nvSpPr>
        <p:spPr bwMode="auto">
          <a:xfrm rot="2986044">
            <a:off x="9058469" y="3262905"/>
            <a:ext cx="2586221" cy="4176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англійська мова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читання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математика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малювання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музика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фізкультура</a:t>
            </a: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5848350" y="1870868"/>
            <a:ext cx="1847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996633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11" name="Rectangle 3"/>
          <p:cNvSpPr>
            <a:spLocks noGrp="1" noChangeArrowheads="1"/>
          </p:cNvSpPr>
          <p:nvPr/>
        </p:nvSpPr>
        <p:spPr bwMode="auto">
          <a:xfrm>
            <a:off x="931333" y="3115733"/>
            <a:ext cx="4124538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sz="3600" dirty="0" smtClean="0">
                <a:latin typeface="Arial" charset="0"/>
              </a:rPr>
              <a:t>English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3600" dirty="0" smtClean="0">
                <a:latin typeface="Arial" charset="0"/>
              </a:rPr>
              <a:t>Reading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3600" dirty="0" err="1" smtClean="0">
                <a:latin typeface="Arial" charset="0"/>
              </a:rPr>
              <a:t>Maths</a:t>
            </a:r>
            <a:endParaRPr lang="en-US" sz="3600" dirty="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3600" dirty="0" smtClean="0">
                <a:latin typeface="Arial" charset="0"/>
              </a:rPr>
              <a:t>Art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3600" dirty="0" smtClean="0">
                <a:latin typeface="Arial" charset="0"/>
              </a:rPr>
              <a:t>Music</a:t>
            </a:r>
            <a:r>
              <a:rPr lang="ru-RU" sz="3600" dirty="0" smtClean="0">
                <a:latin typeface="Arial" charset="0"/>
              </a:rPr>
              <a:t> </a:t>
            </a:r>
            <a:r>
              <a:rPr lang="en-US" sz="3600" dirty="0" smtClean="0">
                <a:latin typeface="Arial" charset="0"/>
              </a:rPr>
              <a:t> </a:t>
            </a:r>
            <a:endParaRPr lang="ru-RU" sz="3600" dirty="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uk-UA" sz="3600" dirty="0" smtClean="0">
                <a:latin typeface="Arial" charset="0"/>
              </a:rPr>
              <a:t>Р.Е.</a:t>
            </a:r>
            <a:endParaRPr lang="ru-RU" sz="3600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64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</a:pPr>
            <a:r>
              <a:rPr lang="uk-UA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Дай </a:t>
            </a:r>
            <a:r>
              <a:rPr lang="uk-UA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uk-UA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ідповідь на запитання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uk-UA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400" dirty="0"/>
              <a:t>What lessons do you have...?</a:t>
            </a:r>
          </a:p>
          <a:p>
            <a:pPr lvl="0"/>
            <a:r>
              <a:rPr lang="en-US" sz="2400" dirty="0" smtClean="0"/>
              <a:t>…</a:t>
            </a:r>
            <a:r>
              <a:rPr lang="uk-UA" sz="2400" dirty="0" smtClean="0"/>
              <a:t>……</a:t>
            </a:r>
          </a:p>
          <a:p>
            <a:pPr lvl="0"/>
            <a:endParaRPr lang="uk-UA" sz="2400" dirty="0"/>
          </a:p>
          <a:p>
            <a:pPr lvl="0"/>
            <a:r>
              <a:rPr lang="en-US" sz="2400" dirty="0" smtClean="0"/>
              <a:t>What </a:t>
            </a:r>
            <a:r>
              <a:rPr lang="en-US" sz="2400" dirty="0"/>
              <a:t>is your </a:t>
            </a:r>
            <a:r>
              <a:rPr lang="en-US" sz="2400" dirty="0" smtClean="0"/>
              <a:t>favorites </a:t>
            </a:r>
            <a:r>
              <a:rPr lang="en-US" sz="2400" dirty="0"/>
              <a:t>subject</a:t>
            </a:r>
            <a:r>
              <a:rPr lang="en-US" sz="2400" dirty="0" smtClean="0"/>
              <a:t>?</a:t>
            </a:r>
            <a:endParaRPr lang="uk-UA" sz="2400" dirty="0" smtClean="0"/>
          </a:p>
          <a:p>
            <a:pPr lvl="0"/>
            <a:endParaRPr lang="uk-UA" dirty="0"/>
          </a:p>
          <a:p>
            <a:pPr lvl="0"/>
            <a:r>
              <a:rPr lang="en-US" dirty="0"/>
              <a:t>My </a:t>
            </a:r>
            <a:r>
              <a:rPr lang="en-US" dirty="0" smtClean="0"/>
              <a:t>favorites </a:t>
            </a:r>
            <a:r>
              <a:rPr lang="en-US" dirty="0"/>
              <a:t>subject  is</a:t>
            </a:r>
            <a:r>
              <a:rPr lang="en-US" dirty="0" smtClean="0"/>
              <a:t>…</a:t>
            </a:r>
            <a:r>
              <a:rPr lang="uk-UA" dirty="0" smtClean="0"/>
              <a:t>…</a:t>
            </a:r>
            <a:endParaRPr lang="uk-UA" dirty="0"/>
          </a:p>
          <a:p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8000" y="2856344"/>
            <a:ext cx="4071620" cy="3239656"/>
          </a:xfrm>
        </p:spPr>
        <p:txBody>
          <a:bodyPr>
            <a:normAutofit/>
          </a:bodyPr>
          <a:lstStyle/>
          <a:p>
            <a:pPr lvl="0" defTabSz="457200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600" dirty="0">
                <a:solidFill>
                  <a:prstClr val="black"/>
                </a:solidFill>
                <a:latin typeface="Arial" charset="0"/>
              </a:rPr>
              <a:t>English </a:t>
            </a:r>
          </a:p>
          <a:p>
            <a:pPr lvl="0" defTabSz="457200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600" dirty="0">
                <a:solidFill>
                  <a:prstClr val="black"/>
                </a:solidFill>
                <a:latin typeface="Arial" charset="0"/>
              </a:rPr>
              <a:t>Reading</a:t>
            </a:r>
          </a:p>
          <a:p>
            <a:pPr lvl="0" defTabSz="457200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600" dirty="0" err="1">
                <a:solidFill>
                  <a:prstClr val="black"/>
                </a:solidFill>
                <a:latin typeface="Arial" charset="0"/>
              </a:rPr>
              <a:t>Maths</a:t>
            </a:r>
            <a:endParaRPr lang="en-US" sz="3600" dirty="0">
              <a:solidFill>
                <a:prstClr val="black"/>
              </a:solidFill>
              <a:latin typeface="Arial" charset="0"/>
            </a:endParaRPr>
          </a:p>
          <a:p>
            <a:pPr lvl="0" defTabSz="457200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600" dirty="0">
                <a:solidFill>
                  <a:prstClr val="black"/>
                </a:solidFill>
                <a:latin typeface="Arial" charset="0"/>
              </a:rPr>
              <a:t>Art</a:t>
            </a:r>
          </a:p>
          <a:p>
            <a:pPr lvl="0" defTabSz="457200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600" dirty="0">
                <a:solidFill>
                  <a:prstClr val="black"/>
                </a:solidFill>
                <a:latin typeface="Arial" charset="0"/>
              </a:rPr>
              <a:t>Music</a:t>
            </a:r>
            <a:r>
              <a:rPr lang="ru-RU" sz="3600" dirty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en-US" sz="3600" dirty="0">
                <a:solidFill>
                  <a:prstClr val="black"/>
                </a:solidFill>
                <a:latin typeface="Arial" charset="0"/>
              </a:rPr>
              <a:t> </a:t>
            </a:r>
            <a:endParaRPr lang="ru-RU" sz="3600" dirty="0">
              <a:solidFill>
                <a:prstClr val="black"/>
              </a:solidFill>
              <a:latin typeface="Arial" charset="0"/>
            </a:endParaRPr>
          </a:p>
          <a:p>
            <a:pPr lvl="0" defTabSz="457200">
              <a:lnSpc>
                <a:spcPct val="90000"/>
              </a:lnSpc>
              <a:spcAft>
                <a:spcPts val="0"/>
              </a:spcAft>
              <a:defRPr/>
            </a:pPr>
            <a:r>
              <a:rPr lang="uk-UA" sz="3600" dirty="0">
                <a:solidFill>
                  <a:prstClr val="black"/>
                </a:solidFill>
                <a:latin typeface="Arial" charset="0"/>
              </a:rPr>
              <a:t>Р.Е.</a:t>
            </a:r>
            <a:endParaRPr lang="ru-RU" sz="3600" dirty="0">
              <a:solidFill>
                <a:prstClr val="black"/>
              </a:solidFill>
              <a:latin typeface="Arial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3573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9467" y="169333"/>
            <a:ext cx="4487333" cy="2125799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/>
              <a:t>Вставити </a:t>
            </a:r>
            <a:r>
              <a:rPr lang="uk-UA" dirty="0"/>
              <a:t>пропущені букви.</a:t>
            </a:r>
            <a:br>
              <a:rPr lang="uk-UA" dirty="0"/>
            </a:br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Rectangle 3"/>
          <p:cNvSpPr>
            <a:spLocks noGrp="1" noChangeArrowheads="1"/>
          </p:cNvSpPr>
          <p:nvPr/>
        </p:nvSpPr>
        <p:spPr bwMode="auto">
          <a:xfrm>
            <a:off x="-214313" y="3285732"/>
            <a:ext cx="7696200" cy="2581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5467" y="1795433"/>
            <a:ext cx="4995333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My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favourite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 subject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is …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English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Reading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omic Sans MS" pitchFamily="66" charset="0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Maths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omic Sans MS" pitchFamily="66" charset="0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Labour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omic Sans MS" pitchFamily="66" charset="0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Science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omic Sans MS" pitchFamily="66" charset="0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Music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Ukrainian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omic Sans MS" pitchFamily="66" charset="0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Art</a:t>
            </a:r>
          </a:p>
        </p:txBody>
      </p:sp>
      <p:pic>
        <p:nvPicPr>
          <p:cNvPr id="16" name="Місце для зображення 15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2846" r="22846"/>
          <a:stretch>
            <a:fillRect/>
          </a:stretch>
        </p:blipFill>
        <p:spPr>
          <a:xfrm>
            <a:off x="5532120" y="0"/>
            <a:ext cx="6659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3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Складання речень за допомогою 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картинок .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Rectangle 5"/>
          <p:cNvSpPr>
            <a:spLocks noGrp="1" noChangeArrowheads="1"/>
          </p:cNvSpPr>
          <p:nvPr/>
        </p:nvSpPr>
        <p:spPr bwMode="auto">
          <a:xfrm>
            <a:off x="1107575" y="2809362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609600" indent="-609600" eaLnBrk="1" hangingPunct="1">
              <a:lnSpc>
                <a:spcPct val="90000"/>
              </a:lnSpc>
            </a:pPr>
            <a:endParaRPr lang="ru-RU" dirty="0" smtClean="0">
              <a:solidFill>
                <a:srgbClr val="FF6600"/>
              </a:solidFill>
            </a:endParaRPr>
          </a:p>
        </p:txBody>
      </p:sp>
      <p:sp>
        <p:nvSpPr>
          <p:cNvPr id="4" name="Rectangle 2"/>
          <p:cNvSpPr txBox="1">
            <a:spLocks noRot="1" noChangeArrowheads="1"/>
          </p:cNvSpPr>
          <p:nvPr/>
        </p:nvSpPr>
        <p:spPr bwMode="auto">
          <a:xfrm>
            <a:off x="1207561" y="1337728"/>
            <a:ext cx="7800972" cy="1000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 lvl="0" algn="ctr" defTabSz="914400">
              <a:defRPr/>
            </a:pPr>
            <a:r>
              <a:rPr lang="en-US" sz="3600" kern="0">
                <a:latin typeface="Arial" charset="0"/>
                <a:ea typeface="+mj-ea"/>
                <a:cs typeface="+mj-cs"/>
              </a:rPr>
              <a:t>“I like”, </a:t>
            </a:r>
            <a:endParaRPr kumimoji="0" lang="ru-RU" sz="3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840875" y="2552174"/>
            <a:ext cx="536893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sz="3600" kern="0" dirty="0" smtClean="0">
                <a:latin typeface="Arial" charset="0"/>
              </a:rPr>
              <a:t> to p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lay football at…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sz="3600" kern="0" dirty="0">
                <a:latin typeface="Arial" charset="0"/>
              </a:rPr>
              <a:t>t</a:t>
            </a:r>
            <a:r>
              <a:rPr lang="en-US" sz="3600" kern="0" dirty="0" smtClean="0">
                <a:latin typeface="Arial" charset="0"/>
              </a:rPr>
              <a:t>o  d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raw and</a:t>
            </a:r>
            <a:r>
              <a:rPr kumimoji="0" lang="en-US" sz="36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paint at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…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sz="3600" kern="0" dirty="0">
                <a:latin typeface="Arial" charset="0"/>
              </a:rPr>
              <a:t>t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o</a:t>
            </a:r>
            <a:r>
              <a:rPr kumimoji="0" lang="en-US" sz="36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jump and run at…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sz="3600" kern="0" dirty="0">
                <a:latin typeface="Arial" charset="0"/>
              </a:rPr>
              <a:t>t</a:t>
            </a:r>
            <a:r>
              <a:rPr lang="en-US" sz="3600" kern="0" dirty="0" smtClean="0">
                <a:latin typeface="Arial" charset="0"/>
              </a:rPr>
              <a:t>o r</a:t>
            </a:r>
            <a:r>
              <a:rPr kumimoji="0" lang="en-US" sz="3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ead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at…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sz="3600" kern="0" dirty="0" smtClean="0">
                <a:latin typeface="Arial" charset="0"/>
              </a:rPr>
              <a:t> to d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o sums</a:t>
            </a:r>
            <a:r>
              <a:rPr kumimoji="0" lang="en-US" sz="36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and count at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…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sz="3600" kern="0" dirty="0">
                <a:latin typeface="Arial" charset="0"/>
              </a:rPr>
              <a:t>t</a:t>
            </a:r>
            <a:r>
              <a:rPr lang="en-US" sz="3600" kern="0" dirty="0" smtClean="0">
                <a:latin typeface="Arial" charset="0"/>
              </a:rPr>
              <a:t>o s</a:t>
            </a:r>
            <a:r>
              <a:rPr kumimoji="0" lang="en-US" sz="3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ing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and dance at…</a:t>
            </a:r>
            <a:endParaRPr kumimoji="0" lang="ru-RU" sz="3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6" name="Picture 6" descr="24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1398" y="1332983"/>
            <a:ext cx="1540933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25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5866" y="2501984"/>
            <a:ext cx="1488575" cy="1212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30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311565" y="1599140"/>
            <a:ext cx="1673233" cy="1347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745" y="5620254"/>
            <a:ext cx="1819808" cy="145788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855" y="5149066"/>
            <a:ext cx="2040992" cy="14348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0564" y="3459035"/>
            <a:ext cx="2535247" cy="177189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913" y="3799533"/>
            <a:ext cx="1669009" cy="1416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8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600" dirty="0"/>
              <a:t>Робота в парах. </a:t>
            </a:r>
            <a:r>
              <a:rPr lang="uk-UA" dirty="0"/>
              <a:t>Говоріння.</a:t>
            </a:r>
            <a:br>
              <a:rPr lang="uk-UA" dirty="0"/>
            </a:br>
            <a:endParaRPr lang="uk-UA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94400" y="685800"/>
            <a:ext cx="5909733" cy="55626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i</a:t>
            </a:r>
            <a:r>
              <a:rPr lang="en-US" dirty="0"/>
              <a:t> like to play football on</a:t>
            </a:r>
            <a:r>
              <a:rPr lang="en-US" dirty="0" smtClean="0"/>
              <a:t>..</a:t>
            </a:r>
            <a:r>
              <a:rPr lang="uk-UA" dirty="0" smtClean="0"/>
              <a:t>Р.Е</a:t>
            </a:r>
          </a:p>
          <a:p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like </a:t>
            </a:r>
            <a:r>
              <a:rPr lang="uk-UA" dirty="0"/>
              <a:t> </a:t>
            </a:r>
            <a:r>
              <a:rPr lang="uk-UA" dirty="0" smtClean="0"/>
              <a:t>Р.Е. </a:t>
            </a:r>
            <a:r>
              <a:rPr lang="en-US" dirty="0" smtClean="0"/>
              <a:t>too</a:t>
            </a:r>
            <a:endParaRPr lang="uk-UA" dirty="0"/>
          </a:p>
          <a:p>
            <a:r>
              <a:rPr lang="en-US" dirty="0"/>
              <a:t>I don't like to </a:t>
            </a:r>
            <a:r>
              <a:rPr lang="en-US" dirty="0" smtClean="0"/>
              <a:t>draw</a:t>
            </a:r>
            <a:r>
              <a:rPr lang="uk-UA" dirty="0" smtClean="0"/>
              <a:t>.</a:t>
            </a:r>
          </a:p>
          <a:p>
            <a:r>
              <a:rPr lang="en-US" dirty="0"/>
              <a:t>and I don't like reading</a:t>
            </a:r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332264"/>
            <a:ext cx="25648" cy="97471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uk-UA" alt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42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Розповідь про друга.</a:t>
            </a:r>
          </a:p>
        </p:txBody>
      </p:sp>
      <p:sp>
        <p:nvSpPr>
          <p:cNvPr id="4" name="Rectangle 2"/>
          <p:cNvSpPr>
            <a:spLocks noGrp="1" noChangeArrowheads="1"/>
          </p:cNvSpPr>
          <p:nvPr/>
        </p:nvSpPr>
        <p:spPr bwMode="auto">
          <a:xfrm>
            <a:off x="3263877" y="148420"/>
            <a:ext cx="6870700" cy="2023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uk-UA" b="1" dirty="0" smtClean="0">
              <a:solidFill>
                <a:srgbClr val="FFCC00"/>
              </a:solidFill>
            </a:endParaRPr>
          </a:p>
          <a:p>
            <a:pPr eaLnBrk="1" hangingPunct="1"/>
            <a:r>
              <a:rPr lang="en-US" b="1" dirty="0" smtClean="0">
                <a:solidFill>
                  <a:srgbClr val="FFCC00"/>
                </a:solidFill>
              </a:rPr>
              <a:t>Tell about your friend</a:t>
            </a:r>
            <a:r>
              <a:rPr lang="ru-RU" dirty="0" smtClean="0">
                <a:solidFill>
                  <a:srgbClr val="FFCC00"/>
                </a:solidFill>
              </a:rPr>
              <a:t> </a:t>
            </a:r>
          </a:p>
        </p:txBody>
      </p:sp>
      <p:sp>
        <p:nvSpPr>
          <p:cNvPr id="5" name="Rectangle 3"/>
          <p:cNvSpPr>
            <a:spLocks noGrp="1" noChangeArrowheads="1"/>
          </p:cNvSpPr>
          <p:nvPr/>
        </p:nvSpPr>
        <p:spPr bwMode="auto">
          <a:xfrm>
            <a:off x="2517775" y="2171699"/>
            <a:ext cx="7696200" cy="4804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b="1" dirty="0" smtClean="0">
                <a:solidFill>
                  <a:srgbClr val="FF6600"/>
                </a:solidFill>
              </a:rPr>
              <a:t>My friend’s name is…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b="1" dirty="0" smtClean="0">
                <a:solidFill>
                  <a:srgbClr val="FF6600"/>
                </a:solidFill>
              </a:rPr>
              <a:t>He is … years old.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b="1" dirty="0" smtClean="0">
                <a:solidFill>
                  <a:srgbClr val="FF6600"/>
                </a:solidFill>
              </a:rPr>
              <a:t>He lives in </a:t>
            </a:r>
            <a:r>
              <a:rPr lang="en-US" b="1" dirty="0">
                <a:solidFill>
                  <a:srgbClr val="FF6600"/>
                </a:solidFill>
              </a:rPr>
              <a:t>village…</a:t>
            </a:r>
            <a:endParaRPr lang="en-US" b="1" dirty="0" smtClean="0">
              <a:solidFill>
                <a:srgbClr val="FF6600"/>
              </a:solidFill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b="1" dirty="0" smtClean="0">
                <a:solidFill>
                  <a:srgbClr val="FF6600"/>
                </a:solidFill>
              </a:rPr>
              <a:t>He is a schoolboy/schoolgirl.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b="1" dirty="0" smtClean="0">
                <a:solidFill>
                  <a:srgbClr val="FF6600"/>
                </a:solidFill>
              </a:rPr>
              <a:t>His </a:t>
            </a:r>
            <a:r>
              <a:rPr lang="en-US" b="1" dirty="0" err="1" smtClean="0">
                <a:solidFill>
                  <a:srgbClr val="FF6600"/>
                </a:solidFill>
              </a:rPr>
              <a:t>favourite</a:t>
            </a:r>
            <a:r>
              <a:rPr lang="en-US" b="1" dirty="0" smtClean="0">
                <a:solidFill>
                  <a:srgbClr val="FF6600"/>
                </a:solidFill>
              </a:rPr>
              <a:t> day is…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b="1" dirty="0" smtClean="0">
                <a:solidFill>
                  <a:srgbClr val="FF6600"/>
                </a:solidFill>
              </a:rPr>
              <a:t>His </a:t>
            </a:r>
            <a:r>
              <a:rPr lang="en-US" b="1" dirty="0" err="1" smtClean="0">
                <a:solidFill>
                  <a:srgbClr val="FF6600"/>
                </a:solidFill>
              </a:rPr>
              <a:t>favourite</a:t>
            </a:r>
            <a:r>
              <a:rPr lang="en-US" b="1" dirty="0" smtClean="0">
                <a:solidFill>
                  <a:srgbClr val="FF6600"/>
                </a:solidFill>
              </a:rPr>
              <a:t> lesson is…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b="1" dirty="0" smtClean="0">
                <a:solidFill>
                  <a:srgbClr val="FF6600"/>
                </a:solidFill>
              </a:rPr>
              <a:t>He likes…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b="1" dirty="0" smtClean="0">
                <a:solidFill>
                  <a:srgbClr val="FF6600"/>
                </a:solidFill>
              </a:rPr>
              <a:t>He doesn’t like…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US" b="1" dirty="0" smtClean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72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Ми вивчили</a:t>
            </a:r>
            <a:br>
              <a:rPr lang="uk-UA" dirty="0" smtClean="0"/>
            </a:br>
            <a:r>
              <a:rPr lang="en-US" dirty="0" smtClean="0"/>
              <a:t>subjects </a:t>
            </a:r>
            <a:r>
              <a:rPr lang="en-US" dirty="0"/>
              <a:t>at </a:t>
            </a:r>
            <a:r>
              <a:rPr lang="en-US" dirty="0" smtClean="0"/>
              <a:t>school</a:t>
            </a:r>
            <a:r>
              <a:rPr lang="uk-UA" dirty="0" smtClean="0"/>
              <a:t>  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5094" y="1712827"/>
            <a:ext cx="2261812" cy="343234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772400" y="2954736"/>
            <a:ext cx="4419600" cy="1541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got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Monday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We've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got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English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got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PE?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We've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got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 </a:t>
            </a:r>
            <a:r>
              <a:rPr lang="uk-UA" b="1" dirty="0" err="1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onThursday</a:t>
            </a:r>
            <a:r>
              <a:rPr lang="uk-UA" b="1" dirty="0">
                <a:solidFill>
                  <a:srgbClr val="0E955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39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Використанні інтернет джерела </a:t>
            </a:r>
          </a:p>
          <a:p>
            <a:r>
              <a:rPr lang="en-US" dirty="0">
                <a:hlinkClick r:id="rId2"/>
              </a:rPr>
              <a:t>https://www.pinterest.com/search/pins</a:t>
            </a:r>
            <a:r>
              <a:rPr lang="en-US" dirty="0" smtClean="0">
                <a:hlinkClick r:id="rId2"/>
              </a:rPr>
              <a:t>/</a:t>
            </a:r>
            <a:r>
              <a:rPr lang="en-US" dirty="0" smtClean="0"/>
              <a:t>?</a:t>
            </a:r>
            <a:endParaRPr lang="uk-UA" dirty="0" smtClean="0"/>
          </a:p>
          <a:p>
            <a:r>
              <a:rPr lang="en-US" dirty="0">
                <a:hlinkClick r:id="rId3"/>
              </a:rPr>
              <a:t>https://www.pinterest.com/pin/326440672973937045</a:t>
            </a:r>
            <a:r>
              <a:rPr lang="en-US" dirty="0" smtClean="0">
                <a:hlinkClick r:id="rId3"/>
              </a:rPr>
              <a:t>/</a:t>
            </a:r>
            <a:endParaRPr lang="uk-UA" dirty="0" smtClean="0"/>
          </a:p>
          <a:p>
            <a:r>
              <a:rPr lang="en-US"/>
              <a:t>https://www.pinterest.com/search/pins/?q=my%20favourite%20subject&amp;rs=rs&amp;eq=&amp;etslf=9532</a:t>
            </a:r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7834873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4A2318"/>
      </a:dk2>
      <a:lt2>
        <a:srgbClr val="EDECEB"/>
      </a:lt2>
      <a:accent1>
        <a:srgbClr val="F3C82E"/>
      </a:accent1>
      <a:accent2>
        <a:srgbClr val="A26176"/>
      </a:accent2>
      <a:accent3>
        <a:srgbClr val="74A94E"/>
      </a:accent3>
      <a:accent4>
        <a:srgbClr val="188E8D"/>
      </a:accent4>
      <a:accent5>
        <a:srgbClr val="EE913A"/>
      </a:accent5>
      <a:accent6>
        <a:srgbClr val="DF5D4A"/>
      </a:accent6>
      <a:hlink>
        <a:srgbClr val="188E8D"/>
      </a:hlink>
      <a:folHlink>
        <a:srgbClr val="A26176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D7AA1D6E-F3E9-4763-A3BC-84DF2E02F6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TM10001105[[fn=Урожай]]</Template>
  <TotalTime>316</TotalTime>
  <Words>474</Words>
  <Application>Microsoft Office PowerPoint</Application>
  <PresentationFormat>Широкоэкранный</PresentationFormat>
  <Paragraphs>111</Paragraphs>
  <Slides>15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Cambria</vt:lpstr>
      <vt:lpstr>Comic Sans MS</vt:lpstr>
      <vt:lpstr>Franklin Gothic Book</vt:lpstr>
      <vt:lpstr>Times New Roman</vt:lpstr>
      <vt:lpstr>Wingdings</vt:lpstr>
      <vt:lpstr>Crop</vt:lpstr>
      <vt:lpstr>Презентация PowerPoint</vt:lpstr>
      <vt:lpstr>Тема: Шкільні предмети</vt:lpstr>
      <vt:lpstr>Мовленнєва зарядка. </vt:lpstr>
      <vt:lpstr>Фонетична зарядка</vt:lpstr>
      <vt:lpstr>ІІ. Основна частина уроку. </vt:lpstr>
      <vt:lpstr>Шкільні предмети</vt:lpstr>
      <vt:lpstr>Що ми можемо робити на уроці... </vt:lpstr>
      <vt:lpstr>Якими предметами викладаються в цих кабінетах</vt:lpstr>
      <vt:lpstr>Дай відповідь на запитання. </vt:lpstr>
      <vt:lpstr>Вставити пропущені букви. </vt:lpstr>
      <vt:lpstr>Складання речень за допомогою картинок . </vt:lpstr>
      <vt:lpstr>Робота в парах. Говоріння. </vt:lpstr>
      <vt:lpstr>Розповідь про друга.</vt:lpstr>
      <vt:lpstr>Ми вивчили subjects at school 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23</cp:revision>
  <dcterms:created xsi:type="dcterms:W3CDTF">2023-12-13T11:54:21Z</dcterms:created>
  <dcterms:modified xsi:type="dcterms:W3CDTF">2023-12-15T18:39:27Z</dcterms:modified>
</cp:coreProperties>
</file>