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2" r:id="rId4"/>
    <p:sldId id="283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84" r:id="rId25"/>
    <p:sldId id="279" r:id="rId26"/>
    <p:sldId id="285" r:id="rId2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FA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9208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718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2703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0561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976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1494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6789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0763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2635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55097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484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1BEC-CFDA-4161-9D59-2F7E145DAD84}" type="datetimeFigureOut">
              <a:rPr lang="uk-UA" smtClean="0"/>
              <a:t>21.10.2023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0F8C6-6404-4699-8506-93D4AE17A7D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049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aP-Z3ypoQI&amp;t=12s" TargetMode="External"/><Relationship Id="rId2" Type="http://schemas.openxmlformats.org/officeDocument/2006/relationships/hyperlink" Target="https://learningapps.org/1131317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e.kahoot.it/details/15f9deea-ce43-456e-be7f-84b64e7ff7eb" TargetMode="External"/><Relationship Id="rId4" Type="http://schemas.openxmlformats.org/officeDocument/2006/relationships/hyperlink" Target="https://www.liveworksheets.com/worksheets/en/English_as_a_Second_Language_(ESL)/School_objects/School_objects_-_Have_you_got...$_ma1297552j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562" y="200983"/>
            <a:ext cx="8625383" cy="6460712"/>
          </a:xfrm>
        </p:spPr>
      </p:pic>
    </p:spTree>
    <p:extLst>
      <p:ext uri="{BB962C8B-B14F-4D97-AF65-F5344CB8AC3E}">
        <p14:creationId xmlns:p14="http://schemas.microsoft.com/office/powerpoint/2010/main" val="167476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5496" y="1331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solidFill>
                  <a:schemeClr val="accent6">
                    <a:lumMod val="75000"/>
                  </a:schemeClr>
                </a:solidFill>
              </a:rPr>
              <a:t>School things</a:t>
            </a:r>
            <a:endParaRPr lang="uk-UA" sz="60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824" y="1606188"/>
            <a:ext cx="7902054" cy="5100889"/>
          </a:xfrm>
        </p:spPr>
      </p:pic>
    </p:spTree>
    <p:extLst>
      <p:ext uri="{BB962C8B-B14F-4D97-AF65-F5344CB8AC3E}">
        <p14:creationId xmlns:p14="http://schemas.microsoft.com/office/powerpoint/2010/main" val="380794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 smtClean="0"/>
              <a:t>What’s this? Match.</a:t>
            </a:r>
            <a:endParaRPr lang="uk-UA" sz="7200" b="1" i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567" y="1825625"/>
            <a:ext cx="4109102" cy="4109102"/>
          </a:xfrm>
        </p:spPr>
      </p:pic>
    </p:spTree>
    <p:extLst>
      <p:ext uri="{BB962C8B-B14F-4D97-AF65-F5344CB8AC3E}">
        <p14:creationId xmlns:p14="http://schemas.microsoft.com/office/powerpoint/2010/main" val="248242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 smtClean="0"/>
              <a:t>Watch the video</a:t>
            </a:r>
            <a:endParaRPr lang="uk-UA" sz="72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555" y="1835849"/>
            <a:ext cx="4070445" cy="4070445"/>
          </a:xfrm>
        </p:spPr>
      </p:pic>
    </p:spTree>
    <p:extLst>
      <p:ext uri="{BB962C8B-B14F-4D97-AF65-F5344CB8AC3E}">
        <p14:creationId xmlns:p14="http://schemas.microsoft.com/office/powerpoint/2010/main" val="59008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i="1" dirty="0" smtClean="0"/>
              <a:t>Long form</a:t>
            </a:r>
            <a:endParaRPr lang="uk-UA" sz="8000" b="1" i="1" dirty="0"/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1130887" cy="4351338"/>
          </a:xfrm>
        </p:spPr>
        <p:txBody>
          <a:bodyPr>
            <a:normAutofit/>
          </a:bodyPr>
          <a:lstStyle/>
          <a:p>
            <a:r>
              <a:rPr lang="en-US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I have got – </a:t>
            </a:r>
            <a:r>
              <a:rPr lang="uk-UA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Я маю</a:t>
            </a:r>
          </a:p>
          <a:p>
            <a:r>
              <a:rPr lang="en-US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I have got </a:t>
            </a:r>
            <a:r>
              <a:rPr lang="en-US" sz="7200" b="1" i="1" dirty="0" smtClean="0">
                <a:solidFill>
                  <a:schemeClr val="accent2">
                    <a:lumMod val="75000"/>
                  </a:schemeClr>
                </a:solidFill>
                <a:latin typeface="Bahnschrift" panose="020B0502040204020203" pitchFamily="34" charset="0"/>
              </a:rPr>
              <a:t>a pen</a:t>
            </a:r>
            <a:r>
              <a:rPr lang="en-US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.-</a:t>
            </a:r>
          </a:p>
          <a:p>
            <a:pPr marL="0" indent="0">
              <a:buNone/>
            </a:pPr>
            <a:r>
              <a:rPr lang="en-US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    </a:t>
            </a:r>
            <a:r>
              <a:rPr lang="uk-UA" sz="7200" b="1" i="1" dirty="0" smtClean="0">
                <a:solidFill>
                  <a:schemeClr val="accent5">
                    <a:lumMod val="50000"/>
                  </a:schemeClr>
                </a:solidFill>
                <a:latin typeface="Bahnschrift" panose="020B0502040204020203" pitchFamily="34" charset="0"/>
              </a:rPr>
              <a:t>Я маю ручку.</a:t>
            </a:r>
            <a:endParaRPr lang="uk-UA" sz="7200" b="1" i="1" dirty="0">
              <a:solidFill>
                <a:schemeClr val="accent5">
                  <a:lumMod val="50000"/>
                </a:schemeClr>
              </a:solidFill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3914" y="2631212"/>
            <a:ext cx="2486629" cy="334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84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i="1" dirty="0" smtClean="0"/>
              <a:t>Short form</a:t>
            </a:r>
            <a:endParaRPr lang="uk-UA" sz="8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36841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latin typeface="Bahnschrift" panose="020B0502040204020203" pitchFamily="34" charset="0"/>
              </a:rPr>
              <a:t>Have got         ‘ve got</a:t>
            </a:r>
          </a:p>
          <a:p>
            <a:pPr marL="0" indent="0">
              <a:buNone/>
            </a:pPr>
            <a:endParaRPr lang="en-US" sz="8000" b="1" dirty="0" smtClean="0">
              <a:latin typeface="Bahnschrift" panose="020B0502040204020203" pitchFamily="34" charset="0"/>
            </a:endParaRPr>
          </a:p>
          <a:p>
            <a:r>
              <a:rPr lang="en-US" sz="8000" b="1" dirty="0" smtClean="0">
                <a:latin typeface="Bahnschrift" panose="020B0502040204020203" pitchFamily="34" charset="0"/>
              </a:rPr>
              <a:t>I’ve got a pen.</a:t>
            </a:r>
            <a:endParaRPr lang="uk-UA" sz="8000" b="1" dirty="0">
              <a:latin typeface="Bahnschrift" panose="020B0502040204020203" pitchFamily="34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5631975" y="2251882"/>
            <a:ext cx="1555845" cy="477671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305" y="3328161"/>
            <a:ext cx="2402006" cy="322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59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04869"/>
          </a:xfrm>
        </p:spPr>
        <p:txBody>
          <a:bodyPr>
            <a:normAutofit/>
          </a:bodyPr>
          <a:lstStyle/>
          <a:p>
            <a:pPr algn="ctr"/>
            <a:r>
              <a:rPr lang="en-US" sz="8000" b="1" i="1" dirty="0" smtClean="0">
                <a:latin typeface="Bahnschrift" panose="020B0502040204020203" pitchFamily="34" charset="0"/>
              </a:rPr>
              <a:t>I’ve got a pencil.</a:t>
            </a:r>
            <a:endParaRPr lang="uk-UA" sz="8000" b="1" i="1" dirty="0">
              <a:latin typeface="Bahnschrift" panose="020B0502040204020203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798" y="2300014"/>
            <a:ext cx="3844403" cy="4164770"/>
          </a:xfrm>
        </p:spPr>
      </p:pic>
    </p:spTree>
    <p:extLst>
      <p:ext uri="{BB962C8B-B14F-4D97-AF65-F5344CB8AC3E}">
        <p14:creationId xmlns:p14="http://schemas.microsoft.com/office/powerpoint/2010/main" val="381151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i="1" dirty="0" smtClean="0">
                <a:latin typeface="Bahnschrift" panose="020B0502040204020203" pitchFamily="34" charset="0"/>
              </a:rPr>
              <a:t>I’ve got a book.</a:t>
            </a:r>
            <a:endParaRPr lang="uk-UA" sz="8000" b="1" i="1" dirty="0">
              <a:latin typeface="Bahnschrift" panose="020B0502040204020203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90" y="1989398"/>
            <a:ext cx="2572219" cy="4351338"/>
          </a:xfrm>
        </p:spPr>
      </p:pic>
    </p:spTree>
    <p:extLst>
      <p:ext uri="{BB962C8B-B14F-4D97-AF65-F5344CB8AC3E}">
        <p14:creationId xmlns:p14="http://schemas.microsoft.com/office/powerpoint/2010/main" val="337709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i="1" dirty="0" smtClean="0">
                <a:latin typeface="Bahnschrift" panose="020B0502040204020203" pitchFamily="34" charset="0"/>
              </a:rPr>
              <a:t>I’ve got a pencil case.</a:t>
            </a:r>
            <a:endParaRPr lang="uk-UA" sz="8000" b="1" i="1" dirty="0">
              <a:latin typeface="Bahnschrift" panose="020B0502040204020203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913" y="2232294"/>
            <a:ext cx="5650173" cy="3927815"/>
          </a:xfrm>
        </p:spPr>
      </p:pic>
    </p:spTree>
    <p:extLst>
      <p:ext uri="{BB962C8B-B14F-4D97-AF65-F5344CB8AC3E}">
        <p14:creationId xmlns:p14="http://schemas.microsoft.com/office/powerpoint/2010/main" val="80007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b="1" i="1" dirty="0" smtClean="0">
                <a:latin typeface="Bahnschrift" panose="020B0502040204020203" pitchFamily="34" charset="0"/>
              </a:rPr>
              <a:t>I’ve got a ruler.</a:t>
            </a:r>
            <a:endParaRPr lang="uk-UA" sz="8000" b="1" i="1" dirty="0">
              <a:latin typeface="Bahnschrift" panose="020B0502040204020203" pitchFamily="34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270" y="1999408"/>
            <a:ext cx="3305460" cy="4334200"/>
          </a:xfrm>
        </p:spPr>
      </p:pic>
    </p:spTree>
    <p:extLst>
      <p:ext uri="{BB962C8B-B14F-4D97-AF65-F5344CB8AC3E}">
        <p14:creationId xmlns:p14="http://schemas.microsoft.com/office/powerpoint/2010/main" val="98740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Negative</a:t>
            </a:r>
            <a:endParaRPr lang="uk-UA" sz="6000" b="1" i="1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8549" y="2620370"/>
            <a:ext cx="225188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chemeClr val="tx2">
                    <a:lumMod val="50000"/>
                  </a:schemeClr>
                </a:solidFill>
              </a:rPr>
              <a:t>Have</a:t>
            </a:r>
            <a:endParaRPr lang="uk-UA" sz="7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52429" y="2647665"/>
            <a:ext cx="1801504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/>
              <a:t>got</a:t>
            </a:r>
            <a:endParaRPr lang="uk-UA" sz="7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229367" y="2620370"/>
            <a:ext cx="173326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rgbClr val="C00000"/>
                </a:solidFill>
              </a:rPr>
              <a:t>not</a:t>
            </a:r>
            <a:endParaRPr lang="uk-UA" sz="72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32327" y="4517410"/>
            <a:ext cx="5527343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b="1" i="1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en-US" sz="7200" b="1" i="1" dirty="0" smtClean="0">
                <a:solidFill>
                  <a:schemeClr val="accent1">
                    <a:lumMod val="50000"/>
                  </a:schemeClr>
                </a:solidFill>
              </a:rPr>
              <a:t>aven’t got</a:t>
            </a:r>
            <a:endParaRPr lang="uk-UA" sz="7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18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latin typeface="Bahnschrift" panose="020B0502040204020203" pitchFamily="34" charset="0"/>
              </a:rPr>
              <a:t>I </a:t>
            </a:r>
            <a:r>
              <a:rPr lang="en-US" sz="6000" b="1" i="1" u="sng" dirty="0" smtClean="0">
                <a:latin typeface="Bahnschrift" panose="020B0502040204020203" pitchFamily="34" charset="0"/>
              </a:rPr>
              <a:t>haven’t got </a:t>
            </a:r>
            <a:r>
              <a:rPr lang="en-US" sz="6000" b="1" i="1" dirty="0" smtClean="0">
                <a:latin typeface="Bahnschrift" panose="020B0502040204020203" pitchFamily="34" charset="0"/>
              </a:rPr>
              <a:t>a pen.</a:t>
            </a:r>
            <a:endParaRPr lang="uk-UA" sz="6000" b="1" i="1" dirty="0">
              <a:latin typeface="Bahnschrift" panose="020B0502040204020203" pitchFamily="34" charset="0"/>
            </a:endParaRPr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979" y="2048313"/>
            <a:ext cx="3236307" cy="4351338"/>
          </a:xfrm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3930555" y="2183642"/>
            <a:ext cx="4217158" cy="40806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3603009" y="2048313"/>
            <a:ext cx="4612943" cy="41341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71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latin typeface="Bahnschrift" panose="020B0502040204020203" pitchFamily="34" charset="0"/>
              </a:rPr>
              <a:t>I haven’t got a pencil.</a:t>
            </a:r>
            <a:endParaRPr lang="uk-UA" sz="6000" b="1" i="1" dirty="0">
              <a:latin typeface="Bahnschrift" panose="020B0502040204020203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137" y="2399957"/>
            <a:ext cx="3807726" cy="3807726"/>
          </a:xfr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3411940" y="2279176"/>
            <a:ext cx="5186150" cy="382137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3302758" y="2399957"/>
            <a:ext cx="5445457" cy="349587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20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latin typeface="Bahnschrift" panose="020B0502040204020203" pitchFamily="34" charset="0"/>
              </a:rPr>
              <a:t>I haven’t got a ruler.</a:t>
            </a:r>
            <a:endParaRPr lang="uk-UA" sz="6000" b="1" i="1" dirty="0">
              <a:latin typeface="Bahnschrift" panose="020B0502040204020203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46" y="2297953"/>
            <a:ext cx="1979707" cy="4257017"/>
          </a:xfrm>
        </p:spPr>
      </p:pic>
      <p:cxnSp>
        <p:nvCxnSpPr>
          <p:cNvPr id="8" name="Прямая соединительная линия 7"/>
          <p:cNvCxnSpPr/>
          <p:nvPr/>
        </p:nvCxnSpPr>
        <p:spPr>
          <a:xfrm flipH="1">
            <a:off x="4203510" y="2297953"/>
            <a:ext cx="3248168" cy="40482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053385" y="2483893"/>
            <a:ext cx="3944203" cy="36985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79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>
                <a:latin typeface="Bahnschrift" panose="020B0502040204020203" pitchFamily="34" charset="0"/>
              </a:rPr>
              <a:t>I haven’t got </a:t>
            </a:r>
            <a:r>
              <a:rPr lang="en-US" sz="6000" b="1" i="1" dirty="0" smtClean="0">
                <a:latin typeface="Bahnschrift" panose="020B0502040204020203" pitchFamily="34" charset="0"/>
              </a:rPr>
              <a:t>an eraser.</a:t>
            </a:r>
            <a:endParaRPr lang="uk-UA" sz="60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874" y="2277127"/>
            <a:ext cx="3946252" cy="3946252"/>
          </a:xfr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866030" y="2197290"/>
            <a:ext cx="6277970" cy="371219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3643952" y="2088107"/>
            <a:ext cx="5227093" cy="40397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9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>
                <a:latin typeface="Bahnschrift" panose="020B0502040204020203" pitchFamily="34" charset="0"/>
              </a:rPr>
              <a:t>I haven’t got </a:t>
            </a:r>
            <a:r>
              <a:rPr lang="en-US" sz="6000" b="1" i="1" dirty="0" smtClean="0">
                <a:latin typeface="Bahnschrift" panose="020B0502040204020203" pitchFamily="34" charset="0"/>
              </a:rPr>
              <a:t>a sharpener .</a:t>
            </a:r>
            <a:endParaRPr lang="uk-UA" sz="6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285" y="2028979"/>
            <a:ext cx="4359429" cy="4359429"/>
          </a:xfr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753134" y="2265528"/>
            <a:ext cx="4522580" cy="36576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3166282" y="2265528"/>
            <a:ext cx="5109432" cy="37940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739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Question</a:t>
            </a:r>
            <a:endParaRPr lang="uk-UA" sz="6000" b="1" i="1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8549" y="2620370"/>
            <a:ext cx="225188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chemeClr val="tx2">
                    <a:lumMod val="50000"/>
                  </a:schemeClr>
                </a:solidFill>
              </a:rPr>
              <a:t>Have</a:t>
            </a:r>
            <a:endParaRPr lang="uk-UA" sz="7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10565" y="2634018"/>
            <a:ext cx="1801504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/>
              <a:t>got</a:t>
            </a:r>
            <a:endParaRPr lang="uk-UA" sz="7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28865" y="2634018"/>
            <a:ext cx="173326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solidFill>
                  <a:srgbClr val="C00000"/>
                </a:solidFill>
              </a:rPr>
              <a:t>you</a:t>
            </a:r>
            <a:endParaRPr lang="uk-UA" sz="72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57899" y="2634018"/>
            <a:ext cx="84616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  <a:latin typeface="Bahnschrift" panose="020B0502040204020203" pitchFamily="34" charset="0"/>
              </a:rPr>
              <a:t>?</a:t>
            </a:r>
            <a:endParaRPr lang="uk-UA" sz="7200" b="1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5700" y="4690153"/>
            <a:ext cx="8925636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i="1" dirty="0" smtClean="0">
                <a:latin typeface="Bahnschrift" panose="020B0502040204020203" pitchFamily="34" charset="0"/>
              </a:rPr>
              <a:t>Have you got a pen?</a:t>
            </a:r>
            <a:endParaRPr lang="uk-UA" sz="6600" b="1" i="1" dirty="0">
              <a:latin typeface="Bahnschrift" panose="020B0502040204020203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13" y="4376253"/>
            <a:ext cx="1622487" cy="218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8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Short answer</a:t>
            </a:r>
            <a:endParaRPr lang="uk-UA" sz="7200" b="1" i="1" dirty="0">
              <a:solidFill>
                <a:srgbClr val="FF0000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9439" y="2197290"/>
            <a:ext cx="8093122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7200" b="1" i="1" dirty="0" smtClean="0">
                <a:latin typeface="Bahnschrift" panose="020B0502040204020203" pitchFamily="34" charset="0"/>
              </a:rPr>
              <a:t>Yes, I have.</a:t>
            </a:r>
          </a:p>
          <a:p>
            <a:pPr algn="ctr"/>
            <a:r>
              <a:rPr lang="en-US" sz="7200" b="1" i="1" dirty="0" smtClean="0">
                <a:latin typeface="Bahnschrift" panose="020B0502040204020203" pitchFamily="34" charset="0"/>
              </a:rPr>
              <a:t>No, I haven’t.</a:t>
            </a:r>
            <a:endParaRPr lang="uk-UA" sz="7200" b="1" i="1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6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400" b="1" i="1" dirty="0" smtClean="0">
                <a:latin typeface="Bahnschrift" panose="020B0502040204020203" pitchFamily="34" charset="0"/>
              </a:rPr>
              <a:t>Have you got a school bag?</a:t>
            </a:r>
            <a:endParaRPr lang="uk-UA" sz="5400" b="1" i="1" dirty="0">
              <a:latin typeface="Bahnschrift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435" y="1972327"/>
            <a:ext cx="2998597" cy="3967374"/>
          </a:xfrm>
        </p:spPr>
      </p:pic>
      <p:sp>
        <p:nvSpPr>
          <p:cNvPr id="5" name="TextBox 4"/>
          <p:cNvSpPr txBox="1"/>
          <p:nvPr/>
        </p:nvSpPr>
        <p:spPr>
          <a:xfrm>
            <a:off x="1807191" y="4581229"/>
            <a:ext cx="3466532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Bahnschrift" panose="020B0502040204020203" pitchFamily="34" charset="0"/>
              </a:rPr>
              <a:t>Yes, I have</a:t>
            </a:r>
            <a:r>
              <a:rPr lang="en-US" b="1" dirty="0" smtClean="0"/>
              <a:t>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86428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latin typeface="Bahnschrift" panose="020B0502040204020203" pitchFamily="34" charset="0"/>
              </a:rPr>
              <a:t>Have you got 5 books?</a:t>
            </a:r>
            <a:endParaRPr lang="uk-UA" sz="6000" b="1" i="1" dirty="0">
              <a:latin typeface="Bahnschrift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496" y="2210482"/>
            <a:ext cx="2503440" cy="4016819"/>
          </a:xfrm>
        </p:spPr>
      </p:pic>
      <p:sp>
        <p:nvSpPr>
          <p:cNvPr id="5" name="TextBox 4"/>
          <p:cNvSpPr txBox="1"/>
          <p:nvPr/>
        </p:nvSpPr>
        <p:spPr>
          <a:xfrm>
            <a:off x="1405719" y="4462818"/>
            <a:ext cx="469028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latin typeface="Bahnschrift" panose="020B0502040204020203" pitchFamily="34" charset="0"/>
              </a:rPr>
              <a:t>No, I haven’t</a:t>
            </a:r>
            <a:r>
              <a:rPr lang="en-US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4753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i="1" dirty="0" smtClean="0">
                <a:latin typeface="Bahnschrift" panose="020B0502040204020203" pitchFamily="34" charset="0"/>
              </a:rPr>
              <a:t>Have you got a pencil case?</a:t>
            </a:r>
            <a:endParaRPr lang="uk-UA" sz="5400" b="1" i="1" dirty="0">
              <a:latin typeface="Bahnschrift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75" y="2179673"/>
            <a:ext cx="3120362" cy="4352084"/>
          </a:xfrm>
        </p:spPr>
      </p:pic>
      <p:sp>
        <p:nvSpPr>
          <p:cNvPr id="5" name="TextBox 4"/>
          <p:cNvSpPr txBox="1"/>
          <p:nvPr/>
        </p:nvSpPr>
        <p:spPr>
          <a:xfrm>
            <a:off x="6509983" y="3809804"/>
            <a:ext cx="4080680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Bahnschrift" panose="020B0502040204020203" pitchFamily="34" charset="0"/>
              </a:rPr>
              <a:t>No, I haven’t.</a:t>
            </a:r>
            <a:endParaRPr lang="uk-UA" sz="4800" b="1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96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i="1" dirty="0" smtClean="0">
                <a:latin typeface="Bahnschrift" panose="020B0502040204020203" pitchFamily="34" charset="0"/>
              </a:rPr>
              <a:t>Have you got a ruler?</a:t>
            </a:r>
            <a:endParaRPr lang="uk-UA" sz="6000" b="1" i="1" dirty="0">
              <a:latin typeface="Bahnschrift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190" y="2516104"/>
            <a:ext cx="2321470" cy="3724845"/>
          </a:xfrm>
        </p:spPr>
      </p:pic>
      <p:sp>
        <p:nvSpPr>
          <p:cNvPr id="6" name="TextBox 5"/>
          <p:cNvSpPr txBox="1"/>
          <p:nvPr/>
        </p:nvSpPr>
        <p:spPr>
          <a:xfrm>
            <a:off x="1807191" y="4581229"/>
            <a:ext cx="3466532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Bahnschrift" panose="020B0502040204020203" pitchFamily="34" charset="0"/>
              </a:rPr>
              <a:t>Yes, I have</a:t>
            </a:r>
            <a:r>
              <a:rPr lang="en-US" b="1" dirty="0" smtClean="0"/>
              <a:t>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20654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 smtClean="0"/>
              <a:t>Let’s practice!</a:t>
            </a:r>
            <a:endParaRPr lang="uk-UA" sz="72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03" y="1690688"/>
            <a:ext cx="3998794" cy="3998794"/>
          </a:xfrm>
        </p:spPr>
      </p:pic>
    </p:spTree>
    <p:extLst>
      <p:ext uri="{BB962C8B-B14F-4D97-AF65-F5344CB8AC3E}">
        <p14:creationId xmlns:p14="http://schemas.microsoft.com/office/powerpoint/2010/main" val="117026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dirty="0"/>
              <a:t>Let’s practice!</a:t>
            </a:r>
            <a:endParaRPr lang="uk-UA" sz="7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850634"/>
            <a:ext cx="3810000" cy="3810000"/>
          </a:xfrm>
        </p:spPr>
      </p:pic>
    </p:spTree>
    <p:extLst>
      <p:ext uri="{BB962C8B-B14F-4D97-AF65-F5344CB8AC3E}">
        <p14:creationId xmlns:p14="http://schemas.microsoft.com/office/powerpoint/2010/main" val="407269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800" dirty="0" smtClean="0"/>
              <a:t>Well done!</a:t>
            </a:r>
            <a:endParaRPr lang="uk-UA" sz="8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783" y="2209267"/>
            <a:ext cx="4424078" cy="3719837"/>
          </a:xfrm>
        </p:spPr>
      </p:pic>
    </p:spTree>
    <p:extLst>
      <p:ext uri="{BB962C8B-B14F-4D97-AF65-F5344CB8AC3E}">
        <p14:creationId xmlns:p14="http://schemas.microsoft.com/office/powerpoint/2010/main" val="369461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Sites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learningapps.org/11313177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2)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www.youtube.com/watch?v=maP-Z3ypoQI&amp;t=12s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3)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://www.liveworksheets.com/worksheets/</a:t>
            </a:r>
            <a:r>
              <a:rPr lang="en-US" dirty="0" err="1">
                <a:hlinkClick r:id="rId4"/>
              </a:rPr>
              <a:t>en</a:t>
            </a:r>
            <a:r>
              <a:rPr lang="en-US" dirty="0">
                <a:hlinkClick r:id="rId4"/>
              </a:rPr>
              <a:t>/</a:t>
            </a:r>
            <a:r>
              <a:rPr lang="en-US" dirty="0" err="1">
                <a:hlinkClick r:id="rId4"/>
              </a:rPr>
              <a:t>English_as_a_Second_Language</a:t>
            </a:r>
            <a:r>
              <a:rPr lang="en-US" dirty="0">
                <a:hlinkClick r:id="rId4"/>
              </a:rPr>
              <a:t>_(ESL)/</a:t>
            </a:r>
            <a:r>
              <a:rPr lang="en-US" dirty="0" err="1">
                <a:hlinkClick r:id="rId4"/>
              </a:rPr>
              <a:t>School_objects</a:t>
            </a:r>
            <a:r>
              <a:rPr lang="en-US" dirty="0">
                <a:hlinkClick r:id="rId4"/>
              </a:rPr>
              <a:t>/School_objects_-_</a:t>
            </a:r>
            <a:r>
              <a:rPr lang="en-US" dirty="0" err="1">
                <a:hlinkClick r:id="rId4"/>
              </a:rPr>
              <a:t>Have_you_got</a:t>
            </a:r>
            <a:r>
              <a:rPr lang="en-US" dirty="0">
                <a:hlinkClick r:id="rId4"/>
              </a:rPr>
              <a:t>...$_</a:t>
            </a:r>
            <a:r>
              <a:rPr lang="en-US" dirty="0" smtClean="0">
                <a:hlinkClick r:id="rId4"/>
              </a:rPr>
              <a:t>ma1297552jf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4)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create.kahoot.it/details/15f9deea-ce43-456e-be7f-84b64e7ff7eb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9944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</TotalTime>
  <Words>201</Words>
  <Application>Microsoft Office PowerPoint</Application>
  <PresentationFormat>Широкоэкранный</PresentationFormat>
  <Paragraphs>53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Bahnschrift</vt:lpstr>
      <vt:lpstr>Calibri</vt:lpstr>
      <vt:lpstr>Calibri Light</vt:lpstr>
      <vt:lpstr>Тема Office</vt:lpstr>
      <vt:lpstr>Презентация PowerPoint</vt:lpstr>
      <vt:lpstr>School things</vt:lpstr>
      <vt:lpstr>What’s this? Match.</vt:lpstr>
      <vt:lpstr>Watch the video</vt:lpstr>
      <vt:lpstr>Long form</vt:lpstr>
      <vt:lpstr>Short form</vt:lpstr>
      <vt:lpstr>I’ve got a pencil.</vt:lpstr>
      <vt:lpstr>I’ve got a book.</vt:lpstr>
      <vt:lpstr>I’ve got a pencil case.</vt:lpstr>
      <vt:lpstr>I’ve got a ruler.</vt:lpstr>
      <vt:lpstr>Negative</vt:lpstr>
      <vt:lpstr>I haven’t got a pen.</vt:lpstr>
      <vt:lpstr>I haven’t got a pencil.</vt:lpstr>
      <vt:lpstr>I haven’t got a ruler.</vt:lpstr>
      <vt:lpstr>I haven’t got an eraser.</vt:lpstr>
      <vt:lpstr>I haven’t got a sharpener .</vt:lpstr>
      <vt:lpstr>Question</vt:lpstr>
      <vt:lpstr>Short answer</vt:lpstr>
      <vt:lpstr>Have you got a school bag?</vt:lpstr>
      <vt:lpstr>Have you got 5 books?</vt:lpstr>
      <vt:lpstr>Have you got a pencil case?</vt:lpstr>
      <vt:lpstr>Have you got a ruler?</vt:lpstr>
      <vt:lpstr>Let’s practice!</vt:lpstr>
      <vt:lpstr>Let’s practice!</vt:lpstr>
      <vt:lpstr>Well done!</vt:lpstr>
      <vt:lpstr>Sites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37</cp:revision>
  <dcterms:created xsi:type="dcterms:W3CDTF">2023-01-16T18:27:10Z</dcterms:created>
  <dcterms:modified xsi:type="dcterms:W3CDTF">2023-10-21T18:39:48Z</dcterms:modified>
</cp:coreProperties>
</file>