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72" r:id="rId2"/>
    <p:sldId id="257" r:id="rId3"/>
    <p:sldId id="273" r:id="rId4"/>
    <p:sldId id="262" r:id="rId5"/>
    <p:sldId id="258" r:id="rId6"/>
    <p:sldId id="263" r:id="rId7"/>
    <p:sldId id="261" r:id="rId8"/>
    <p:sldId id="264" r:id="rId9"/>
    <p:sldId id="268" r:id="rId10"/>
    <p:sldId id="267" r:id="rId11"/>
    <p:sldId id="270" r:id="rId12"/>
    <p:sldId id="269" r:id="rId13"/>
    <p:sldId id="274" r:id="rId14"/>
    <p:sldId id="275" r:id="rId15"/>
    <p:sldId id="277" r:id="rId16"/>
    <p:sldId id="276" r:id="rId17"/>
    <p:sldId id="279" r:id="rId18"/>
    <p:sldId id="281" r:id="rId19"/>
    <p:sldId id="283" r:id="rId20"/>
    <p:sldId id="284" r:id="rId21"/>
    <p:sldId id="286" r:id="rId22"/>
    <p:sldId id="287" r:id="rId23"/>
    <p:sldId id="288" r:id="rId24"/>
    <p:sldId id="28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6C31"/>
    <a:srgbClr val="33CC33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BF5DA3-0EB5-45F7-80C6-9BBEEE61354A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15686DEE-BFBF-4E54-83FE-9CAF7C806B1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86E30C-D7B8-4787-90E8-A9CE50BD2083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05901C9F-BCE6-41EC-8141-6EE25AD36D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900F29-3DD5-4AF4-B878-E73389F2269F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85D102-A860-43B2-A20D-2BD849F6F3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C9D817-5E6B-49D9-9AA6-62799444EB7E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A1C225-C4EE-49CB-8942-2455D32DF0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A954BA-5369-480A-BBC5-A2C453D3EABC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E8797CAB-B82D-4652-A91C-20CCE03913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A42C57-E315-4DB0-96F8-1DCB75612A35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67EA0-3E15-4CDA-A363-45385A4D07D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50DF46-CE3B-421E-8684-6DD948240C8A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D4709F-4FD2-4F2B-8F29-A4A8AE9D38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2ED965-4FE5-42FD-887D-694D05AD6F6F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BE0D3C-1E76-4878-B882-D7F88CB1C9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2DA302-63A1-4210-BF0F-FA15CAEA337C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54BA04-1DC5-47EE-978D-4C7FA2B887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8CC7FA-246D-4F53-9D33-937CDF8E51EA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E955E9-8162-46A8-90E9-EC298E5A9F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C4E428-E88C-4B2F-8F16-EE47B4FFE0AD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8AEED1-614E-4178-8C46-3E173654E4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4A34AA4-2F10-4A0E-8212-A692B7C9F098}" type="datetimeFigureOut">
              <a:rPr lang="ru-RU" smtClean="0"/>
              <a:pPr>
                <a:defRPr/>
              </a:pPr>
              <a:t>28.01.2017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EB5692F-7EAF-4C15-B8D6-412F70105C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surgerycom.net/images/Cr-kutane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5842337"/>
            <a:ext cx="6572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i="1" dirty="0" smtClean="0">
                <a:solidFill>
                  <a:srgbClr val="006C31"/>
                </a:solidFill>
                <a:latin typeface="Monotype Corsiva" pitchFamily="66" charset="0"/>
                <a:cs typeface="Times New Roman" pitchFamily="18" charset="0"/>
              </a:rPr>
              <a:t>Тематична</a:t>
            </a:r>
            <a:r>
              <a:rPr lang="uk-UA" sz="5400" b="1" i="1" dirty="0" smtClean="0">
                <a:solidFill>
                  <a:srgbClr val="006C31"/>
                </a:solidFill>
                <a:latin typeface="Monotype Corsiva" pitchFamily="66" charset="0"/>
                <a:cs typeface="Times New Roman" pitchFamily="18" charset="0"/>
              </a:rPr>
              <a:t>   </a:t>
            </a:r>
            <a:r>
              <a:rPr lang="uk-UA" sz="6000" b="1" i="1" dirty="0" smtClean="0">
                <a:solidFill>
                  <a:srgbClr val="006C31"/>
                </a:solidFill>
                <a:latin typeface="Monotype Corsiva" pitchFamily="66" charset="0"/>
                <a:cs typeface="Times New Roman" pitchFamily="18" charset="0"/>
              </a:rPr>
              <a:t>лінійка</a:t>
            </a:r>
            <a:r>
              <a:rPr lang="uk-UA" sz="5400" b="1" i="1" dirty="0" smtClean="0">
                <a:solidFill>
                  <a:srgbClr val="006C31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</p:txBody>
      </p:sp>
      <p:pic>
        <p:nvPicPr>
          <p:cNvPr id="36866" name="Picture 2" descr="http://school32lv.at.ua/_si/1/411892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571744"/>
            <a:ext cx="4071966" cy="34290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357166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500" b="1" dirty="0" smtClean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ЗУМІЙ  ПОДОЛАТИ  ШКІДЛИВІ  ЗВИЧКИ</a:t>
            </a:r>
            <a:endParaRPr lang="ru-RU" sz="6500" b="1" dirty="0">
              <a:solidFill>
                <a:srgbClr val="33CC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магнитный диск 2"/>
          <p:cNvSpPr/>
          <p:nvPr/>
        </p:nvSpPr>
        <p:spPr>
          <a:xfrm>
            <a:off x="500034" y="4572008"/>
            <a:ext cx="1928826" cy="171451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Медичне обслуговування 10%</a:t>
            </a:r>
            <a:endParaRPr lang="ru-RU" sz="2000" dirty="0">
              <a:ln>
                <a:solidFill>
                  <a:sysClr val="windowText" lastClr="000000"/>
                </a:solidFill>
              </a:ln>
              <a:solidFill>
                <a:srgbClr val="D60093"/>
              </a:solidFill>
            </a:endParaRPr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2571736" y="3357562"/>
            <a:ext cx="1928826" cy="3000396"/>
          </a:xfrm>
          <a:prstGeom prst="flowChartMagneticDisk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Спадковість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 20%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D60093"/>
              </a:solidFill>
            </a:endParaRPr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4643438" y="3357562"/>
            <a:ext cx="1928826" cy="3000396"/>
          </a:xfrm>
          <a:prstGeom prst="flowChartMagneticDisk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Навколишнє середовище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20%</a:t>
            </a:r>
            <a:endParaRPr lang="ru-RU" sz="2000" dirty="0">
              <a:ln>
                <a:solidFill>
                  <a:sysClr val="windowText" lastClr="000000"/>
                </a:solidFill>
              </a:ln>
              <a:solidFill>
                <a:srgbClr val="D60093"/>
              </a:solidFill>
            </a:endParaRPr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6715140" y="1928802"/>
            <a:ext cx="2071702" cy="4357718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Спосіб життя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n>
                  <a:solidFill>
                    <a:sysClr val="windowText" lastClr="000000"/>
                  </a:solidFill>
                </a:ln>
                <a:solidFill>
                  <a:srgbClr val="D60093"/>
                </a:solidFill>
              </a:rPr>
              <a:t>50%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D60093"/>
              </a:solidFill>
            </a:endParaRP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785813" y="285750"/>
            <a:ext cx="75009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6000" b="1" dirty="0">
                <a:solidFill>
                  <a:srgbClr val="006C31"/>
                </a:solidFill>
                <a:latin typeface="Monotype Corsiva" pitchFamily="66" charset="0"/>
              </a:rPr>
              <a:t>Від </a:t>
            </a:r>
            <a:r>
              <a:rPr lang="uk-UA" sz="6000" b="1" dirty="0" smtClean="0">
                <a:solidFill>
                  <a:srgbClr val="006C31"/>
                </a:solidFill>
                <a:latin typeface="Monotype Corsiva" pitchFamily="66" charset="0"/>
              </a:rPr>
              <a:t> чого </a:t>
            </a:r>
            <a:endParaRPr lang="uk-UA" sz="6000" b="1" dirty="0">
              <a:solidFill>
                <a:srgbClr val="006C31"/>
              </a:solidFill>
              <a:latin typeface="Monotype Corsiva" pitchFamily="66" charset="0"/>
            </a:endParaRPr>
          </a:p>
          <a:p>
            <a:pPr algn="ctr"/>
            <a:r>
              <a:rPr lang="uk-UA" sz="6000" b="1" dirty="0">
                <a:solidFill>
                  <a:srgbClr val="006C31"/>
                </a:solidFill>
                <a:latin typeface="Monotype Corsiva" pitchFamily="66" charset="0"/>
              </a:rPr>
              <a:t>залежить </a:t>
            </a:r>
            <a:r>
              <a:rPr lang="uk-UA" sz="6000" b="1" dirty="0" smtClean="0">
                <a:solidFill>
                  <a:srgbClr val="006C31"/>
                </a:solidFill>
                <a:latin typeface="Monotype Corsiva" pitchFamily="66" charset="0"/>
              </a:rPr>
              <a:t> здоров'я</a:t>
            </a:r>
            <a:r>
              <a:rPr lang="uk-UA" sz="6000" b="1" dirty="0">
                <a:solidFill>
                  <a:srgbClr val="006C31"/>
                </a:solidFill>
                <a:latin typeface="Monotype Corsiva" pitchFamily="66" charset="0"/>
              </a:rPr>
              <a:t>?</a:t>
            </a:r>
            <a:endParaRPr lang="ru-RU" sz="6000" b="1" dirty="0">
              <a:solidFill>
                <a:srgbClr val="006C3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14290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6C31"/>
                </a:solidFill>
                <a:latin typeface="Monotype Corsiva" pitchFamily="66" charset="0"/>
              </a:rPr>
              <a:t>Народна   мудрість.</a:t>
            </a:r>
            <a:endParaRPr lang="ru-RU" sz="4000" b="1" dirty="0">
              <a:solidFill>
                <a:srgbClr val="006C31"/>
              </a:solidFill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500174"/>
            <a:ext cx="8072494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500" b="1" dirty="0" smtClean="0">
                <a:solidFill>
                  <a:srgbClr val="C00000"/>
                </a:solidFill>
                <a:latin typeface="Monotype Corsiva" pitchFamily="66" charset="0"/>
              </a:rPr>
              <a:t>Подивись на вигляд і не питай про здоров'я.</a:t>
            </a:r>
            <a:endParaRPr lang="ru-RU" sz="85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582737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  <a:t>Вранці вмитись не забудеш,</a:t>
            </a:r>
            <a:br>
              <a:rPr lang="uk-UA" sz="60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60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  <a:t>Цілий день красивим будеш.</a:t>
            </a:r>
            <a:endParaRPr lang="ru-RU" sz="6000" b="1" dirty="0">
              <a:solidFill>
                <a:srgbClr val="006C31"/>
              </a:solidFill>
              <a:latin typeface="Monotype Corsiva" pitchFamily="66" charset="0"/>
              <a:ea typeface="+mj-ea"/>
              <a:cs typeface="+mj-cs"/>
            </a:endParaRPr>
          </a:p>
        </p:txBody>
      </p:sp>
      <p:pic>
        <p:nvPicPr>
          <p:cNvPr id="13315" name="Picture 2" descr="C:\Documents and Settings\admin\Рабочий стол\гігієн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000240"/>
            <a:ext cx="5500725" cy="4572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26543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Бережись немитих рук –</a:t>
            </a:r>
            <a: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Кран з водою – ліпший друг.</a:t>
            </a:r>
            <a: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Руки мий частіше і чистіше,</a:t>
            </a:r>
            <a: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ru-RU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Сам побачиш – буде ліпше.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  <a:ea typeface="+mj-ea"/>
              <a:cs typeface="+mj-cs"/>
            </a:endParaRPr>
          </a:p>
        </p:txBody>
      </p:sp>
      <p:pic>
        <p:nvPicPr>
          <p:cNvPr id="11267" name="Picture 3" descr="C:\Documents and Settings\admin\Рабочий стол\миєм руки чисто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3143250"/>
            <a:ext cx="3070225" cy="294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2" descr="C:\Documents and Settings\admin\Рабочий стол\день чистих рук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3143250"/>
            <a:ext cx="3743325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28596" y="214290"/>
            <a:ext cx="8229600" cy="2714625"/>
          </a:xfrm>
          <a:prstGeom prst="rect">
            <a:avLst/>
          </a:prstGeom>
          <a:ln w="6350" cap="rnd">
            <a:noFill/>
          </a:ln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>Щоб  здорові  зубки  мати,</a:t>
            </a:r>
            <a: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/>
            </a:r>
            <a:b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</a:br>
            <a:r>
              <a:rPr lang="uk-UA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>Слід  про  них  щоденно  дбати:</a:t>
            </a:r>
            <a: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/>
            </a:r>
            <a:b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</a:br>
            <a:r>
              <a:rPr lang="uk-UA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>Чистить,  ротик   полоскати</a:t>
            </a:r>
            <a: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/>
            </a:r>
            <a:br>
              <a:rPr lang="ru-RU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</a:br>
            <a:r>
              <a:rPr lang="uk-UA" sz="4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6C3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Monotype Corsiva" pitchFamily="66" charset="0"/>
                <a:ea typeface="+mj-ea"/>
                <a:cs typeface="Times New Roman" pitchFamily="18" charset="0"/>
              </a:rPr>
              <a:t>І  твердого  не  кусати.</a:t>
            </a:r>
            <a:endParaRPr lang="ru-RU" sz="46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6C3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Monotype Corsiva" pitchFamily="66" charset="0"/>
              <a:ea typeface="+mj-ea"/>
              <a:cs typeface="Times New Roman" pitchFamily="18" charset="0"/>
            </a:endParaRPr>
          </a:p>
        </p:txBody>
      </p:sp>
      <p:pic>
        <p:nvPicPr>
          <p:cNvPr id="14339" name="Picture 2" descr="C:\Documents and Settings\admin\Рабочий стол\зуб.щі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3000375"/>
            <a:ext cx="42862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65417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  <a:t>Фрукти, овочі завжди мити,</a:t>
            </a:r>
            <a:br>
              <a:rPr lang="uk-UA" sz="54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5400" b="1" dirty="0">
                <a:solidFill>
                  <a:srgbClr val="006C31"/>
                </a:solidFill>
                <a:latin typeface="Monotype Corsiva" pitchFamily="66" charset="0"/>
                <a:ea typeface="+mj-ea"/>
                <a:cs typeface="+mj-cs"/>
              </a:rPr>
              <a:t>Щоб ніколи не хворіти</a:t>
            </a:r>
            <a:endParaRPr lang="ru-RU" sz="5400" b="1" dirty="0">
              <a:solidFill>
                <a:srgbClr val="006C31"/>
              </a:solidFill>
              <a:latin typeface="Monotype Corsiva" pitchFamily="66" charset="0"/>
              <a:ea typeface="+mj-ea"/>
              <a:cs typeface="+mj-cs"/>
            </a:endParaRPr>
          </a:p>
        </p:txBody>
      </p:sp>
      <p:pic>
        <p:nvPicPr>
          <p:cNvPr id="12291" name="Picture 2" descr="C:\Documents and Settings\admin\Рабочий стол\images мытые фрукты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286000"/>
            <a:ext cx="4714907" cy="4143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42.radikal.ru/i096/0906/47/f27d045c3af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1857375"/>
            <a:ext cx="650081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143000" y="571500"/>
            <a:ext cx="6858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6600" b="1">
                <a:solidFill>
                  <a:srgbClr val="006C31"/>
                </a:solidFill>
                <a:latin typeface="Monotype Corsiva" pitchFamily="66" charset="0"/>
              </a:rPr>
              <a:t>Ранкова   зарядка</a:t>
            </a:r>
            <a:endParaRPr lang="ru-RU" sz="6600" b="1">
              <a:solidFill>
                <a:srgbClr val="006C3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500063"/>
            <a:ext cx="9144000" cy="2071687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Є в людини приховані вороги,</a:t>
            </a:r>
            <a:b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Шкідливі звички звуться вони -</a:t>
            </a:r>
            <a:b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Нігті кусати, гризти олівці -</a:t>
            </a:r>
            <a:b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Це зовсім не потрібно тобі у житті!</a:t>
            </a:r>
          </a:p>
        </p:txBody>
      </p:sp>
      <p:pic>
        <p:nvPicPr>
          <p:cNvPr id="19459" name="Picture 2" descr="E:\images -грызет ногти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924175"/>
            <a:ext cx="3455987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E:\images-сосет палец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2781300"/>
            <a:ext cx="3567112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5113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Щоб красивим бути,</a:t>
            </a:r>
            <a:b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Про кривляння потрібно забути.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8435" name="Picture 2" descr="C:\Documents and Settings\admin\Рабочий стол\кривляння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2060575"/>
            <a:ext cx="36004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285728"/>
            <a:ext cx="8229600" cy="1428760"/>
          </a:xfrm>
          <a:prstGeom prst="rect">
            <a:avLst/>
          </a:prstGeom>
          <a:ln w="6350" cap="rnd">
            <a:noFill/>
          </a:ln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000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Переїдання приводить до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sz="4000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погіршення стану здоров’я</a:t>
            </a:r>
            <a:endParaRPr lang="ru-RU" sz="4000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accent1">
                  <a:lumMod val="7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07" name="Picture 5" descr="E:\Documents\imagesед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1857375"/>
            <a:ext cx="25368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 descr="E:\Documents\imagesкабан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1857375"/>
            <a:ext cx="2643187" cy="2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3" descr="E:\Documents\imagesобжор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071942"/>
            <a:ext cx="2643188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4" descr="E:\Documents\хавчик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38" y="4143375"/>
            <a:ext cx="2643187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34" y="357166"/>
            <a:ext cx="8229600" cy="1725602"/>
          </a:xfrm>
          <a:prstGeom prst="rect">
            <a:avLst/>
          </a:prstGeom>
          <a:ln w="6350" cap="rnd">
            <a:noFill/>
          </a:ln>
        </p:spPr>
        <p:txBody>
          <a:bodyPr anchor="b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Пасивне куріння приводить </a:t>
            </a:r>
            <a:r>
              <a:rPr lang="en-US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en-US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uk-UA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до активного куріння, </a:t>
            </a:r>
            <a:r>
              <a:rPr lang="en-US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en-US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uk-UA" sz="3600" b="1" spc="-10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це зашкоджує здоров’ю.</a:t>
            </a:r>
            <a:endParaRPr lang="ru-RU" sz="36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accent1">
                  <a:lumMod val="7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483" name="Picture 2" descr="C:\Documents and Settings\admin\Рабочий стол\пасивное курение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71679"/>
            <a:ext cx="5786478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500034" y="285728"/>
          <a:ext cx="8429684" cy="6286544"/>
        </p:xfrm>
        <a:graphic>
          <a:graphicData uri="http://schemas.openxmlformats.org/presentationml/2006/ole">
            <p:oleObj spid="_x0000_s34817" name="Слайд" r:id="rId3" imgW="4567411" imgH="3424406" progId="PowerPoint.Slide.12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ручной ввод 4"/>
          <p:cNvSpPr/>
          <p:nvPr/>
        </p:nvSpPr>
        <p:spPr>
          <a:xfrm>
            <a:off x="0" y="0"/>
            <a:ext cx="9144000" cy="2204864"/>
          </a:xfrm>
          <a:prstGeom prst="flowChartManualInpu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Отруєння мозку призводить до того, що людина втрачає здатність мислити -  у неї погіршується пам’ять, слабшають розумові здібності.</a:t>
            </a:r>
            <a:endParaRPr lang="ru-RU" sz="3200" dirty="0">
              <a:ln>
                <a:solidFill>
                  <a:srgbClr val="0070C0"/>
                </a:solidFill>
              </a:ln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Picture 2" descr="C:\Documents and Settings\User\Рабочий стол\психик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0020" y="2214554"/>
            <a:ext cx="2973980" cy="379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User\Рабочий стол\Копия консервуэ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85992"/>
            <a:ext cx="311013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User\Рабочий стол\псих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3573016"/>
            <a:ext cx="3487810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travellviv.com/content/images/news/petr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143932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42910" y="5572140"/>
            <a:ext cx="4786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>
                <a:solidFill>
                  <a:srgbClr val="FF0000"/>
                </a:solidFill>
                <a:latin typeface="Monotype Corsiva" pitchFamily="66" charset="0"/>
              </a:rPr>
              <a:t>ПЕТРО І</a:t>
            </a:r>
            <a:endParaRPr lang="ru-RU" sz="4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ttp://fakty.ictv.ua/wp-content/uploads/2016/08/28/1472381279_20160622135743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7929618" cy="6429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14282" y="6143644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МЕДАЛЬ “ЗА  ПИЯЦТВО” 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http://poradumo.pp.ua/uploads/posts/2014-08/viroschuvannya-tyutyunu-v-domashnh-umovah_4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4762500" cy="3162301"/>
          </a:xfrm>
          <a:prstGeom prst="rect">
            <a:avLst/>
          </a:prstGeom>
          <a:noFill/>
        </p:spPr>
      </p:pic>
      <p:pic>
        <p:nvPicPr>
          <p:cNvPr id="52230" name="Picture 6" descr="http://vent-sanata.ru/wp-content/uploads/2016/01/Vyirashhivanie-dushistogo-taba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429000"/>
            <a:ext cx="4824378" cy="307655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5857892"/>
            <a:ext cx="3071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ТЮТЮН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5 из 20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71472" y="714356"/>
            <a:ext cx="3672408" cy="2754137"/>
          </a:xfrm>
          <a:prstGeom prst="rect">
            <a:avLst/>
          </a:prstGeom>
          <a:noFill/>
          <a:ln/>
        </p:spPr>
      </p:pic>
      <p:pic>
        <p:nvPicPr>
          <p:cNvPr id="5" name="Picture 4" descr="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764704"/>
            <a:ext cx="3515883" cy="2636912"/>
          </a:xfrm>
          <a:prstGeom prst="rect">
            <a:avLst/>
          </a:prstGeom>
          <a:noFill/>
        </p:spPr>
      </p:pic>
      <p:pic>
        <p:nvPicPr>
          <p:cNvPr id="6" name="Picture 4" descr=" 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3" y="4123458"/>
            <a:ext cx="3672408" cy="2734541"/>
          </a:xfrm>
          <a:prstGeom prst="rect">
            <a:avLst/>
          </a:prstGeom>
          <a:noFill/>
        </p:spPr>
      </p:pic>
      <p:pic>
        <p:nvPicPr>
          <p:cNvPr id="7" name="Picture 5" descr=" 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077394"/>
            <a:ext cx="3877917" cy="278060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85720" y="3356992"/>
            <a:ext cx="37292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РАК </a:t>
            </a:r>
          </a:p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ГУБИ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628" y="0"/>
            <a:ext cx="371456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РАК  ГОРЛА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0"/>
            <a:ext cx="36535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РАК  ШКІРИ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4876" y="3356992"/>
            <a:ext cx="427782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РАК  ЛЕГЕНІВ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16632"/>
            <a:ext cx="284797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501008"/>
            <a:ext cx="2680717" cy="321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96752"/>
            <a:ext cx="3130827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124744"/>
            <a:ext cx="2627784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http://infoniac.ru/upload/medialibrary/1fe/1fec7eede1fac688e71d8c9c5b8459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22" y="3048000"/>
            <a:ext cx="4738678" cy="3810000"/>
          </a:xfrm>
          <a:prstGeom prst="rect">
            <a:avLst/>
          </a:prstGeom>
          <a:noFill/>
        </p:spPr>
      </p:pic>
      <p:pic>
        <p:nvPicPr>
          <p:cNvPr id="4" name="Picture 2" descr="C:\Documents and Settings\User\Рабочий стол\дети курят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9124" cy="385098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ace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3672408" cy="2313981"/>
          </a:xfrm>
          <a:prstGeom prst="rect">
            <a:avLst/>
          </a:prstGeom>
          <a:noFill/>
          <a:ln w="76200">
            <a:solidFill>
              <a:srgbClr val="33CC33"/>
            </a:solidFill>
            <a:miter lim="800000"/>
            <a:headEnd/>
            <a:tailEnd/>
          </a:ln>
        </p:spPr>
      </p:pic>
      <p:pic>
        <p:nvPicPr>
          <p:cNvPr id="5" name="Picture 8" descr="faces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052736"/>
            <a:ext cx="3960440" cy="249546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" name="Picture 7" descr="faces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789040"/>
            <a:ext cx="4456877" cy="2808312"/>
          </a:xfrm>
          <a:prstGeom prst="rect">
            <a:avLst/>
          </a:prstGeom>
          <a:noFill/>
          <a:ln w="76200">
            <a:solidFill>
              <a:srgbClr val="33CC33"/>
            </a:solidFill>
            <a:miter lim="800000"/>
            <a:headEnd/>
            <a:tailEnd/>
          </a:ln>
        </p:spPr>
      </p:pic>
      <p:pic>
        <p:nvPicPr>
          <p:cNvPr id="7" name="Picture 4" descr="newface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17032"/>
            <a:ext cx="3960440" cy="2970330"/>
          </a:xfrm>
          <a:prstGeom prst="rect">
            <a:avLst/>
          </a:prstGeom>
          <a:noFill/>
          <a:ln w="762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5976664" cy="9989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006C31"/>
                </a:solidFill>
                <a:latin typeface="Monotype Corsiva" pitchFamily="66" charset="0"/>
              </a:rPr>
              <a:t>Наркоман  до  та  </a:t>
            </a:r>
            <a:r>
              <a:rPr lang="ru-RU" b="1" u="sng" dirty="0" err="1" smtClean="0">
                <a:solidFill>
                  <a:srgbClr val="006C31"/>
                </a:solidFill>
                <a:latin typeface="Monotype Corsiva" pitchFamily="66" charset="0"/>
              </a:rPr>
              <a:t>п</a:t>
            </a:r>
            <a:r>
              <a:rPr lang="uk-UA" b="1" u="sng" dirty="0" err="1" smtClean="0">
                <a:solidFill>
                  <a:srgbClr val="006C31"/>
                </a:solidFill>
                <a:latin typeface="Monotype Corsiva" pitchFamily="66" charset="0"/>
              </a:rPr>
              <a:t>ісля</a:t>
            </a:r>
            <a:r>
              <a:rPr lang="uk-UA" b="1" u="sng" dirty="0" smtClean="0">
                <a:solidFill>
                  <a:srgbClr val="006C31"/>
                </a:solidFill>
                <a:latin typeface="Monotype Corsiva" pitchFamily="66" charset="0"/>
              </a:rPr>
              <a:t>  вживання  наркотиків</a:t>
            </a:r>
            <a:endParaRPr lang="ru-RU" b="1" dirty="0">
              <a:solidFill>
                <a:srgbClr val="006C3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5500694" cy="392906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5000" lnSpcReduction="20000"/>
          </a:bodyPr>
          <a:lstStyle/>
          <a:p>
            <a:pPr algn="ctr">
              <a:spcBef>
                <a:spcPct val="0"/>
              </a:spcBef>
            </a:pPr>
            <a:r>
              <a:rPr lang="ru-RU" sz="5400" b="1" i="1" u="sng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Алкоголь, тютюн</a:t>
            </a:r>
          </a:p>
          <a:p>
            <a:pPr algn="ctr">
              <a:spcBef>
                <a:spcPct val="0"/>
              </a:spcBef>
            </a:pPr>
            <a:r>
              <a:rPr lang="ru-RU" sz="5400" b="1" i="1" u="sng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ru-RU" sz="5400" b="1" i="1" u="sng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і</a:t>
            </a:r>
            <a:r>
              <a:rPr lang="ru-RU" sz="5400" b="1" i="1" u="sng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  наркотики – </a:t>
            </a:r>
          </a:p>
          <a:p>
            <a:pPr algn="ctr">
              <a:spcBef>
                <a:spcPct val="0"/>
              </a:spcBef>
            </a:pP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три </a:t>
            </a:r>
            <a:r>
              <a:rPr lang="ru-RU" sz="5400" b="1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голови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 одного </a:t>
            </a:r>
            <a:r>
              <a:rPr lang="ru-RU" sz="5400" b="1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чудовиська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, яке </a:t>
            </a:r>
            <a:r>
              <a:rPr lang="ru-RU" sz="5400" b="1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завдає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ru-RU" sz="5400" b="1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шкоди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здоров"</a:t>
            </a:r>
            <a:r>
              <a:rPr lang="ru-RU" sz="5400" b="1" dirty="0" err="1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ю</a:t>
            </a:r>
            <a:r>
              <a:rPr lang="ru-RU" sz="5400" b="1" dirty="0" smtClean="0">
                <a:ln>
                  <a:solidFill>
                    <a:srgbClr val="006C31"/>
                  </a:solidFill>
                </a:ln>
                <a:solidFill>
                  <a:schemeClr val="tx1"/>
                </a:solidFill>
              </a:rPr>
              <a:t>.</a:t>
            </a:r>
            <a:endParaRPr lang="ru-RU" sz="5400" b="1" dirty="0" smtClean="0">
              <a:ln>
                <a:solidFill>
                  <a:srgbClr val="006C3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71682" name="Picture 2" descr="http://www.nvrda.in.ua/wp-content/uploads/2015/11/zagruzhe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1315" y="3286124"/>
            <a:ext cx="5102685" cy="357187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-79653"/>
            <a:ext cx="8929718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    Друже, щоб здоровим бути,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Треба навички здобути,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Про здоров’я піклуватись: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Перш за все – не лінуватись,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І здружитися із спортом,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Рідко ласувати тортом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Воду крижану не пити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І ніколи не палити!  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Вранці й ввечері, мій любий,</a:t>
            </a:r>
            <a:endParaRPr kumimoji="0" lang="ru-RU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	Завжди – </a:t>
            </a:r>
            <a:r>
              <a:rPr kumimoji="0" lang="uk-UA" sz="4500" b="1" i="0" u="none" strike="noStrike" cap="none" normalizeH="0" baseline="0" dirty="0" err="1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завжди</a:t>
            </a:r>
            <a:r>
              <a:rPr kumimoji="0" lang="uk-UA" sz="4500" b="1" i="0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, чисть зуби.</a:t>
            </a:r>
            <a:endParaRPr kumimoji="0" lang="uk-UA" sz="4500" b="1" i="0" u="none" strike="noStrike" cap="none" normalizeH="0" baseline="0" dirty="0" smtClean="0">
              <a:ln>
                <a:noFill/>
              </a:ln>
              <a:solidFill>
                <a:srgbClr val="D60093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000"/>
                                        <p:tgtEl>
                                          <p:spTgt spid="75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7232"/>
            <a:ext cx="91440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000" b="1" i="1" u="sng" dirty="0" err="1" smtClean="0">
                <a:solidFill>
                  <a:srgbClr val="FF0000"/>
                </a:solidFill>
                <a:latin typeface="Monotype Corsiva" pitchFamily="66" charset="0"/>
              </a:rPr>
              <a:t>Пам'ятайте</a:t>
            </a:r>
            <a:r>
              <a:rPr lang="ru-RU" sz="7000" b="1" i="1" u="sng" dirty="0" smtClean="0">
                <a:solidFill>
                  <a:srgbClr val="FF0000"/>
                </a:solidFill>
                <a:latin typeface="Monotype Corsiva" pitchFamily="66" charset="0"/>
              </a:rPr>
              <a:t>:</a:t>
            </a:r>
            <a:r>
              <a:rPr lang="ru-RU" sz="6000" b="1" i="1" u="sng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здоров'я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,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справжня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радість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життя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і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щастя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не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сумісні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з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тютюном, наркотиками 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і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</a:t>
            </a:r>
            <a:r>
              <a:rPr lang="ru-RU" sz="6000" b="1" dirty="0" err="1" smtClean="0">
                <a:solidFill>
                  <a:srgbClr val="C00000"/>
                </a:solidFill>
                <a:latin typeface="Monotype Corsiva" pitchFamily="66" charset="0"/>
              </a:rPr>
              <a:t>спиртними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  напоями.</a:t>
            </a:r>
            <a:endParaRPr lang="ru-RU" sz="6000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225</TotalTime>
  <Words>152</Words>
  <Application>Microsoft Office PowerPoint</Application>
  <PresentationFormat>Экран (4:3)</PresentationFormat>
  <Paragraphs>47</Paragraphs>
  <Slides>24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Трек</vt:lpstr>
      <vt:lpstr>Слайд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Наркоман  до  та  після  вживання  наркотиків</vt:lpstr>
      <vt:lpstr>Слайд 22</vt:lpstr>
      <vt:lpstr>Слайд 23</vt:lpstr>
      <vt:lpstr>Слайд 24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Света</cp:lastModifiedBy>
  <cp:revision>27</cp:revision>
  <dcterms:created xsi:type="dcterms:W3CDTF">2014-04-07T18:10:31Z</dcterms:created>
  <dcterms:modified xsi:type="dcterms:W3CDTF">2017-01-28T19:02:58Z</dcterms:modified>
</cp:coreProperties>
</file>