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1"/>
    <p:sldMasterId id="2147483671" r:id="rId2"/>
  </p:sldMasterIdLst>
  <p:notesMasterIdLst>
    <p:notesMasterId r:id="rId9"/>
  </p:notesMasterIdLst>
  <p:sldIdLst>
    <p:sldId id="256" r:id="rId3"/>
    <p:sldId id="257" r:id="rId4"/>
    <p:sldId id="258" r:id="rId5"/>
    <p:sldId id="259" r:id="rId6"/>
    <p:sldId id="260" r:id="rId7"/>
    <p:sldId id="261" r:id="rId8"/>
  </p:sldIdLst>
  <p:sldSz cx="9144000" cy="5143500" type="screen16x9"/>
  <p:notesSz cx="6858000" cy="9144000"/>
  <p:embeddedFontLst>
    <p:embeddedFont>
      <p:font typeface="Arial Black" panose="020B0A04020102020204" pitchFamily="34" charset="0"/>
      <p:regular r:id="rId1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000" autoAdjust="0"/>
  </p:normalViewPr>
  <p:slideViewPr>
    <p:cSldViewPr snapToGrid="0">
      <p:cViewPr varScale="1">
        <p:scale>
          <a:sx n="93" d="100"/>
          <a:sy n="93" d="100"/>
        </p:scale>
        <p:origin x="1090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2.fntdata"/><Relationship Id="rId5" Type="http://schemas.openxmlformats.org/officeDocument/2006/relationships/slide" Target="slides/slide3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ua.depositphotos.com/vector-images/%D0%B3%D0%BE%D0%BB%D0%BE%D0%B4%D0%BD%D1%96-%D1%85%D0%BB%D0%BE%D0%BF%D1%87%D0%B8%D0%BA%D0%B8-%D1%97%D0%B6%D1%96.html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3b9ddc6519_0_1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/>
              <a:t>Картинка: </a:t>
            </a:r>
            <a:r>
              <a:rPr lang="uk" dirty="0"/>
              <a:t>https://grizly.club/klipart/37442-shkolniki-za-partoj-klipart-49-foto.html </a:t>
            </a:r>
            <a:endParaRPr dirty="0"/>
          </a:p>
        </p:txBody>
      </p:sp>
      <p:sp>
        <p:nvSpPr>
          <p:cNvPr id="127" name="Google Shape;127;g23b9ddc6519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5feb8714a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5feb8714a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5fa68fb5ec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25fa68fb5ec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u="sng" dirty="0">
                <a:solidFill>
                  <a:schemeClr val="hlink"/>
                </a:solidFill>
                <a:hlinkClick r:id="rId3"/>
              </a:rPr>
              <a:t>https://ua.depositphotos.com/vector-images/%D0%B3%D0%BE%D0%BB%D0%BE%D0%B4%D0%BD%D1%96-%D1%85%D0%BB%D0%BE%D0%BF%D1%87%D0%B8%D0%BA%D0%B8-%D1%97%D0%B6%D1%96.html</a:t>
            </a:r>
            <a:r>
              <a:rPr lang="uk" dirty="0"/>
              <a:t> </a:t>
            </a: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25feb8714ad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25feb8714ad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25feb8714ad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25feb8714ad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1143000" y="2701529"/>
            <a:ext cx="6858000" cy="124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6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7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1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8"/>
          <p:cNvSpPr txBox="1">
            <a:spLocks noGrp="1"/>
          </p:cNvSpPr>
          <p:nvPr>
            <p:ph type="title"/>
          </p:nvPr>
        </p:nvSpPr>
        <p:spPr>
          <a:xfrm>
            <a:off x="623888" y="1282303"/>
            <a:ext cx="7886700" cy="213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8"/>
          <p:cNvSpPr txBox="1">
            <a:spLocks noGrp="1"/>
          </p:cNvSpPr>
          <p:nvPr>
            <p:ph type="body" idx="1"/>
          </p:nvPr>
        </p:nvSpPr>
        <p:spPr>
          <a:xfrm>
            <a:off x="623888" y="3442097"/>
            <a:ext cx="78867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18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9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19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19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9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0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0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200" cy="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3" name="Google Shape;93;p20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200" cy="27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94" name="Google Shape;94;p20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400" cy="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5" name="Google Shape;95;p20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400" cy="27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2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0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0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1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3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1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300" cy="36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102" name="Google Shape;102;p21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300" cy="28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03" name="Google Shape;103;p2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3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2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300" cy="3655200"/>
          </a:xfrm>
          <a:prstGeom prst="rect">
            <a:avLst/>
          </a:prstGeom>
          <a:noFill/>
          <a:ln>
            <a:noFill/>
          </a:ln>
        </p:spPr>
      </p:sp>
      <p:sp>
        <p:nvSpPr>
          <p:cNvPr id="109" name="Google Shape;109;p22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300" cy="28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10" name="Google Shape;110;p2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3"/>
          <p:cNvSpPr txBox="1">
            <a:spLocks noGrp="1"/>
          </p:cNvSpPr>
          <p:nvPr>
            <p:ph type="body" idx="1"/>
          </p:nvPr>
        </p:nvSpPr>
        <p:spPr>
          <a:xfrm rot="5400000">
            <a:off x="2940300" y="-942431"/>
            <a:ext cx="3263400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>
            <a:spLocks noGrp="1"/>
          </p:cNvSpPr>
          <p:nvPr>
            <p:ph type="title"/>
          </p:nvPr>
        </p:nvSpPr>
        <p:spPr>
          <a:xfrm rot="5400000">
            <a:off x="5350050" y="1467544"/>
            <a:ext cx="4359000" cy="19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4"/>
          <p:cNvSpPr txBox="1">
            <a:spLocks noGrp="1"/>
          </p:cNvSpPr>
          <p:nvPr>
            <p:ph type="body" idx="1"/>
          </p:nvPr>
        </p:nvSpPr>
        <p:spPr>
          <a:xfrm rot="5400000">
            <a:off x="1349475" y="-447056"/>
            <a:ext cx="4359000" cy="58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22" name="Google Shape;122;p2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2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7uIaqk1eNJI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5" Type="http://schemas.openxmlformats.org/officeDocument/2006/relationships/hyperlink" Target="https://youtu.be/3oVWX_BQkpQ" TargetMode="Externa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78RTMrT9zzc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7.png"/><Relationship Id="rId5" Type="http://schemas.openxmlformats.org/officeDocument/2006/relationships/hyperlink" Target="https://youtu.be/-nZj_TomPGs" TargetMode="Externa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novashkola.ua/chat-bot/ukrmova1-12?from=youtube" TargetMode="External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6" Type="http://schemas.openxmlformats.org/officeDocument/2006/relationships/hyperlink" Target="https://novashkola.ua/chat-bot/ukrmova1-22?from=youtube" TargetMode="External"/><Relationship Id="rId5" Type="http://schemas.openxmlformats.org/officeDocument/2006/relationships/hyperlink" Target="https://novashkola.ua/chat-bot/ukrmova1-21?from=youtube" TargetMode="External"/><Relationship Id="rId4" Type="http://schemas.openxmlformats.org/officeDocument/2006/relationships/hyperlink" Target="https://novashkola.ua/chat-bot/ukrmova1-15?from=youtube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Py-jYIRJK3w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6" Type="http://schemas.openxmlformats.org/officeDocument/2006/relationships/hyperlink" Target="https://youtu.be/au2cYfkN17s" TargetMode="External"/><Relationship Id="rId5" Type="http://schemas.openxmlformats.org/officeDocument/2006/relationships/hyperlink" Target="https://youtu.be/FEwtxJ9rpBk" TargetMode="Externa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novashkola.ua/chat-bot/ukrmova1-17?from=youtube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5" Type="http://schemas.openxmlformats.org/officeDocument/2006/relationships/hyperlink" Target="https://novashkola.ua/chat-bot/ukrmova1-19?from=youtube" TargetMode="External"/><Relationship Id="rId4" Type="http://schemas.openxmlformats.org/officeDocument/2006/relationships/hyperlink" Target="https://novashkola.ua/chat-bot/ukrmova1-18?from=youtub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5"/>
          <p:cNvSpPr txBox="1"/>
          <p:nvPr/>
        </p:nvSpPr>
        <p:spPr>
          <a:xfrm>
            <a:off x="4119225" y="579025"/>
            <a:ext cx="44478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5000" b="1">
                <a:solidFill>
                  <a:srgbClr val="4285F4"/>
                </a:solidFill>
                <a:latin typeface="Arial Black"/>
                <a:ea typeface="Arial Black"/>
                <a:cs typeface="Arial Black"/>
                <a:sym typeface="Arial Black"/>
              </a:rPr>
              <a:t>СКЛАДИ. ПЕРЕНОС</a:t>
            </a:r>
            <a:endParaRPr sz="5000">
              <a:solidFill>
                <a:srgbClr val="000000"/>
              </a:solidFill>
            </a:endParaRPr>
          </a:p>
        </p:txBody>
      </p:sp>
      <p:sp>
        <p:nvSpPr>
          <p:cNvPr id="130" name="Google Shape;130;p25"/>
          <p:cNvSpPr txBox="1"/>
          <p:nvPr/>
        </p:nvSpPr>
        <p:spPr>
          <a:xfrm>
            <a:off x="4654378" y="2834125"/>
            <a:ext cx="3418704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3600" b="1" dirty="0">
                <a:solidFill>
                  <a:srgbClr val="FF0000"/>
                </a:solidFill>
              </a:rPr>
              <a:t>1-2 клас</a:t>
            </a:r>
            <a:endParaRPr sz="2800" dirty="0">
              <a:solidFill>
                <a:srgbClr val="595959"/>
              </a:solidFill>
            </a:endParaRPr>
          </a:p>
        </p:txBody>
      </p:sp>
      <p:pic>
        <p:nvPicPr>
          <p:cNvPr id="131" name="Google Shape;131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7176" y="4079650"/>
            <a:ext cx="680554" cy="507850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25"/>
          <p:cNvSpPr txBox="1"/>
          <p:nvPr/>
        </p:nvSpPr>
        <p:spPr>
          <a:xfrm>
            <a:off x="2965326" y="4191225"/>
            <a:ext cx="4051500" cy="2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Цей знак означає – посилання на ВІДЕО для учнів.</a:t>
            </a:r>
            <a:endParaRPr sz="1100"/>
          </a:p>
        </p:txBody>
      </p:sp>
      <p:pic>
        <p:nvPicPr>
          <p:cNvPr id="133" name="Google Shape;133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4075" y="986750"/>
            <a:ext cx="3355800" cy="2927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48450" y="1815235"/>
            <a:ext cx="1661316" cy="20990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609766" y="1815234"/>
            <a:ext cx="1386166" cy="20990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6"/>
          <p:cNvSpPr txBox="1"/>
          <p:nvPr/>
        </p:nvSpPr>
        <p:spPr>
          <a:xfrm>
            <a:off x="457175" y="-1"/>
            <a:ext cx="8145600" cy="540000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4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rPr>
              <a:t>Теорія:</a:t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26"/>
          <p:cNvSpPr/>
          <p:nvPr/>
        </p:nvSpPr>
        <p:spPr>
          <a:xfrm>
            <a:off x="640500" y="867100"/>
            <a:ext cx="7863000" cy="1600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 cap="flat" cmpd="sng">
            <a:solidFill>
              <a:srgbClr val="4472C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3600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/>
              <a:t>Слова поділяють на склади. </a:t>
            </a:r>
            <a:r>
              <a:rPr lang="uk" sz="1800" b="1">
                <a:solidFill>
                  <a:schemeClr val="accent1"/>
                </a:solidFill>
              </a:rPr>
              <a:t>Склад </a:t>
            </a:r>
            <a:r>
              <a:rPr lang="uk" sz="1800"/>
              <a:t>— це частина слова, яку вимовляють одним поштовхом видихуваного повітря. </a:t>
            </a:r>
            <a:endParaRPr sz="1800"/>
          </a:p>
          <a:p>
            <a:pPr marL="0" marR="0" lvl="0" indent="3600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/>
              <a:t>У слові </a:t>
            </a:r>
            <a:r>
              <a:rPr lang="uk" sz="1800" b="1"/>
              <a:t>стільки складів, скільки голосних</a:t>
            </a:r>
            <a:r>
              <a:rPr lang="uk" sz="1800"/>
              <a:t> </a:t>
            </a:r>
            <a:r>
              <a:rPr lang="uk" sz="1800" b="1"/>
              <a:t>звуків</a:t>
            </a:r>
            <a:r>
              <a:rPr lang="uk" sz="1800"/>
              <a:t>. </a:t>
            </a:r>
            <a:endParaRPr sz="1800"/>
          </a:p>
          <a:p>
            <a:pPr marL="0" marR="0" lvl="0" indent="3600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/>
              <a:t>Поділ слів на склади позначаємо </a:t>
            </a:r>
            <a:r>
              <a:rPr lang="uk" sz="1800" i="1"/>
              <a:t>вертикальними рисками.</a:t>
            </a:r>
            <a:endParaRPr sz="1800" i="1"/>
          </a:p>
          <a:p>
            <a:pPr marL="0" marR="0" lvl="0" indent="3600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i="1"/>
              <a:t>Наприклад</a:t>
            </a:r>
            <a:r>
              <a:rPr lang="uk" sz="1800"/>
              <a:t>: ві|те|рець, зо|зу|ля, о|вал.</a:t>
            </a:r>
            <a:endParaRPr sz="1800"/>
          </a:p>
          <a:p>
            <a:pPr marL="0" marR="0" lvl="0" indent="36000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26"/>
          <p:cNvSpPr txBox="1"/>
          <p:nvPr/>
        </p:nvSpPr>
        <p:spPr>
          <a:xfrm>
            <a:off x="713100" y="2582388"/>
            <a:ext cx="77178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 b="1">
                <a:solidFill>
                  <a:srgbClr val="FF0000"/>
                </a:solidFill>
              </a:rPr>
              <a:t>Зверни увагу! </a:t>
            </a:r>
            <a:r>
              <a:rPr lang="uk" sz="1600"/>
              <a:t>У кожному складі обов'язково є </a:t>
            </a:r>
            <a:r>
              <a:rPr lang="uk" sz="1600" b="1"/>
              <a:t>ГОЛОСНИЙ </a:t>
            </a:r>
            <a:r>
              <a:rPr lang="uk" sz="1600"/>
              <a:t>звук.</a:t>
            </a:r>
            <a:endParaRPr sz="1600"/>
          </a:p>
        </p:txBody>
      </p:sp>
      <p:pic>
        <p:nvPicPr>
          <p:cNvPr id="143" name="Google Shape;143;p26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30201" y="1317377"/>
            <a:ext cx="558775" cy="4150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6">
            <a:hlinkClick r:id="rId5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30201" y="1915777"/>
            <a:ext cx="558775" cy="415095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26"/>
          <p:cNvSpPr/>
          <p:nvPr/>
        </p:nvSpPr>
        <p:spPr>
          <a:xfrm>
            <a:off x="640500" y="3128600"/>
            <a:ext cx="7863000" cy="13020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 cap="flat" cmpd="sng">
            <a:solidFill>
              <a:srgbClr val="4472C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3600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/>
              <a:t>Якщо в словах </a:t>
            </a:r>
            <a:r>
              <a:rPr lang="uk" sz="1800" b="1"/>
              <a:t>немає збігу приголосних</a:t>
            </a:r>
            <a:r>
              <a:rPr lang="uk" sz="1800"/>
              <a:t>, то поділ на склади відбувається після голосного звука: зо|зу|ля.</a:t>
            </a:r>
            <a:endParaRPr sz="1800"/>
          </a:p>
          <a:p>
            <a:pPr marL="0" marR="0" lvl="0" indent="3600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/>
              <a:t>Якщо в словах </a:t>
            </a:r>
            <a:r>
              <a:rPr lang="uk" sz="1800" b="1"/>
              <a:t>є збіг приголосних</a:t>
            </a:r>
            <a:r>
              <a:rPr lang="uk" sz="1800"/>
              <a:t>, то поділ на склади відбувається, як правило, між цими приголосними: каз|ка.</a:t>
            </a:r>
            <a:endParaRPr sz="1800"/>
          </a:p>
          <a:p>
            <a:pPr marL="0" marR="0" lvl="0" indent="36000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7"/>
          <p:cNvSpPr txBox="1"/>
          <p:nvPr/>
        </p:nvSpPr>
        <p:spPr>
          <a:xfrm>
            <a:off x="927150" y="805750"/>
            <a:ext cx="7264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36000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51" name="Google Shape;151;p27"/>
          <p:cNvSpPr/>
          <p:nvPr/>
        </p:nvSpPr>
        <p:spPr>
          <a:xfrm>
            <a:off x="598475" y="805750"/>
            <a:ext cx="7863000" cy="10701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 cap="flat" cmpd="sng">
            <a:solidFill>
              <a:srgbClr val="4472C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3600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800">
                <a:solidFill>
                  <a:schemeClr val="dk1"/>
                </a:solidFill>
              </a:rPr>
              <a:t>У слові один зі складів вимовляють </a:t>
            </a:r>
            <a:r>
              <a:rPr lang="uk" sz="1800" b="1">
                <a:solidFill>
                  <a:schemeClr val="dk1"/>
                </a:solidFill>
              </a:rPr>
              <a:t>з більшою силою голосу</a:t>
            </a:r>
            <a:r>
              <a:rPr lang="uk" sz="1800">
                <a:solidFill>
                  <a:schemeClr val="dk1"/>
                </a:solidFill>
              </a:rPr>
              <a:t>. Цей склад і голосний звук, який до нього входить, називають </a:t>
            </a:r>
            <a:r>
              <a:rPr lang="uk" sz="1800" b="1">
                <a:solidFill>
                  <a:schemeClr val="dk1"/>
                </a:solidFill>
              </a:rPr>
              <a:t>наголошеними</a:t>
            </a:r>
            <a:r>
              <a:rPr lang="uk" sz="1800">
                <a:solidFill>
                  <a:schemeClr val="dk1"/>
                </a:solidFill>
              </a:rPr>
              <a:t>. На письмі </a:t>
            </a:r>
            <a:r>
              <a:rPr lang="uk" sz="1800" b="1">
                <a:solidFill>
                  <a:schemeClr val="accent1"/>
                </a:solidFill>
              </a:rPr>
              <a:t>наголос </a:t>
            </a:r>
            <a:r>
              <a:rPr lang="uk" sz="1800">
                <a:solidFill>
                  <a:schemeClr val="dk1"/>
                </a:solidFill>
              </a:rPr>
              <a:t>означають </a:t>
            </a:r>
            <a:r>
              <a:rPr lang="uk" sz="1800" b="1">
                <a:solidFill>
                  <a:schemeClr val="dk1"/>
                </a:solidFill>
              </a:rPr>
              <a:t>штрихом</a:t>
            </a:r>
            <a:r>
              <a:rPr lang="uk" sz="1800">
                <a:solidFill>
                  <a:schemeClr val="dk1"/>
                </a:solidFill>
              </a:rPr>
              <a:t>:</a:t>
            </a:r>
            <a:endParaRPr sz="1800">
              <a:solidFill>
                <a:schemeClr val="dk1"/>
              </a:solidFill>
            </a:endParaRPr>
          </a:p>
          <a:p>
            <a:pPr marL="0" marR="0" lvl="0" indent="36000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marR="0" lvl="0" indent="36000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27"/>
          <p:cNvSpPr txBox="1"/>
          <p:nvPr/>
        </p:nvSpPr>
        <p:spPr>
          <a:xfrm>
            <a:off x="1158950" y="268212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27"/>
          <p:cNvSpPr/>
          <p:nvPr/>
        </p:nvSpPr>
        <p:spPr>
          <a:xfrm>
            <a:off x="598475" y="2141600"/>
            <a:ext cx="7863000" cy="10701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 cap="flat" cmpd="sng">
            <a:solidFill>
              <a:srgbClr val="4472C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3600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/>
              <a:t>У слові один зі складів вимовляють </a:t>
            </a:r>
            <a:r>
              <a:rPr lang="uk" sz="1800" b="1"/>
              <a:t>з більшою силою голосу</a:t>
            </a:r>
            <a:r>
              <a:rPr lang="uk" sz="1800"/>
              <a:t>. Цей </a:t>
            </a:r>
            <a:r>
              <a:rPr lang="uk" sz="1800" b="1">
                <a:solidFill>
                  <a:schemeClr val="accent1"/>
                </a:solidFill>
              </a:rPr>
              <a:t>склад і голосний звук</a:t>
            </a:r>
            <a:r>
              <a:rPr lang="uk" sz="1800"/>
              <a:t>, який до нього входить, називають </a:t>
            </a:r>
            <a:r>
              <a:rPr lang="uk" sz="1800" b="1">
                <a:solidFill>
                  <a:schemeClr val="accent1"/>
                </a:solidFill>
              </a:rPr>
              <a:t>наголошеними.</a:t>
            </a:r>
            <a:endParaRPr sz="1800" b="1">
              <a:solidFill>
                <a:schemeClr val="accent1"/>
              </a:solidFill>
            </a:endParaRPr>
          </a:p>
        </p:txBody>
      </p:sp>
      <p:pic>
        <p:nvPicPr>
          <p:cNvPr id="154" name="Google Shape;154;p27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55701" y="1628477"/>
            <a:ext cx="558775" cy="4150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7">
            <a:hlinkClick r:id="rId5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55701" y="2629402"/>
            <a:ext cx="558775" cy="4150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07375" y="1421500"/>
            <a:ext cx="1048325" cy="271563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27"/>
          <p:cNvSpPr txBox="1"/>
          <p:nvPr/>
        </p:nvSpPr>
        <p:spPr>
          <a:xfrm>
            <a:off x="457175" y="-1"/>
            <a:ext cx="8145600" cy="540000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4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rPr>
              <a:t>Теорія:</a:t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8"/>
          <p:cNvSpPr txBox="1"/>
          <p:nvPr/>
        </p:nvSpPr>
        <p:spPr>
          <a:xfrm>
            <a:off x="465775" y="0"/>
            <a:ext cx="8126100" cy="517200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4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rPr>
              <a:t>Завдання:</a:t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28"/>
          <p:cNvSpPr txBox="1"/>
          <p:nvPr/>
        </p:nvSpPr>
        <p:spPr>
          <a:xfrm>
            <a:off x="686525" y="695375"/>
            <a:ext cx="7660200" cy="31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uk" b="1"/>
              <a:t>Переходь на чатурок тут  💬</a:t>
            </a:r>
            <a:endParaRPr b="1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3"/>
              </a:rPr>
              <a:t>https://novashkola.ua/chat-bot/ukrmova1-12?from=youtube</a:t>
            </a:r>
            <a:r>
              <a:rPr lang="uk"/>
              <a:t> </a:t>
            </a:r>
            <a:endParaRPr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b="1">
                <a:solidFill>
                  <a:schemeClr val="dk1"/>
                </a:solidFill>
              </a:rPr>
              <a:t>Переходь на чатурок тут  💬</a:t>
            </a:r>
            <a:endParaRPr b="1">
              <a:solidFill>
                <a:schemeClr val="dk1"/>
              </a:solidFill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4"/>
              </a:rPr>
              <a:t>https://novashkola.ua/chat-bot/ukrmova1-15?from=youtube</a:t>
            </a:r>
            <a:r>
              <a:rPr lang="uk"/>
              <a:t> </a:t>
            </a:r>
            <a:endParaRPr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/>
          </a:p>
          <a:p>
            <a:pPr marL="1529999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uk" b="1"/>
              <a:t>Допоможи дівчаткам поділити слова на склади.</a:t>
            </a:r>
            <a:endParaRPr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/>
              <a:t>Г л о б у с,   г о р о б е ц ь,   с н і г,   а р е н а. </a:t>
            </a:r>
            <a:endParaRPr sz="1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uk" b="1"/>
              <a:t>Переходь на чатуроки тут  💬</a:t>
            </a:r>
            <a:endParaRPr b="1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5"/>
              </a:rPr>
              <a:t>https://novashkola.ua/chat-bot/ukrmova1-21?from=youtube</a:t>
            </a:r>
            <a:r>
              <a:rPr lang="uk"/>
              <a:t> </a:t>
            </a:r>
            <a:endParaRPr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6"/>
              </a:rPr>
              <a:t>https://novashkola.ua/chat-bot/ukrmova1-22?from=youtube</a:t>
            </a:r>
            <a:r>
              <a:rPr lang="uk"/>
              <a:t> 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uk" b="1"/>
              <a:t>Визнач і постав наголос у кожному слові.</a:t>
            </a:r>
            <a:endParaRPr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/>
              <a:t>У к р а ї н а,  ї ж а к, і н д и к, к и л и м, у р о к.</a:t>
            </a:r>
            <a:endParaRPr sz="1600"/>
          </a:p>
        </p:txBody>
      </p:sp>
      <p:pic>
        <p:nvPicPr>
          <p:cNvPr id="164" name="Google Shape;164;p28"/>
          <p:cNvPicPr preferRelativeResize="0"/>
          <p:nvPr/>
        </p:nvPicPr>
        <p:blipFill rotWithShape="1">
          <a:blip r:embed="rId7">
            <a:alphaModFix/>
          </a:blip>
          <a:srcRect t="15293" b="8353"/>
          <a:stretch/>
        </p:blipFill>
        <p:spPr>
          <a:xfrm>
            <a:off x="686525" y="1865350"/>
            <a:ext cx="1233550" cy="70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9"/>
          <p:cNvSpPr txBox="1"/>
          <p:nvPr/>
        </p:nvSpPr>
        <p:spPr>
          <a:xfrm>
            <a:off x="465775" y="0"/>
            <a:ext cx="8126100" cy="517200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4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rPr>
              <a:t>Теорія:</a:t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9"/>
          <p:cNvSpPr txBox="1"/>
          <p:nvPr/>
        </p:nvSpPr>
        <p:spPr>
          <a:xfrm>
            <a:off x="835800" y="662250"/>
            <a:ext cx="7472400" cy="381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>
                <a:solidFill>
                  <a:srgbClr val="FF0000"/>
                </a:solidFill>
              </a:rPr>
              <a:t>Правила переносу слів</a:t>
            </a:r>
            <a:endParaRPr sz="2000" b="1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/>
              <a:t>1. Слова з попереднього рядка в наступний </a:t>
            </a:r>
            <a:r>
              <a:rPr lang="uk" sz="1800" b="1">
                <a:solidFill>
                  <a:schemeClr val="accent1"/>
                </a:solidFill>
              </a:rPr>
              <a:t>переносять</a:t>
            </a:r>
            <a:r>
              <a:rPr lang="uk" sz="1800"/>
              <a:t> </a:t>
            </a:r>
            <a:r>
              <a:rPr lang="uk" sz="1800" b="1">
                <a:solidFill>
                  <a:schemeClr val="accent1"/>
                </a:solidFill>
              </a:rPr>
              <a:t>складами</a:t>
            </a:r>
            <a:r>
              <a:rPr lang="uk" sz="1800"/>
              <a:t>:</a:t>
            </a:r>
            <a:endParaRPr sz="1800"/>
          </a:p>
          <a:p>
            <a:pPr marL="179999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i="1"/>
              <a:t>дер-жава або держа-ва, вед-мідь.</a:t>
            </a:r>
            <a:endParaRPr sz="1800" i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/>
              <a:t>2. </a:t>
            </a:r>
            <a:r>
              <a:rPr lang="uk" sz="1800" b="1">
                <a:solidFill>
                  <a:schemeClr val="accent1"/>
                </a:solidFill>
              </a:rPr>
              <a:t>Одну букву</a:t>
            </a:r>
            <a:r>
              <a:rPr lang="uk" sz="1800"/>
              <a:t> не залишають у рядку й не переносять: </a:t>
            </a:r>
            <a:endParaRPr sz="180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i="1"/>
              <a:t>    а-/ле, раді-/о, а-/лея </a:t>
            </a:r>
            <a:r>
              <a:rPr lang="uk" sz="1800"/>
              <a:t>або </a:t>
            </a:r>
            <a:r>
              <a:rPr lang="uk" sz="1800" i="1"/>
              <a:t>але-/я. </a:t>
            </a:r>
            <a:endParaRPr sz="1800" i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 i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/>
              <a:t>3. </a:t>
            </a:r>
            <a:r>
              <a:rPr lang="uk" sz="1800" b="1">
                <a:solidFill>
                  <a:schemeClr val="accent1"/>
                </a:solidFill>
              </a:rPr>
              <a:t>Односкладові слова</a:t>
            </a:r>
            <a:r>
              <a:rPr lang="uk" sz="1800"/>
              <a:t> не переносять: </a:t>
            </a:r>
            <a:r>
              <a:rPr lang="uk" sz="1800" i="1"/>
              <a:t>грім</a:t>
            </a:r>
            <a:r>
              <a:rPr lang="uk" sz="1800"/>
              <a:t>.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/>
              <a:t>4. </a:t>
            </a:r>
            <a:r>
              <a:rPr lang="uk" sz="1800" b="1">
                <a:solidFill>
                  <a:schemeClr val="accent1"/>
                </a:solidFill>
              </a:rPr>
              <a:t>Знак м’якшення </a:t>
            </a:r>
            <a:r>
              <a:rPr lang="uk" sz="1800" b="1" i="1">
                <a:solidFill>
                  <a:schemeClr val="accent1"/>
                </a:solidFill>
              </a:rPr>
              <a:t>(ь)</a:t>
            </a:r>
            <a:r>
              <a:rPr lang="uk" sz="1800"/>
              <a:t> й </a:t>
            </a:r>
            <a:r>
              <a:rPr lang="uk" sz="1800" b="1" i="1">
                <a:solidFill>
                  <a:schemeClr val="accent1"/>
                </a:solidFill>
              </a:rPr>
              <a:t>апостроф</a:t>
            </a:r>
            <a:r>
              <a:rPr lang="uk" sz="1800" b="1" i="1">
                <a:solidFill>
                  <a:srgbClr val="FF0000"/>
                </a:solidFill>
              </a:rPr>
              <a:t> </a:t>
            </a:r>
            <a:r>
              <a:rPr lang="uk" sz="1800"/>
              <a:t>від попередньої букви не відривають: </a:t>
            </a:r>
            <a:r>
              <a:rPr lang="uk" sz="1800" i="1"/>
              <a:t>скринь-ка, пам’-ять.</a:t>
            </a:r>
            <a:endParaRPr sz="1800" i="1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90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/>
              <a:t>5. </a:t>
            </a:r>
            <a:r>
              <a:rPr lang="uk" sz="1800" b="1">
                <a:solidFill>
                  <a:schemeClr val="accent1"/>
                </a:solidFill>
              </a:rPr>
              <a:t>Буквосполучення </a:t>
            </a:r>
            <a:r>
              <a:rPr lang="uk" sz="1800" b="1" i="1">
                <a:solidFill>
                  <a:srgbClr val="FF0000"/>
                </a:solidFill>
              </a:rPr>
              <a:t>ьо</a:t>
            </a:r>
            <a:r>
              <a:rPr lang="uk" sz="1800" b="1">
                <a:solidFill>
                  <a:schemeClr val="accent1"/>
                </a:solidFill>
              </a:rPr>
              <a:t> </a:t>
            </a:r>
            <a:r>
              <a:rPr lang="uk" sz="1800"/>
              <a:t>не розривають: </a:t>
            </a:r>
            <a:r>
              <a:rPr lang="uk" sz="1800" i="1"/>
              <a:t>польо-вий</a:t>
            </a:r>
            <a:r>
              <a:rPr lang="uk" sz="1800"/>
              <a:t> (не можна: </a:t>
            </a:r>
            <a:r>
              <a:rPr lang="uk" sz="1800" i="1"/>
              <a:t>поль-овий</a:t>
            </a:r>
            <a:r>
              <a:rPr lang="uk" sz="1800"/>
              <a:t>).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pic>
        <p:nvPicPr>
          <p:cNvPr id="171" name="Google Shape;171;p29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40576" y="1362152"/>
            <a:ext cx="558775" cy="4150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9">
            <a:hlinkClick r:id="rId5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40576" y="1856727"/>
            <a:ext cx="558775" cy="4150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9">
            <a:hlinkClick r:id="rId6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40576" y="2351302"/>
            <a:ext cx="558775" cy="4150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30"/>
          <p:cNvSpPr txBox="1"/>
          <p:nvPr/>
        </p:nvSpPr>
        <p:spPr>
          <a:xfrm>
            <a:off x="465775" y="0"/>
            <a:ext cx="8126100" cy="517200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4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rPr>
              <a:t>Завдання:</a:t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30"/>
          <p:cNvSpPr txBox="1"/>
          <p:nvPr/>
        </p:nvSpPr>
        <p:spPr>
          <a:xfrm>
            <a:off x="741725" y="695375"/>
            <a:ext cx="7605000" cy="20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uk" b="1"/>
              <a:t>Переходь на чатуроки тут  💬</a:t>
            </a:r>
            <a:endParaRPr b="1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3"/>
              </a:rPr>
              <a:t>https://novashkola.ua/chat-bot/ukrmova1-17?from=youtube</a:t>
            </a:r>
            <a:r>
              <a:rPr lang="uk" b="1"/>
              <a:t> </a:t>
            </a:r>
            <a:endParaRPr b="1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4"/>
              </a:rPr>
              <a:t>https://novashkola.ua/chat-bot/ukrmova1-18?from=youtube</a:t>
            </a:r>
            <a:r>
              <a:rPr lang="uk" b="1"/>
              <a:t> </a:t>
            </a:r>
            <a:endParaRPr b="1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5"/>
              </a:rPr>
              <a:t>https://novashkola.ua/chat-bot/ukrmova1-19?from=youtube</a:t>
            </a:r>
            <a:r>
              <a:rPr lang="uk"/>
              <a:t> </a:t>
            </a:r>
            <a:endParaRPr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b="1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uk" b="1"/>
              <a:t>Поділи, якщо це можливо, слова для переносу.</a:t>
            </a:r>
            <a:endParaRPr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i="1"/>
              <a:t>    </a:t>
            </a:r>
            <a:r>
              <a:rPr lang="uk" sz="1500" i="1"/>
              <a:t>Д и т и н а,  д я т е л,  д в а,  д о б а,  З о я,  з а п и т а в,  з н о в,  і н і й, </a:t>
            </a:r>
            <a:r>
              <a:rPr lang="uk" sz="1600">
                <a:solidFill>
                  <a:schemeClr val="dk1"/>
                </a:solidFill>
              </a:rPr>
              <a:t>  </a:t>
            </a:r>
            <a:endParaRPr sz="16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 i="1">
                <a:solidFill>
                  <a:schemeClr val="dk1"/>
                </a:solidFill>
              </a:rPr>
              <a:t>б у р’ я н,  к у р’ є р</a:t>
            </a:r>
            <a:r>
              <a:rPr lang="uk" sz="1500" i="1"/>
              <a:t>, н е н ь к а, Н а д і й к а.</a:t>
            </a:r>
            <a:endParaRPr sz="1500" i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637</Words>
  <Application>Microsoft Office PowerPoint</Application>
  <PresentationFormat>Экран (16:9)</PresentationFormat>
  <Paragraphs>53</Paragraphs>
  <Slides>6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Arial Black</vt:lpstr>
      <vt:lpstr>Simple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Светлана</cp:lastModifiedBy>
  <cp:revision>1</cp:revision>
  <dcterms:modified xsi:type="dcterms:W3CDTF">2025-06-13T07:32:57Z</dcterms:modified>
</cp:coreProperties>
</file>