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6" r:id="rId4"/>
    <p:sldId id="261" r:id="rId5"/>
    <p:sldId id="262" r:id="rId6"/>
    <p:sldId id="297" r:id="rId7"/>
    <p:sldId id="284" r:id="rId8"/>
    <p:sldId id="285" r:id="rId9"/>
    <p:sldId id="287" r:id="rId10"/>
    <p:sldId id="288" r:id="rId11"/>
    <p:sldId id="289" r:id="rId12"/>
    <p:sldId id="291" r:id="rId13"/>
    <p:sldId id="292" r:id="rId14"/>
    <p:sldId id="293" r:id="rId15"/>
    <p:sldId id="300" r:id="rId16"/>
    <p:sldId id="301" r:id="rId17"/>
    <p:sldId id="265" r:id="rId18"/>
    <p:sldId id="266" r:id="rId19"/>
    <p:sldId id="298" r:id="rId20"/>
    <p:sldId id="299" r:id="rId21"/>
    <p:sldId id="294" r:id="rId22"/>
    <p:sldId id="268" r:id="rId23"/>
    <p:sldId id="302" r:id="rId24"/>
    <p:sldId id="303" r:id="rId25"/>
    <p:sldId id="270" r:id="rId26"/>
    <p:sldId id="272" r:id="rId27"/>
    <p:sldId id="274" r:id="rId28"/>
    <p:sldId id="306" r:id="rId29"/>
    <p:sldId id="307" r:id="rId30"/>
    <p:sldId id="295" r:id="rId31"/>
    <p:sldId id="277" r:id="rId32"/>
    <p:sldId id="304" r:id="rId33"/>
    <p:sldId id="275" r:id="rId34"/>
    <p:sldId id="278" r:id="rId35"/>
    <p:sldId id="279" r:id="rId36"/>
    <p:sldId id="280" r:id="rId37"/>
    <p:sldId id="281" r:id="rId38"/>
    <p:sldId id="282" r:id="rId39"/>
    <p:sldId id="283" r:id="rId40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667" autoAdjust="0"/>
    <p:restoredTop sz="94660"/>
  </p:normalViewPr>
  <p:slideViewPr>
    <p:cSldViewPr>
      <p:cViewPr varScale="1">
        <p:scale>
          <a:sx n="91" d="100"/>
          <a:sy n="91" d="100"/>
        </p:scale>
        <p:origin x="-72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0001-002-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76200"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D991-349D-4F83-B2C9-91059E6D68D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EED-C09B-49D2-9B9C-5BC7EA115E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D991-349D-4F83-B2C9-91059E6D68D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EED-C09B-49D2-9B9C-5BC7EA115E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D991-349D-4F83-B2C9-91059E6D68D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EED-C09B-49D2-9B9C-5BC7EA115E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D991-349D-4F83-B2C9-91059E6D68D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EED-C09B-49D2-9B9C-5BC7EA115E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D991-349D-4F83-B2C9-91059E6D68D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EED-C09B-49D2-9B9C-5BC7EA115E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D991-349D-4F83-B2C9-91059E6D68D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EED-C09B-49D2-9B9C-5BC7EA115E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D991-349D-4F83-B2C9-91059E6D68D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EED-C09B-49D2-9B9C-5BC7EA115E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D991-349D-4F83-B2C9-91059E6D68D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EED-C09B-49D2-9B9C-5BC7EA115E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D991-349D-4F83-B2C9-91059E6D68D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EED-C09B-49D2-9B9C-5BC7EA115E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2D991-349D-4F83-B2C9-91059E6D68D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2AEED-C09B-49D2-9B9C-5BC7EA115E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8587937.png"/>
          <p:cNvPicPr>
            <a:picLocks noChangeAspect="1"/>
          </p:cNvPicPr>
          <p:nvPr userDrawn="1"/>
        </p:nvPicPr>
        <p:blipFill>
          <a:blip r:embed="rId14" cstate="print">
            <a:clrChange>
              <a:clrFrom>
                <a:srgbClr val="A6B43C">
                  <a:alpha val="21569"/>
                </a:srgbClr>
              </a:clrFrom>
              <a:clrTo>
                <a:srgbClr val="A6B43C">
                  <a:alpha val="0"/>
                </a:srgbClr>
              </a:clrTo>
            </a:clrChange>
            <a:lum bright="70000" contrast="-70000"/>
          </a:blip>
          <a:stretch>
            <a:fillRect/>
          </a:stretch>
        </p:blipFill>
        <p:spPr>
          <a:xfrm>
            <a:off x="1475656" y="468864"/>
            <a:ext cx="6336704" cy="420577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42D991-349D-4F83-B2C9-91059E6D68D2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62AEED-C09B-49D2-9B9C-5BC7EA115E8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Рамка 7"/>
          <p:cNvSpPr/>
          <p:nvPr userDrawn="1"/>
        </p:nvSpPr>
        <p:spPr>
          <a:xfrm>
            <a:off x="0" y="0"/>
            <a:ext cx="9144000" cy="5143500"/>
          </a:xfrm>
          <a:prstGeom prst="frame">
            <a:avLst>
              <a:gd name="adj1" fmla="val 3611"/>
            </a:avLst>
          </a:prstGeom>
          <a:blipFill>
            <a:blip r:embed="rId15" cstate="print"/>
            <a:stretch>
              <a:fillRect/>
            </a:stretch>
          </a:blipFill>
          <a:ln w="38100"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53;&#1086;&#1074;&#1072;&#1103;%20&#1087;&#1072;&#1087;&#1082;&#1072;%20(2)\&#1092;-&#1093;&#1074;&#1080;&#1083;&#1080;&#1085;&#1082;&#1080;\&#1060;&#1110;&#1079;&#1082;&#1091;&#1083;&#1100;&#1090;&#1093;&#1074;&#1080;&#1083;&#1080;&#1085;&#1082;&#1072;%20&#1056;&#1072;&#1081;&#1076;&#1091;&#1075;&#1072;.mp4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71604" y="857238"/>
            <a:ext cx="6357982" cy="1928826"/>
          </a:xfrm>
        </p:spPr>
        <p:txBody>
          <a:bodyPr>
            <a:prstTxWarp prst="textPlain">
              <a:avLst>
                <a:gd name="adj" fmla="val 48974"/>
              </a:avLst>
            </a:prstTxWarp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Математика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2914650"/>
            <a:ext cx="3744416" cy="1728802"/>
          </a:xfrm>
        </p:spPr>
        <p:txBody>
          <a:bodyPr>
            <a:normAutofit lnSpcReduction="10000"/>
          </a:bodyPr>
          <a:lstStyle/>
          <a:p>
            <a:endParaRPr lang="uk-UA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вчитель початкових класів</a:t>
            </a:r>
          </a:p>
          <a:p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НВК </a:t>
            </a:r>
            <a:r>
              <a:rPr lang="uk-UA" sz="1600" b="1" i="1" dirty="0" err="1" smtClean="0">
                <a:latin typeface="Times New Roman" pitchFamily="18" charset="0"/>
                <a:cs typeface="Times New Roman" pitchFamily="18" charset="0"/>
              </a:rPr>
              <a:t>“Балтська</a:t>
            </a: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 ЗОШ </a:t>
            </a:r>
            <a:r>
              <a:rPr lang="en-US" sz="1600" b="1" i="1" dirty="0" smtClean="0">
                <a:latin typeface="Times New Roman" pitchFamily="18" charset="0"/>
                <a:cs typeface="Times New Roman" pitchFamily="18" charset="0"/>
              </a:rPr>
              <a:t>I-III </a:t>
            </a: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ст. №2-гімназія”</a:t>
            </a:r>
          </a:p>
          <a:p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Платонова З.М.</a:t>
            </a:r>
          </a:p>
          <a:p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11"/>
            <a:ext cx="8229600" cy="421484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Тема уроку :</a:t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sz="6000" b="1" i="1" dirty="0" err="1" smtClean="0">
                <a:solidFill>
                  <a:srgbClr val="FF0000"/>
                </a:solidFill>
              </a:rPr>
              <a:t>“Узагальнення</a:t>
            </a:r>
            <a:r>
              <a:rPr lang="uk-UA" sz="6000" b="1" i="1" dirty="0" smtClean="0">
                <a:solidFill>
                  <a:srgbClr val="FF0000"/>
                </a:solidFill>
              </a:rPr>
              <a:t> та систематизація </a:t>
            </a:r>
            <a:r>
              <a:rPr lang="uk-UA" sz="6000" b="1" i="1" dirty="0" err="1" smtClean="0">
                <a:solidFill>
                  <a:srgbClr val="FF0000"/>
                </a:solidFill>
              </a:rPr>
              <a:t>знань”</a:t>
            </a:r>
            <a:r>
              <a:rPr lang="uk-UA" sz="6000" b="1" i="1" dirty="0" smtClean="0">
                <a:solidFill>
                  <a:srgbClr val="FF0000"/>
                </a:solidFill>
              </a:rPr>
              <a:t/>
            </a:r>
            <a:br>
              <a:rPr lang="uk-UA" sz="6000" b="1" i="1" dirty="0" smtClean="0">
                <a:solidFill>
                  <a:srgbClr val="FF0000"/>
                </a:solidFill>
              </a:rPr>
            </a:br>
            <a:endParaRPr lang="ru-RU" sz="60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0" y="214296"/>
            <a:ext cx="6138170" cy="4599641"/>
          </a:xfr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600" b="1" i="1" dirty="0" smtClean="0">
                <a:solidFill>
                  <a:srgbClr val="00B050"/>
                </a:solidFill>
              </a:rPr>
              <a:t>Подорож  до  галявини в лісі</a:t>
            </a:r>
            <a:endParaRPr lang="ru-RU" sz="3600" b="1" i="1" dirty="0">
              <a:solidFill>
                <a:srgbClr val="00B050"/>
              </a:solidFill>
            </a:endParaRPr>
          </a:p>
        </p:txBody>
      </p:sp>
      <p:pic>
        <p:nvPicPr>
          <p:cNvPr id="7" name="Содержимое 6" descr="diktanti_ves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7356" y="1071552"/>
            <a:ext cx="5661757" cy="3709845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900485" cy="652451"/>
          </a:xfrm>
        </p:spPr>
        <p:txBody>
          <a:bodyPr>
            <a:normAutofit/>
          </a:bodyPr>
          <a:lstStyle/>
          <a:p>
            <a:r>
              <a:rPr lang="uk-UA" sz="3600" i="1" dirty="0" smtClean="0"/>
              <a:t>Загадка</a:t>
            </a:r>
            <a:endParaRPr lang="ru-RU" sz="3600" i="1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6329377" cy="3518297"/>
          </a:xfrm>
        </p:spPr>
        <p:txBody>
          <a:bodyPr>
            <a:normAutofit lnSpcReduction="10000"/>
          </a:bodyPr>
          <a:lstStyle/>
          <a:p>
            <a:r>
              <a:rPr lang="ru-RU" sz="4800" b="1" i="1" dirty="0" smtClean="0"/>
              <a:t>- </a:t>
            </a:r>
            <a:r>
              <a:rPr lang="ru-RU" sz="48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нас </a:t>
            </a:r>
            <a:r>
              <a:rPr lang="ru-RU" sz="4800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гуляє</a:t>
            </a:r>
            <a:r>
              <a:rPr lang="ru-RU" sz="48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800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біля</a:t>
            </a:r>
            <a:r>
              <a:rPr lang="ru-RU" sz="48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тину, </a:t>
            </a:r>
            <a:r>
              <a:rPr lang="ru-RU" sz="4800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Має</a:t>
            </a:r>
            <a:r>
              <a:rPr lang="ru-RU" sz="48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800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носик-намистину</a:t>
            </a:r>
            <a:r>
              <a:rPr lang="ru-RU" sz="48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Сам </a:t>
            </a:r>
            <a:r>
              <a:rPr lang="ru-RU" sz="4800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він</a:t>
            </a:r>
            <a:r>
              <a:rPr lang="ru-RU" sz="48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схож на </a:t>
            </a:r>
            <a:r>
              <a:rPr lang="ru-RU" sz="4800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будячок</a:t>
            </a:r>
            <a:r>
              <a:rPr lang="ru-RU" sz="48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800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</a:t>
            </a:r>
            <a:r>
              <a:rPr lang="ru-RU" sz="48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колючий…</a:t>
            </a:r>
          </a:p>
          <a:p>
            <a:endParaRPr lang="ru-RU" sz="24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7143768" y="1928808"/>
            <a:ext cx="1543032" cy="2665815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6965d02f4dcff9823f3b5402196448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4612" y="285734"/>
            <a:ext cx="3500462" cy="4519443"/>
          </a:xfrm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6400815" cy="581013"/>
          </a:xfrm>
        </p:spPr>
        <p:txBody>
          <a:bodyPr>
            <a:noAutofit/>
          </a:bodyPr>
          <a:lstStyle/>
          <a:p>
            <a:r>
              <a:rPr lang="ru-RU" sz="3600" i="1" dirty="0" err="1" smtClean="0">
                <a:solidFill>
                  <a:srgbClr val="00B050"/>
                </a:solidFill>
              </a:rPr>
              <a:t>Математичні</a:t>
            </a:r>
            <a:r>
              <a:rPr lang="ru-RU" sz="3600" i="1" dirty="0" smtClean="0">
                <a:solidFill>
                  <a:srgbClr val="00B050"/>
                </a:solidFill>
              </a:rPr>
              <a:t> загадки</a:t>
            </a:r>
            <a:endParaRPr lang="ru-RU" sz="3600" i="1" dirty="0">
              <a:solidFill>
                <a:srgbClr val="00B05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928676"/>
            <a:ext cx="5186369" cy="3665947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uk-UA" sz="2800" i="1" dirty="0" smtClean="0"/>
              <a:t>Білочка 10 горішків знайшла</a:t>
            </a:r>
          </a:p>
          <a:p>
            <a:r>
              <a:rPr lang="uk-UA" sz="2800" i="1" dirty="0" smtClean="0"/>
              <a:t>5 вже віднесла вона до дупла</a:t>
            </a:r>
          </a:p>
          <a:p>
            <a:r>
              <a:rPr lang="uk-UA" sz="2800" i="1" dirty="0" smtClean="0"/>
              <a:t>Решту рахує, замислилась трішки,</a:t>
            </a:r>
          </a:p>
          <a:p>
            <a:r>
              <a:rPr lang="uk-UA" sz="2800" i="1" dirty="0" smtClean="0"/>
              <a:t>Скільки ще треба віднести горішків?</a:t>
            </a:r>
            <a:endParaRPr lang="ru-RU" sz="2800" i="1" dirty="0"/>
          </a:p>
        </p:txBody>
      </p:sp>
      <p:pic>
        <p:nvPicPr>
          <p:cNvPr id="7" name="Содержимое 6" descr="depositphotos_105549866-stock-photo-squirrel-nut-character-cartoo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929454" y="2428874"/>
            <a:ext cx="1470323" cy="1522409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uk-UA" sz="8800" b="1" i="1" dirty="0" smtClean="0">
                <a:solidFill>
                  <a:srgbClr val="FF0000"/>
                </a:solidFill>
              </a:rPr>
              <a:t>10 – 5 = 5</a:t>
            </a:r>
            <a:endParaRPr lang="ru-RU" sz="8800" b="1" i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6829443" cy="295261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5" name="Содержимое 4" descr="imag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15206" y="2714626"/>
            <a:ext cx="1579964" cy="2071687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642924"/>
            <a:ext cx="5900749" cy="3951699"/>
          </a:xfrm>
        </p:spPr>
        <p:txBody>
          <a:bodyPr>
            <a:normAutofit fontScale="70000" lnSpcReduction="20000"/>
          </a:bodyPr>
          <a:lstStyle/>
          <a:p>
            <a:r>
              <a:rPr lang="uk-UA" dirty="0" smtClean="0"/>
              <a:t> </a:t>
            </a:r>
            <a:r>
              <a:rPr lang="uk-UA" sz="6000" b="1" i="1" dirty="0" smtClean="0">
                <a:solidFill>
                  <a:srgbClr val="92D050"/>
                </a:solidFill>
              </a:rPr>
              <a:t>Біг зайчисько на обід </a:t>
            </a:r>
          </a:p>
          <a:p>
            <a:r>
              <a:rPr lang="uk-UA" sz="6000" b="1" i="1" dirty="0" smtClean="0">
                <a:solidFill>
                  <a:srgbClr val="92D050"/>
                </a:solidFill>
              </a:rPr>
              <a:t>7 морквинок мамі ніс .</a:t>
            </a:r>
          </a:p>
          <a:p>
            <a:r>
              <a:rPr lang="uk-UA" sz="6000" b="1" i="1" dirty="0" smtClean="0">
                <a:solidFill>
                  <a:srgbClr val="92D050"/>
                </a:solidFill>
              </a:rPr>
              <a:t>По дорозі 3 він </a:t>
            </a:r>
            <a:r>
              <a:rPr lang="uk-UA" sz="6000" b="1" i="1" dirty="0" err="1" smtClean="0">
                <a:solidFill>
                  <a:srgbClr val="92D050"/>
                </a:solidFill>
              </a:rPr>
              <a:t>з”їв</a:t>
            </a:r>
            <a:r>
              <a:rPr lang="uk-UA" sz="6000" b="1" i="1" dirty="0" smtClean="0">
                <a:solidFill>
                  <a:srgbClr val="92D050"/>
                </a:solidFill>
              </a:rPr>
              <a:t> .</a:t>
            </a:r>
          </a:p>
          <a:p>
            <a:r>
              <a:rPr lang="uk-UA" sz="6000" b="1" i="1" dirty="0" smtClean="0">
                <a:solidFill>
                  <a:srgbClr val="92D050"/>
                </a:solidFill>
              </a:rPr>
              <a:t>Скільки мамі залишив?</a:t>
            </a:r>
            <a:endParaRPr lang="ru-RU" sz="6000" b="1" i="1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uk-UA" sz="8800" b="1" i="1" dirty="0" smtClean="0">
                <a:solidFill>
                  <a:srgbClr val="FF0000"/>
                </a:solidFill>
              </a:rPr>
              <a:t>7 – 3 = 4</a:t>
            </a:r>
            <a:endParaRPr lang="ru-RU" sz="8800" b="1" i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76670508_w640_h640_plakat-vyrubka-lis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86446" y="857238"/>
            <a:ext cx="2428892" cy="3643338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714362"/>
            <a:ext cx="4757741" cy="3880261"/>
          </a:xfrm>
        </p:spPr>
        <p:txBody>
          <a:bodyPr>
            <a:noAutofit/>
          </a:bodyPr>
          <a:lstStyle/>
          <a:p>
            <a:r>
              <a:rPr lang="uk-UA" sz="3600" dirty="0" smtClean="0">
                <a:solidFill>
                  <a:srgbClr val="C00000"/>
                </a:solidFill>
              </a:rPr>
              <a:t>Вранці Лиска-Віолета</a:t>
            </a:r>
          </a:p>
          <a:p>
            <a:r>
              <a:rPr lang="uk-UA" sz="3600" dirty="0" smtClean="0">
                <a:solidFill>
                  <a:srgbClr val="C00000"/>
                </a:solidFill>
              </a:rPr>
              <a:t>Смажила собі котлети.</a:t>
            </a:r>
          </a:p>
          <a:p>
            <a:r>
              <a:rPr lang="uk-UA" sz="3600" dirty="0" smtClean="0">
                <a:solidFill>
                  <a:srgbClr val="C00000"/>
                </a:solidFill>
              </a:rPr>
              <a:t>Потім враз 4 </a:t>
            </a:r>
            <a:r>
              <a:rPr lang="uk-UA" sz="3600" dirty="0" err="1" smtClean="0">
                <a:solidFill>
                  <a:srgbClr val="C00000"/>
                </a:solidFill>
              </a:rPr>
              <a:t>зїла</a:t>
            </a:r>
            <a:r>
              <a:rPr lang="uk-UA" sz="3600" dirty="0" smtClean="0">
                <a:solidFill>
                  <a:srgbClr val="C00000"/>
                </a:solidFill>
              </a:rPr>
              <a:t> ,</a:t>
            </a:r>
          </a:p>
          <a:p>
            <a:r>
              <a:rPr lang="uk-UA" sz="3600" dirty="0" smtClean="0">
                <a:solidFill>
                  <a:srgbClr val="C00000"/>
                </a:solidFill>
              </a:rPr>
              <a:t>5 на вечір залишила.</a:t>
            </a:r>
          </a:p>
          <a:p>
            <a:r>
              <a:rPr lang="uk-UA" sz="3600" dirty="0" smtClean="0">
                <a:solidFill>
                  <a:srgbClr val="C00000"/>
                </a:solidFill>
              </a:rPr>
              <a:t>Полічіть усі котлети,</a:t>
            </a:r>
          </a:p>
          <a:p>
            <a:r>
              <a:rPr lang="uk-UA" sz="3600" dirty="0" smtClean="0">
                <a:solidFill>
                  <a:srgbClr val="C00000"/>
                </a:solidFill>
              </a:rPr>
              <a:t>Що були у Віолети.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uk-UA" sz="8800" b="1" i="1" dirty="0" smtClean="0">
                <a:solidFill>
                  <a:srgbClr val="C00000"/>
                </a:solidFill>
              </a:rPr>
              <a:t>4 + 5 = 9</a:t>
            </a:r>
            <a:endParaRPr lang="ru-RU" sz="8800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295261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5" name="Содержимое 4" descr="mishka-stih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72198" y="2143122"/>
            <a:ext cx="2746373" cy="274637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642924"/>
            <a:ext cx="4900617" cy="3951699"/>
          </a:xfrm>
        </p:spPr>
        <p:txBody>
          <a:bodyPr>
            <a:normAutofit/>
          </a:bodyPr>
          <a:lstStyle/>
          <a:p>
            <a:r>
              <a:rPr lang="uk-UA" sz="3600" b="1" i="1" dirty="0" smtClean="0">
                <a:solidFill>
                  <a:srgbClr val="00B050"/>
                </a:solidFill>
              </a:rPr>
              <a:t>Посадив ведмідь в гайочку</a:t>
            </a:r>
          </a:p>
          <a:p>
            <a:r>
              <a:rPr lang="uk-UA" sz="3600" b="1" i="1" dirty="0" smtClean="0">
                <a:solidFill>
                  <a:srgbClr val="00B050"/>
                </a:solidFill>
              </a:rPr>
              <a:t>2 осички й 6 дубочків.</a:t>
            </a:r>
          </a:p>
          <a:p>
            <a:r>
              <a:rPr lang="uk-UA" sz="3600" b="1" i="1" dirty="0" smtClean="0">
                <a:solidFill>
                  <a:srgbClr val="00B050"/>
                </a:solidFill>
              </a:rPr>
              <a:t>Ви йому допоможіть,</a:t>
            </a:r>
          </a:p>
          <a:p>
            <a:r>
              <a:rPr lang="uk-UA" sz="3600" b="1" i="1" dirty="0" smtClean="0">
                <a:solidFill>
                  <a:srgbClr val="00B050"/>
                </a:solidFill>
              </a:rPr>
              <a:t>Скільки разом,підкажіть!</a:t>
            </a:r>
            <a:endParaRPr lang="ru-RU" sz="3600" b="1" i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uk-UA" sz="9600" b="1" i="1" dirty="0" smtClean="0">
                <a:solidFill>
                  <a:srgbClr val="00B050"/>
                </a:solidFill>
              </a:rPr>
              <a:t>2 + 6 = 8</a:t>
            </a:r>
            <a:endParaRPr lang="ru-RU" sz="9600" b="1" i="1" dirty="0">
              <a:solidFill>
                <a:srgbClr val="00B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Влітку</a:t>
            </a:r>
            <a:r>
              <a:rPr lang="ru-RU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— </a:t>
            </a:r>
            <a:r>
              <a:rPr lang="ru-RU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сірий</a:t>
            </a:r>
            <a:r>
              <a:rPr lang="ru-RU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взимку</a:t>
            </a:r>
            <a:r>
              <a:rPr lang="ru-RU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— </a:t>
            </a:r>
            <a:r>
              <a:rPr lang="ru-RU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білий</a:t>
            </a:r>
            <a:r>
              <a:rPr lang="ru-RU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Полохливий</a:t>
            </a:r>
            <a:r>
              <a:rPr lang="ru-RU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несміливий</a:t>
            </a:r>
            <a:r>
              <a:rPr lang="ru-RU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Попсує</a:t>
            </a:r>
            <a:r>
              <a:rPr lang="ru-RU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городі</a:t>
            </a:r>
            <a:r>
              <a:rPr lang="ru-RU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грядку — </a:t>
            </a:r>
            <a:r>
              <a:rPr lang="ru-RU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утікає</a:t>
            </a:r>
            <a:r>
              <a:rPr lang="ru-RU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без оглядки. А собачий </a:t>
            </a:r>
            <a:r>
              <a:rPr lang="ru-RU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вчує</a:t>
            </a:r>
            <a:r>
              <a:rPr lang="ru-RU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гавкіт</a:t>
            </a:r>
            <a:r>
              <a:rPr lang="ru-RU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так душа </a:t>
            </a:r>
            <a:r>
              <a:rPr lang="ru-RU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відразу</a:t>
            </a:r>
            <a:r>
              <a:rPr lang="ru-RU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п’ятки</a:t>
            </a:r>
            <a:endParaRPr lang="ru-RU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imag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80385" y="285734"/>
            <a:ext cx="3432360" cy="4500593"/>
          </a:xfrm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Робота з </a:t>
            </a:r>
            <a:r>
              <a:rPr lang="uk-UA" dirty="0" err="1" smtClean="0"/>
              <a:t>лего</a:t>
            </a:r>
            <a:endParaRPr lang="ru-RU" dirty="0"/>
          </a:p>
        </p:txBody>
      </p:sp>
      <p:pic>
        <p:nvPicPr>
          <p:cNvPr id="4" name="Содержимое 3" descr="2 (2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928676"/>
            <a:ext cx="7164367" cy="3929090"/>
          </a:xfr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Відповідь:</a:t>
            </a:r>
            <a:endParaRPr lang="ru-RU" dirty="0"/>
          </a:p>
        </p:txBody>
      </p:sp>
      <p:pic>
        <p:nvPicPr>
          <p:cNvPr id="4" name="Содержимое 3" descr="2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200150"/>
            <a:ext cx="6715172" cy="38004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err="1" smtClean="0">
                <a:solidFill>
                  <a:srgbClr val="00B050"/>
                </a:solidFill>
              </a:rPr>
              <a:t>Що</a:t>
            </a:r>
            <a:r>
              <a:rPr lang="ru-RU" b="1" i="1" dirty="0" smtClean="0">
                <a:solidFill>
                  <a:srgbClr val="00B050"/>
                </a:solidFill>
              </a:rPr>
              <a:t> за дивна </a:t>
            </a:r>
            <a:r>
              <a:rPr lang="ru-RU" b="1" i="1" dirty="0" err="1" smtClean="0">
                <a:solidFill>
                  <a:srgbClr val="00B050"/>
                </a:solidFill>
              </a:rPr>
              <a:t>непосида</a:t>
            </a:r>
            <a:r>
              <a:rPr lang="ru-RU" b="1" i="1" dirty="0" smtClean="0">
                <a:solidFill>
                  <a:srgbClr val="00B050"/>
                </a:solidFill>
              </a:rPr>
              <a:t>? На </a:t>
            </a:r>
            <a:r>
              <a:rPr lang="ru-RU" b="1" i="1" dirty="0" err="1" smtClean="0">
                <a:solidFill>
                  <a:srgbClr val="00B050"/>
                </a:solidFill>
              </a:rPr>
              <a:t>стежинку</a:t>
            </a:r>
            <a:r>
              <a:rPr lang="ru-RU" b="1" i="1" dirty="0" smtClean="0">
                <a:solidFill>
                  <a:srgbClr val="00B050"/>
                </a:solidFill>
              </a:rPr>
              <a:t> шишки </a:t>
            </a:r>
            <a:r>
              <a:rPr lang="ru-RU" b="1" i="1" dirty="0" err="1" smtClean="0">
                <a:solidFill>
                  <a:srgbClr val="00B050"/>
                </a:solidFill>
              </a:rPr>
              <a:t>кида</a:t>
            </a:r>
            <a:r>
              <a:rPr lang="ru-RU" b="1" i="1" dirty="0" smtClean="0">
                <a:solidFill>
                  <a:srgbClr val="00B050"/>
                </a:solidFill>
              </a:rPr>
              <a:t>? З </a:t>
            </a:r>
            <a:r>
              <a:rPr lang="ru-RU" b="1" i="1" dirty="0" err="1" smtClean="0">
                <a:solidFill>
                  <a:srgbClr val="00B050"/>
                </a:solidFill>
              </a:rPr>
              <a:t>гілки</a:t>
            </a:r>
            <a:r>
              <a:rPr lang="ru-RU" b="1" i="1" dirty="0" smtClean="0">
                <a:solidFill>
                  <a:srgbClr val="00B050"/>
                </a:solidFill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</a:rPr>
              <a:t>скік</a:t>
            </a:r>
            <a:r>
              <a:rPr lang="ru-RU" b="1" i="1" dirty="0" smtClean="0">
                <a:solidFill>
                  <a:srgbClr val="00B050"/>
                </a:solidFill>
              </a:rPr>
              <a:t> та </a:t>
            </a:r>
            <a:r>
              <a:rPr lang="ru-RU" b="1" i="1" dirty="0" err="1" smtClean="0">
                <a:solidFill>
                  <a:srgbClr val="00B050"/>
                </a:solidFill>
              </a:rPr>
              <a:t>скік</a:t>
            </a:r>
            <a:r>
              <a:rPr lang="ru-RU" b="1" i="1" dirty="0" smtClean="0">
                <a:solidFill>
                  <a:srgbClr val="00B050"/>
                </a:solidFill>
              </a:rPr>
              <a:t> на </a:t>
            </a:r>
            <a:r>
              <a:rPr lang="ru-RU" b="1" i="1" dirty="0" err="1" smtClean="0">
                <a:solidFill>
                  <a:srgbClr val="00B050"/>
                </a:solidFill>
              </a:rPr>
              <a:t>гілку</a:t>
            </a:r>
            <a:r>
              <a:rPr lang="ru-RU" b="1" i="1" dirty="0" smtClean="0">
                <a:solidFill>
                  <a:srgbClr val="00B050"/>
                </a:solidFill>
              </a:rPr>
              <a:t>… </a:t>
            </a:r>
            <a:r>
              <a:rPr lang="ru-RU" b="1" i="1" dirty="0" err="1" smtClean="0">
                <a:solidFill>
                  <a:srgbClr val="00B050"/>
                </a:solidFill>
              </a:rPr>
              <a:t>Упізнали</a:t>
            </a:r>
            <a:r>
              <a:rPr lang="ru-RU" b="1" i="1" dirty="0" smtClean="0">
                <a:solidFill>
                  <a:srgbClr val="00B050"/>
                </a:solidFill>
              </a:rPr>
              <a:t>, </a:t>
            </a:r>
            <a:r>
              <a:rPr lang="ru-RU" b="1" i="1" dirty="0" err="1" smtClean="0">
                <a:solidFill>
                  <a:srgbClr val="00B050"/>
                </a:solidFill>
              </a:rPr>
              <a:t>друзі</a:t>
            </a:r>
            <a:r>
              <a:rPr lang="ru-RU" b="1" i="1" dirty="0" smtClean="0">
                <a:solidFill>
                  <a:srgbClr val="00B050"/>
                </a:solidFill>
              </a:rPr>
              <a:t>,… </a:t>
            </a:r>
            <a:endParaRPr lang="ru-RU" b="1" i="1" dirty="0">
              <a:solidFill>
                <a:srgbClr val="00B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epositphotos_105549866-stock-photo-squirrel-nut-character-cartoo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28860" y="357172"/>
            <a:ext cx="4023096" cy="4165615"/>
          </a:xfr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sz="6600" b="1" i="1" dirty="0" smtClean="0">
                <a:solidFill>
                  <a:srgbClr val="00B050"/>
                </a:solidFill>
              </a:rPr>
              <a:t>Робота в групах</a:t>
            </a:r>
            <a:endParaRPr lang="ru-RU" sz="6600" b="1" i="1" dirty="0">
              <a:solidFill>
                <a:srgbClr val="00B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85734"/>
            <a:ext cx="7615261" cy="571504"/>
          </a:xfrm>
        </p:spPr>
        <p:txBody>
          <a:bodyPr>
            <a:noAutofit/>
          </a:bodyPr>
          <a:lstStyle/>
          <a:p>
            <a:pPr algn="ctr"/>
            <a:r>
              <a:rPr lang="uk-UA" sz="4400" i="1" dirty="0" smtClean="0">
                <a:solidFill>
                  <a:srgbClr val="00B050"/>
                </a:solidFill>
              </a:rPr>
              <a:t>Лічба предметів </a:t>
            </a:r>
            <a:endParaRPr lang="ru-RU" sz="4400" i="1" dirty="0">
              <a:solidFill>
                <a:srgbClr val="00B05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5114931" cy="351829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Зиночка\Desktop\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785800"/>
            <a:ext cx="5500726" cy="4125545"/>
          </a:xfrm>
          <a:prstGeom prst="rect">
            <a:avLst/>
          </a:prstGeom>
          <a:noFill/>
        </p:spPr>
      </p:pic>
      <p:pic>
        <p:nvPicPr>
          <p:cNvPr id="7" name="Содержимое 6" descr="depositphotos_105549866-stock-photo-squirrel-nut-character-cartoon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357950" y="2634574"/>
            <a:ext cx="1892605" cy="195965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 руда, </a:t>
            </a:r>
            <a:r>
              <a:rPr lang="ru-RU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низького</a:t>
            </a:r>
            <a:r>
              <a:rPr lang="ru-RU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росту, Хитра я </a:t>
            </a:r>
            <a:r>
              <a:rPr lang="ru-RU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</a:t>
            </a:r>
            <a:r>
              <a:rPr lang="ru-RU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довгохвоста</a:t>
            </a:r>
            <a:r>
              <a:rPr lang="ru-RU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На курей я вельми ласа — В них </a:t>
            </a:r>
            <a:r>
              <a:rPr lang="ru-RU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таке</a:t>
            </a:r>
            <a:r>
              <a:rPr lang="ru-RU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смачненьке</a:t>
            </a:r>
            <a:r>
              <a:rPr lang="ru-RU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м’ясо</a:t>
            </a:r>
            <a:r>
              <a:rPr lang="ru-RU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 Вовку-брату я </a:t>
            </a:r>
            <a:r>
              <a:rPr lang="ru-RU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сестриця</a:t>
            </a:r>
            <a:r>
              <a:rPr lang="ru-RU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А </a:t>
            </a:r>
            <a:r>
              <a:rPr lang="ru-RU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зовуть</a:t>
            </a:r>
            <a:r>
              <a:rPr lang="ru-RU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мене…</a:t>
            </a:r>
            <a:endParaRPr lang="ru-RU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76670508_w640_h640_plakat-vyrubka-lis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488" y="285734"/>
            <a:ext cx="2943492" cy="459920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6"/>
            <a:ext cx="5329245" cy="401003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" name="Содержимое 5" descr="76670508_w640_h640_plakat-vyrubka-lis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15206" y="428610"/>
            <a:ext cx="1568704" cy="24511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-500084"/>
            <a:ext cx="6615129" cy="5286412"/>
          </a:xfrm>
        </p:spPr>
        <p:txBody>
          <a:bodyPr>
            <a:normAutofit/>
          </a:bodyPr>
          <a:lstStyle/>
          <a:p>
            <a:endParaRPr lang="uk-UA" dirty="0" smtClean="0"/>
          </a:p>
          <a:p>
            <a:endParaRPr lang="uk-UA" sz="4800" dirty="0" smtClean="0"/>
          </a:p>
          <a:p>
            <a:pPr algn="ctr"/>
            <a:r>
              <a:rPr lang="uk-UA" sz="4800" b="1" i="1" dirty="0" smtClean="0">
                <a:solidFill>
                  <a:srgbClr val="002060"/>
                </a:solidFill>
                <a:cs typeface="Arabic Typesetting" pitchFamily="66" charset="-78"/>
              </a:rPr>
              <a:t>20 березня</a:t>
            </a:r>
          </a:p>
          <a:p>
            <a:pPr algn="ctr"/>
            <a:r>
              <a:rPr lang="uk-UA" sz="4800" b="1" i="1" dirty="0" smtClean="0">
                <a:solidFill>
                  <a:srgbClr val="002060"/>
                </a:solidFill>
                <a:cs typeface="Arabic Typesetting" pitchFamily="66" charset="-78"/>
              </a:rPr>
              <a:t>Класна робота </a:t>
            </a:r>
          </a:p>
          <a:p>
            <a:pPr algn="ctr"/>
            <a:r>
              <a:rPr lang="uk-UA" sz="4800" dirty="0" smtClean="0">
                <a:solidFill>
                  <a:srgbClr val="002060"/>
                </a:solidFill>
              </a:rPr>
              <a:t>7д.1 </a:t>
            </a:r>
            <a:r>
              <a:rPr lang="uk-UA" sz="4800" dirty="0" smtClean="0">
                <a:solidFill>
                  <a:srgbClr val="002060"/>
                </a:solidFill>
              </a:rPr>
              <a:t>од;         8д. 5 од;         4 д. 8 од;    9 д.3 од;         2д. 4 од. </a:t>
            </a:r>
          </a:p>
          <a:p>
            <a:endParaRPr lang="uk-UA" dirty="0" smtClean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76670508_w640_h640_plakat-vyrubka-lis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02063" y="204788"/>
            <a:ext cx="1697736" cy="265271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5900749" cy="3518297"/>
          </a:xfrm>
        </p:spPr>
        <p:txBody>
          <a:bodyPr>
            <a:normAutofit/>
          </a:bodyPr>
          <a:lstStyle/>
          <a:p>
            <a:endParaRPr lang="uk-UA" sz="6000" dirty="0" smtClean="0">
              <a:solidFill>
                <a:srgbClr val="C00000"/>
              </a:solidFill>
            </a:endParaRPr>
          </a:p>
          <a:p>
            <a:r>
              <a:rPr lang="uk-UA" sz="6000" dirty="0" smtClean="0">
                <a:solidFill>
                  <a:srgbClr val="C00000"/>
                </a:solidFill>
              </a:rPr>
              <a:t>71, 85, 48, 93 , 24</a:t>
            </a:r>
            <a:endParaRPr lang="ru-RU" sz="6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err="1" smtClean="0">
                <a:solidFill>
                  <a:srgbClr val="00B0F0"/>
                </a:solidFill>
              </a:rPr>
              <a:t>Фізкультхвилинка</a:t>
            </a:r>
            <a:endParaRPr lang="ru-RU" b="1" i="1" dirty="0">
              <a:solidFill>
                <a:srgbClr val="00B0F0"/>
              </a:solidFill>
            </a:endParaRPr>
          </a:p>
        </p:txBody>
      </p:sp>
      <p:pic>
        <p:nvPicPr>
          <p:cNvPr id="12" name="Фізкультхвилинка Райдуга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048000" y="1754188"/>
            <a:ext cx="3048000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65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err="1" smtClean="0">
                <a:solidFill>
                  <a:schemeClr val="bg2">
                    <a:lumMod val="25000"/>
                  </a:schemeClr>
                </a:solidFill>
              </a:rPr>
              <a:t>Гострі</a:t>
            </a:r>
            <a:r>
              <a:rPr lang="ru-RU" i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i="1" dirty="0" err="1" smtClean="0">
                <a:solidFill>
                  <a:schemeClr val="bg2">
                    <a:lumMod val="25000"/>
                  </a:schemeClr>
                </a:solidFill>
              </a:rPr>
              <a:t>зуби</a:t>
            </a:r>
            <a:r>
              <a:rPr lang="ru-RU" i="1" dirty="0" smtClean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ru-RU" i="1" dirty="0" err="1" smtClean="0">
                <a:solidFill>
                  <a:schemeClr val="bg2">
                    <a:lumMod val="25000"/>
                  </a:schemeClr>
                </a:solidFill>
              </a:rPr>
              <a:t>сильні</a:t>
            </a:r>
            <a:r>
              <a:rPr lang="ru-RU" i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i="1" dirty="0" err="1" smtClean="0">
                <a:solidFill>
                  <a:schemeClr val="bg2">
                    <a:lumMod val="25000"/>
                  </a:schemeClr>
                </a:solidFill>
              </a:rPr>
              <a:t>лапи</a:t>
            </a:r>
            <a:r>
              <a:rPr lang="ru-RU" i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i="1" dirty="0" err="1" smtClean="0">
                <a:solidFill>
                  <a:schemeClr val="bg2">
                    <a:lumMod val="25000"/>
                  </a:schemeClr>
                </a:solidFill>
              </a:rPr>
              <a:t>Дуже</a:t>
            </a:r>
            <a:r>
              <a:rPr lang="ru-RU" i="1" dirty="0" smtClean="0">
                <a:solidFill>
                  <a:schemeClr val="bg2">
                    <a:lumMod val="25000"/>
                  </a:schemeClr>
                </a:solidFill>
              </a:rPr>
              <a:t> схожий на собаку, І </a:t>
            </a:r>
            <a:r>
              <a:rPr lang="ru-RU" i="1" dirty="0" err="1" smtClean="0">
                <a:solidFill>
                  <a:schemeClr val="bg2">
                    <a:lumMod val="25000"/>
                  </a:schemeClr>
                </a:solidFill>
              </a:rPr>
              <a:t>полює</a:t>
            </a:r>
            <a:r>
              <a:rPr lang="ru-RU" i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i="1" dirty="0" err="1" smtClean="0">
                <a:solidFill>
                  <a:schemeClr val="bg2">
                    <a:lumMod val="25000"/>
                  </a:schemeClr>
                </a:solidFill>
              </a:rPr>
              <a:t>дуже</a:t>
            </a:r>
            <a:r>
              <a:rPr lang="ru-RU" i="1" dirty="0" smtClean="0">
                <a:solidFill>
                  <a:schemeClr val="bg2">
                    <a:lumMod val="25000"/>
                  </a:schemeClr>
                </a:solidFill>
              </a:rPr>
              <a:t> ловко, </a:t>
            </a:r>
            <a:r>
              <a:rPr lang="ru-RU" i="1" dirty="0" err="1" smtClean="0">
                <a:solidFill>
                  <a:schemeClr val="bg2">
                    <a:lumMod val="25000"/>
                  </a:schemeClr>
                </a:solidFill>
              </a:rPr>
              <a:t>Що</a:t>
            </a:r>
            <a:r>
              <a:rPr lang="ru-RU" i="1" dirty="0" smtClean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ru-RU" i="1" dirty="0" err="1" smtClean="0">
                <a:solidFill>
                  <a:schemeClr val="bg2">
                    <a:lumMod val="25000"/>
                  </a:schemeClr>
                </a:solidFill>
              </a:rPr>
              <a:t>впізнали</a:t>
            </a:r>
            <a:r>
              <a:rPr lang="ru-RU" i="1" dirty="0" smtClean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ru-RU" i="1" dirty="0" err="1" smtClean="0">
                <a:solidFill>
                  <a:schemeClr val="bg2">
                    <a:lumMod val="25000"/>
                  </a:schemeClr>
                </a:solidFill>
              </a:rPr>
              <a:t>друзі</a:t>
            </a:r>
            <a:r>
              <a:rPr lang="ru-RU" i="1" dirty="0" smtClean="0">
                <a:solidFill>
                  <a:schemeClr val="bg2">
                    <a:lumMod val="25000"/>
                  </a:schemeClr>
                </a:solidFill>
              </a:rPr>
              <a:t>,…..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no-translate-detected_43633-325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428610"/>
            <a:ext cx="5886399" cy="416561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-13-63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604" y="285734"/>
            <a:ext cx="5546502" cy="4164224"/>
          </a:xfr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642924"/>
            <a:ext cx="6043626" cy="395169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3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Влітку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медом </a:t>
            </a:r>
            <a:r>
              <a:rPr lang="ru-RU" sz="3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ласував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>
              <a:buNone/>
            </a:pP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Досхочу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малини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мав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>
              <a:buNone/>
            </a:pP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як впав </a:t>
            </a:r>
            <a:r>
              <a:rPr lang="ru-RU" sz="3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глибокий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сніг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pPr>
              <a:buNone/>
            </a:pPr>
            <a:r>
              <a:rPr lang="ru-RU" sz="3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Позіхнув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спати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ліг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>
              <a:buNone/>
            </a:pPr>
            <a:r>
              <a:rPr lang="ru-RU" sz="3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Бачив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не </a:t>
            </a:r>
            <a:r>
              <a:rPr lang="ru-RU" sz="3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бачив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сни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>
              <a:buNone/>
            </a:pP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 проспав аж до </a:t>
            </a:r>
            <a:r>
              <a:rPr lang="ru-RU" sz="3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весни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>
              <a:buNone/>
            </a:pPr>
            <a:r>
              <a:rPr lang="ru-RU" sz="3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Хто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дітки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-US" sz="32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643702" y="1200151"/>
            <a:ext cx="2043098" cy="3394472"/>
          </a:xfrm>
        </p:spPr>
        <p:txBody>
          <a:bodyPr>
            <a:normAutofit lnSpcReduction="10000"/>
          </a:bodyPr>
          <a:lstStyle/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ouchitelnaya_skazka_mishka_sladkoeshk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428610"/>
            <a:ext cx="5653121" cy="4237053"/>
          </a:xfrm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6"/>
            <a:ext cx="7643866" cy="1571636"/>
          </a:xfrm>
        </p:spPr>
        <p:txBody>
          <a:bodyPr>
            <a:noAutofit/>
          </a:bodyPr>
          <a:lstStyle/>
          <a:p>
            <a:r>
              <a:rPr lang="en-US" sz="3600" b="0" dirty="0" smtClean="0"/>
              <a:t/>
            </a:r>
            <a:br>
              <a:rPr lang="en-US" sz="3600" b="0" dirty="0" smtClean="0"/>
            </a:br>
            <a:endParaRPr lang="ru-RU" sz="36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500048"/>
            <a:ext cx="7829575" cy="4094575"/>
          </a:xfrm>
        </p:spPr>
        <p:txBody>
          <a:bodyPr numCol="3">
            <a:noAutofit/>
          </a:bodyPr>
          <a:lstStyle/>
          <a:p>
            <a:endParaRPr lang="uk-UA" sz="3200" b="1" dirty="0" smtClean="0">
              <a:solidFill>
                <a:srgbClr val="C00000"/>
              </a:solidFill>
            </a:endParaRPr>
          </a:p>
          <a:p>
            <a:r>
              <a:rPr lang="uk-UA" sz="4000" b="1" dirty="0" smtClean="0">
                <a:solidFill>
                  <a:srgbClr val="C00000"/>
                </a:solidFill>
              </a:rPr>
              <a:t>10 + 8 </a:t>
            </a:r>
            <a:r>
              <a:rPr lang="uk-UA" sz="4000" b="1" dirty="0" smtClean="0">
                <a:solidFill>
                  <a:srgbClr val="C00000"/>
                </a:solidFill>
              </a:rPr>
              <a:t>=</a:t>
            </a:r>
            <a:endParaRPr lang="uk-UA" sz="4000" b="1" dirty="0" smtClean="0">
              <a:solidFill>
                <a:srgbClr val="C00000"/>
              </a:solidFill>
            </a:endParaRPr>
          </a:p>
          <a:p>
            <a:r>
              <a:rPr lang="uk-UA" sz="4000" b="1" dirty="0" smtClean="0">
                <a:solidFill>
                  <a:srgbClr val="C00000"/>
                </a:solidFill>
              </a:rPr>
              <a:t>14 – 4 =</a:t>
            </a:r>
          </a:p>
          <a:p>
            <a:r>
              <a:rPr lang="uk-UA" sz="4000" b="1" dirty="0" smtClean="0">
                <a:solidFill>
                  <a:srgbClr val="C00000"/>
                </a:solidFill>
              </a:rPr>
              <a:t>18 – 1 </a:t>
            </a:r>
            <a:r>
              <a:rPr lang="uk-UA" sz="4000" b="1" dirty="0" smtClean="0">
                <a:solidFill>
                  <a:srgbClr val="C00000"/>
                </a:solidFill>
              </a:rPr>
              <a:t>=</a:t>
            </a:r>
          </a:p>
          <a:p>
            <a:endParaRPr lang="uk-UA" sz="4000" b="1" dirty="0" smtClean="0">
              <a:solidFill>
                <a:srgbClr val="C00000"/>
              </a:solidFill>
            </a:endParaRPr>
          </a:p>
          <a:p>
            <a:endParaRPr lang="uk-UA" sz="4000" b="1" dirty="0" smtClean="0">
              <a:solidFill>
                <a:srgbClr val="C00000"/>
              </a:solidFill>
            </a:endParaRPr>
          </a:p>
          <a:p>
            <a:r>
              <a:rPr lang="uk-UA" sz="4000" b="1" dirty="0" smtClean="0">
                <a:solidFill>
                  <a:srgbClr val="C00000"/>
                </a:solidFill>
              </a:rPr>
              <a:t>18 – 10 =</a:t>
            </a:r>
          </a:p>
          <a:p>
            <a:r>
              <a:rPr lang="uk-UA" sz="4000" b="1" dirty="0" smtClean="0">
                <a:solidFill>
                  <a:srgbClr val="C00000"/>
                </a:solidFill>
              </a:rPr>
              <a:t>10 + 4 = </a:t>
            </a:r>
          </a:p>
          <a:p>
            <a:r>
              <a:rPr lang="uk-UA" sz="4000" b="1" dirty="0" smtClean="0">
                <a:solidFill>
                  <a:srgbClr val="C00000"/>
                </a:solidFill>
              </a:rPr>
              <a:t>18 – 8 </a:t>
            </a:r>
            <a:r>
              <a:rPr lang="uk-UA" sz="4000" b="1" dirty="0" smtClean="0">
                <a:solidFill>
                  <a:srgbClr val="C00000"/>
                </a:solidFill>
              </a:rPr>
              <a:t>=</a:t>
            </a:r>
            <a:endParaRPr lang="uk-UA" sz="4000" b="1" dirty="0" smtClean="0">
              <a:solidFill>
                <a:srgbClr val="C00000"/>
              </a:solidFill>
            </a:endParaRPr>
          </a:p>
          <a:p>
            <a:endParaRPr lang="uk-UA" sz="4000" b="1" dirty="0" smtClean="0">
              <a:solidFill>
                <a:srgbClr val="C00000"/>
              </a:solidFill>
            </a:endParaRPr>
          </a:p>
          <a:p>
            <a:endParaRPr lang="uk-UA" sz="4000" b="1" dirty="0" smtClean="0">
              <a:solidFill>
                <a:srgbClr val="C00000"/>
              </a:solidFill>
            </a:endParaRPr>
          </a:p>
          <a:p>
            <a:r>
              <a:rPr lang="uk-UA" sz="4000" b="1" dirty="0" smtClean="0">
                <a:solidFill>
                  <a:srgbClr val="C00000"/>
                </a:solidFill>
              </a:rPr>
              <a:t>19 – 1 =</a:t>
            </a:r>
          </a:p>
          <a:p>
            <a:r>
              <a:rPr lang="uk-UA" sz="4000" b="1" dirty="0" smtClean="0">
                <a:solidFill>
                  <a:srgbClr val="C00000"/>
                </a:solidFill>
              </a:rPr>
              <a:t>14 – 10 =</a:t>
            </a:r>
          </a:p>
          <a:p>
            <a:r>
              <a:rPr lang="uk-UA" sz="4000" b="1" dirty="0" smtClean="0">
                <a:solidFill>
                  <a:srgbClr val="C00000"/>
                </a:solidFill>
              </a:rPr>
              <a:t>14 – 1 = 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8572528" y="2357436"/>
            <a:ext cx="114272" cy="2237187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Галявина з лікарськими травами</a:t>
            </a:r>
            <a:endParaRPr lang="ru-RU" dirty="0"/>
          </a:p>
        </p:txBody>
      </p:sp>
      <p:pic>
        <p:nvPicPr>
          <p:cNvPr id="8" name="Содержимое 7" descr="maxresdefaul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1200150"/>
            <a:ext cx="6374541" cy="3585679"/>
          </a:xfrm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hernij_i_zelenij_chaj_pri_gastrite_mozhno_li_pit_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142990"/>
            <a:ext cx="3643338" cy="297180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Трав'яний чай</a:t>
            </a:r>
            <a:endParaRPr lang="ru-RU" dirty="0"/>
          </a:p>
        </p:txBody>
      </p:sp>
      <p:pic>
        <p:nvPicPr>
          <p:cNvPr id="2050" name="Picture 2" descr="C:\Users\Зиночка\Desktop\145681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142990"/>
            <a:ext cx="4095757" cy="3024162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Грошові номінали</a:t>
            </a:r>
            <a:endParaRPr lang="ru-RU" dirty="0"/>
          </a:p>
        </p:txBody>
      </p:sp>
      <p:pic>
        <p:nvPicPr>
          <p:cNvPr id="3075" name="Picture 3" descr="C:\Users\Зиночка\Desktop\1_hryvnia_2006_fro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928676"/>
            <a:ext cx="3143272" cy="1726519"/>
          </a:xfrm>
          <a:prstGeom prst="rect">
            <a:avLst/>
          </a:prstGeom>
          <a:noFill/>
        </p:spPr>
      </p:pic>
      <p:pic>
        <p:nvPicPr>
          <p:cNvPr id="3074" name="Picture 2" descr="C:\Users\Зиночка\Desktop\images (2)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71472" y="2285998"/>
            <a:ext cx="2924175" cy="1562100"/>
          </a:xfrm>
          <a:prstGeom prst="rect">
            <a:avLst/>
          </a:prstGeom>
          <a:noFill/>
        </p:spPr>
      </p:pic>
      <p:pic>
        <p:nvPicPr>
          <p:cNvPr id="3076" name="Picture 4" descr="C:\Users\Зиночка\Desktop\185-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1500180"/>
            <a:ext cx="3171825" cy="1714500"/>
          </a:xfrm>
          <a:prstGeom prst="rect">
            <a:avLst/>
          </a:prstGeom>
          <a:noFill/>
        </p:spPr>
      </p:pic>
      <p:pic>
        <p:nvPicPr>
          <p:cNvPr id="3077" name="Picture 5" descr="C:\Users\Зиночка\Desktop\186-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3143254"/>
            <a:ext cx="3171825" cy="164782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Сюрприз від ведмедика:</a:t>
            </a:r>
            <a:endParaRPr lang="ru-RU" dirty="0"/>
          </a:p>
        </p:txBody>
      </p:sp>
      <p:pic>
        <p:nvPicPr>
          <p:cNvPr id="4" name="Содержимое 3" descr="images (3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57686" y="1071552"/>
            <a:ext cx="4245043" cy="3426362"/>
          </a:xfrm>
        </p:spPr>
      </p:pic>
      <p:pic>
        <p:nvPicPr>
          <p:cNvPr id="4098" name="Picture 2" descr="C:\Users\Зиночка\Desktop\pouchitelnaya_skazka_mishka_sladkoeshk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214428"/>
            <a:ext cx="3939601" cy="29527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FF0000"/>
                </a:solidFill>
              </a:rPr>
              <a:t>Який у кого настрій?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_________________5ba8a06214ea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200150"/>
            <a:ext cx="8001056" cy="3394075"/>
          </a:xfr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Молодці!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8" name="Содержимое 7" descr="images (4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43174" y="1500180"/>
            <a:ext cx="3719563" cy="278608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</TotalTime>
  <Words>360</Words>
  <Application>Microsoft Office PowerPoint</Application>
  <PresentationFormat>Экран (16:9)</PresentationFormat>
  <Paragraphs>77</Paragraphs>
  <Slides>39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Тема Office</vt:lpstr>
      <vt:lpstr>Математика </vt:lpstr>
      <vt:lpstr> Тема уроку :  “Узагальнення та систематизація знань” </vt:lpstr>
      <vt:lpstr>Слайд 3</vt:lpstr>
      <vt:lpstr>Подорож  до  галявини в лісі</vt:lpstr>
      <vt:lpstr>Загадка</vt:lpstr>
      <vt:lpstr>Слайд 6</vt:lpstr>
      <vt:lpstr>Математичні загадки</vt:lpstr>
      <vt:lpstr>10 – 5 = 5</vt:lpstr>
      <vt:lpstr>Слайд 9</vt:lpstr>
      <vt:lpstr>7 – 3 = 4</vt:lpstr>
      <vt:lpstr>Слайд 11</vt:lpstr>
      <vt:lpstr>4 + 5 = 9</vt:lpstr>
      <vt:lpstr>Слайд 13</vt:lpstr>
      <vt:lpstr>2 + 6 = 8</vt:lpstr>
      <vt:lpstr>Влітку — сірий, взимку — білий, Полохливий, несміливий, Попсує в городі грядку — утікає без оглядки. А собачий вчує гавкіт, так душа відразу в п’ятки</vt:lpstr>
      <vt:lpstr>Слайд 16</vt:lpstr>
      <vt:lpstr>Робота з лего</vt:lpstr>
      <vt:lpstr>Відповідь:</vt:lpstr>
      <vt:lpstr>Що за дивна непосида? На стежинку шишки кида? З гілки скік та скік на гілку… Упізнали, друзі,… </vt:lpstr>
      <vt:lpstr>Слайд 20</vt:lpstr>
      <vt:lpstr>Робота в групах</vt:lpstr>
      <vt:lpstr>Лічба предметів </vt:lpstr>
      <vt:lpstr> Я руда, низького росту, Хитра я і довгохвоста. На курей я вельми ласа — В них таке смачненьке м’ясо… Вовку-брату я сестриця, А зовуть мене…</vt:lpstr>
      <vt:lpstr>Слайд 24</vt:lpstr>
      <vt:lpstr>Слайд 25</vt:lpstr>
      <vt:lpstr>Слайд 26</vt:lpstr>
      <vt:lpstr>Фізкультхвилинка</vt:lpstr>
      <vt:lpstr>Гострі зуби, сильні лапи Дуже схожий на собаку, І полює дуже ловко, Що, впізнали, друзі,…..</vt:lpstr>
      <vt:lpstr>Слайд 29</vt:lpstr>
      <vt:lpstr>Слайд 30</vt:lpstr>
      <vt:lpstr>Слайд 31</vt:lpstr>
      <vt:lpstr>Слайд 32</vt:lpstr>
      <vt:lpstr> </vt:lpstr>
      <vt:lpstr>Галявина з лікарськими травами</vt:lpstr>
      <vt:lpstr>Трав'яний чай</vt:lpstr>
      <vt:lpstr>Грошові номінали</vt:lpstr>
      <vt:lpstr>Сюрприз від ведмедика:</vt:lpstr>
      <vt:lpstr>Який у кого настрій?</vt:lpstr>
      <vt:lpstr>Молодці!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Лето</dc:title>
  <dc:subject>Тематические шаблоны</dc:subject>
  <dc:creator>Бейгул Ольга Куприяновна</dc:creator>
  <cp:lastModifiedBy>Зиночка</cp:lastModifiedBy>
  <cp:revision>37</cp:revision>
  <dcterms:created xsi:type="dcterms:W3CDTF">2018-06-11T20:45:56Z</dcterms:created>
  <dcterms:modified xsi:type="dcterms:W3CDTF">2019-03-19T17:30:25Z</dcterms:modified>
</cp:coreProperties>
</file>