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78" r:id="rId4"/>
    <p:sldId id="271" r:id="rId5"/>
    <p:sldId id="259" r:id="rId6"/>
    <p:sldId id="283" r:id="rId7"/>
    <p:sldId id="279" r:id="rId8"/>
    <p:sldId id="282" r:id="rId9"/>
    <p:sldId id="260" r:id="rId10"/>
    <p:sldId id="296" r:id="rId11"/>
    <p:sldId id="285" r:id="rId12"/>
    <p:sldId id="265" r:id="rId13"/>
    <p:sldId id="288" r:id="rId14"/>
    <p:sldId id="289" r:id="rId15"/>
    <p:sldId id="290" r:id="rId16"/>
    <p:sldId id="264" r:id="rId17"/>
    <p:sldId id="291" r:id="rId18"/>
    <p:sldId id="292" r:id="rId19"/>
    <p:sldId id="293" r:id="rId20"/>
    <p:sldId id="294" r:id="rId21"/>
    <p:sldId id="295" r:id="rId22"/>
    <p:sldId id="267" r:id="rId23"/>
    <p:sldId id="269" r:id="rId24"/>
  </p:sldIdLst>
  <p:sldSz cx="9144000" cy="5715000" type="screen16x1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300"/>
    <a:srgbClr val="008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104" d="100"/>
          <a:sy n="104" d="100"/>
        </p:scale>
        <p:origin x="-864" y="-84"/>
      </p:cViewPr>
      <p:guideLst>
        <p:guide orient="horz" pos="180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775355"/>
            <a:ext cx="7772400" cy="1225021"/>
          </a:xfrm>
          <a:prstGeom prst="rect">
            <a:avLst/>
          </a:prstGeo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238500"/>
            <a:ext cx="6400800" cy="14605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6" name="Прямоугольник 5"/>
          <p:cNvSpPr/>
          <p:nvPr userDrawn="1"/>
        </p:nvSpPr>
        <p:spPr>
          <a:xfrm>
            <a:off x="342000" y="307500"/>
            <a:ext cx="8460000" cy="510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026" name="Picture 2" descr="http://images.clipartbro.com/230/large-lake-clipart-230721.png"/>
          <p:cNvPicPr>
            <a:picLocks noChangeAspect="1" noChangeArrowheads="1"/>
          </p:cNvPicPr>
          <p:nvPr userDrawn="1"/>
        </p:nvPicPr>
        <p:blipFill>
          <a:blip r:embed="rId2" cstate="email">
            <a:extLst>
              <a:ext uri="{28A0092B-C50C-407E-A947-70E740481C1C}">
                <a14:useLocalDpi xmlns="" xmlns:a14="http://schemas.microsoft.com/office/drawing/2010/main"/>
              </a:ext>
            </a:extLst>
          </a:blip>
          <a:srcRect/>
          <a:stretch>
            <a:fillRect/>
          </a:stretch>
        </p:blipFill>
        <p:spPr bwMode="auto">
          <a:xfrm>
            <a:off x="324000" y="2611313"/>
            <a:ext cx="8496000" cy="2792031"/>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7" name="Прямоугольник 6"/>
          <p:cNvSpPr/>
          <p:nvPr userDrawn="1"/>
        </p:nvSpPr>
        <p:spPr>
          <a:xfrm>
            <a:off x="342000" y="307500"/>
            <a:ext cx="8460000" cy="510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0" name="Picture 4" descr="http://cdn.xl.thumbs.canstockphoto.com/canstock8696699.jpg"/>
          <p:cNvPicPr>
            <a:picLocks noChangeAspect="1" noChangeArrowheads="1"/>
          </p:cNvPicPr>
          <p:nvPr userDrawn="1"/>
        </p:nvPicPr>
        <p:blipFill rotWithShape="1">
          <a:blip r:embed="rId2" cstate="email">
            <a:duotone>
              <a:schemeClr val="accent3">
                <a:shade val="45000"/>
                <a:satMod val="135000"/>
              </a:schemeClr>
              <a:prstClr val="white"/>
            </a:duotone>
            <a:extLst>
              <a:ext uri="{28A0092B-C50C-407E-A947-70E740481C1C}">
                <a14:useLocalDpi xmlns="" xmlns:a14="http://schemas.microsoft.com/office/drawing/2010/main"/>
              </a:ext>
            </a:extLst>
          </a:blip>
          <a:srcRect/>
          <a:stretch/>
        </p:blipFill>
        <p:spPr bwMode="auto">
          <a:xfrm>
            <a:off x="7087500" y="307500"/>
            <a:ext cx="1714500" cy="131486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865"/>
            <a:ext cx="8229600" cy="952500"/>
          </a:xfrm>
          <a:prstGeom prst="rect">
            <a:avLst/>
          </a:prstGeo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333500"/>
            <a:ext cx="4038600" cy="377163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333500"/>
            <a:ext cx="4038600" cy="377163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8" name="Прямоугольник 7"/>
          <p:cNvSpPr/>
          <p:nvPr userDrawn="1"/>
        </p:nvSpPr>
        <p:spPr>
          <a:xfrm>
            <a:off x="342000" y="307500"/>
            <a:ext cx="8460000" cy="510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9" name="Picture 4" descr="http://cdn.xl.thumbs.canstockphoto.com/canstock8696699.jpg"/>
          <p:cNvPicPr>
            <a:picLocks noChangeAspect="1" noChangeArrowheads="1"/>
          </p:cNvPicPr>
          <p:nvPr userDrawn="1"/>
        </p:nvPicPr>
        <p:blipFill rotWithShape="1">
          <a:blip r:embed="rId2" cstate="email">
            <a:duotone>
              <a:schemeClr val="accent3">
                <a:shade val="45000"/>
                <a:satMod val="135000"/>
              </a:schemeClr>
              <a:prstClr val="white"/>
            </a:duotone>
            <a:extLst>
              <a:ext uri="{28A0092B-C50C-407E-A947-70E740481C1C}">
                <a14:useLocalDpi xmlns="" xmlns:a14="http://schemas.microsoft.com/office/drawing/2010/main"/>
              </a:ext>
            </a:extLst>
          </a:blip>
          <a:srcRect/>
          <a:stretch/>
        </p:blipFill>
        <p:spPr bwMode="auto">
          <a:xfrm>
            <a:off x="7087500" y="307500"/>
            <a:ext cx="1714500" cy="1314860"/>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descr="http://1.bp.blogspot.com/-tTv2AVq982A/U7rlHVOcDSI/AAAAAAAAAsQ/_LWIQrvdmeU/s1600/smart_city_green.png"/>
          <p:cNvPicPr>
            <a:picLocks noChangeAspect="1" noChangeArrowheads="1"/>
          </p:cNvPicPr>
          <p:nvPr userDrawn="1"/>
        </p:nvPicPr>
        <p:blipFill>
          <a:blip r:embed="rId3" cstate="email">
            <a:clrChange>
              <a:clrFrom>
                <a:srgbClr val="FFFFFF"/>
              </a:clrFrom>
              <a:clrTo>
                <a:srgbClr val="FFFFFF">
                  <a:alpha val="0"/>
                </a:srgbClr>
              </a:clrTo>
            </a:clrChange>
            <a:extLst>
              <a:ext uri="{28A0092B-C50C-407E-A947-70E740481C1C}">
                <a14:useLocalDpi xmlns="" xmlns:a14="http://schemas.microsoft.com/office/drawing/2010/main"/>
              </a:ext>
            </a:extLst>
          </a:blip>
          <a:srcRect/>
          <a:stretch>
            <a:fillRect/>
          </a:stretch>
        </p:blipFill>
        <p:spPr bwMode="auto">
          <a:xfrm>
            <a:off x="321763" y="4057633"/>
            <a:ext cx="2232248" cy="1474602"/>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865"/>
            <a:ext cx="8229600" cy="952500"/>
          </a:xfrm>
          <a:prstGeom prst="rect">
            <a:avLst/>
          </a:prstGeo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279261"/>
            <a:ext cx="4040188" cy="53313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812396"/>
            <a:ext cx="4040188" cy="329274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279261"/>
            <a:ext cx="4041775" cy="53313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812396"/>
            <a:ext cx="4041775" cy="329274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10" name="Прямоугольник 9"/>
          <p:cNvSpPr/>
          <p:nvPr userDrawn="1"/>
        </p:nvSpPr>
        <p:spPr>
          <a:xfrm>
            <a:off x="342000" y="307500"/>
            <a:ext cx="8460000" cy="510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Picture 2" descr="https://cdn.vectorstock.com/i/thumbs/39,21/curled-corners-vector-133921.jpg"/>
          <p:cNvPicPr>
            <a:picLocks noChangeAspect="1" noChangeArrowheads="1"/>
          </p:cNvPicPr>
          <p:nvPr userDrawn="1"/>
        </p:nvPicPr>
        <p:blipFill>
          <a:blip r:embed="rId2" cstate="print">
            <a:extLst>
              <a:ext uri="{28A0092B-C50C-407E-A947-70E740481C1C}">
                <a14:useLocalDpi xmlns="" xmlns:a14="http://schemas.microsoft.com/office/drawing/2010/main"/>
              </a:ext>
            </a:extLst>
          </a:blip>
          <a:srcRect/>
          <a:stretch>
            <a:fillRect/>
          </a:stretch>
        </p:blipFill>
        <p:spPr bwMode="auto">
          <a:xfrm>
            <a:off x="7441688" y="4198823"/>
            <a:ext cx="1376663" cy="1208678"/>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865"/>
            <a:ext cx="8229600" cy="952500"/>
          </a:xfrm>
          <a:prstGeom prst="rect">
            <a:avLst/>
          </a:prstGeom>
        </p:spPr>
        <p:txBody>
          <a:bodyPr/>
          <a:lstStyle/>
          <a:p>
            <a:r>
              <a:rPr lang="ru-RU" smtClean="0"/>
              <a:t>Образец заголовка</a:t>
            </a:r>
            <a:endParaRPr lang="ru-RU"/>
          </a:p>
        </p:txBody>
      </p:sp>
      <p:sp>
        <p:nvSpPr>
          <p:cNvPr id="6" name="Прямоугольник 5"/>
          <p:cNvSpPr/>
          <p:nvPr userDrawn="1"/>
        </p:nvSpPr>
        <p:spPr>
          <a:xfrm>
            <a:off x="342000" y="307500"/>
            <a:ext cx="8460000" cy="5100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7" name="Picture 2" descr="https://cdn.vectorstock.com/i/thumbs/39,21/curled-corners-vector-133921.jpg"/>
          <p:cNvPicPr>
            <a:picLocks noChangeAspect="1" noChangeArrowheads="1"/>
          </p:cNvPicPr>
          <p:nvPr userDrawn="1"/>
        </p:nvPicPr>
        <p:blipFill>
          <a:blip r:embed="rId2" cstate="print">
            <a:extLst>
              <a:ext uri="{28A0092B-C50C-407E-A947-70E740481C1C}">
                <a14:useLocalDpi xmlns="" xmlns:a14="http://schemas.microsoft.com/office/drawing/2010/main"/>
              </a:ext>
            </a:extLst>
          </a:blip>
          <a:srcRect/>
          <a:stretch>
            <a:fillRect/>
          </a:stretch>
        </p:blipFill>
        <p:spPr bwMode="auto">
          <a:xfrm>
            <a:off x="7441688" y="4198823"/>
            <a:ext cx="1376663" cy="1208678"/>
          </a:xfrm>
          <a:prstGeom prst="rect">
            <a:avLst/>
          </a:prstGeom>
          <a:noFill/>
          <a:extLst>
            <a:ext uri="{909E8E84-426E-40DD-AFC4-6F175D3DCCD1}">
              <a14:hiddenFill xmlns="" xmlns:a14="http://schemas.microsoft.com/office/drawing/2010/main">
                <a:solidFill>
                  <a:srgbClr val="FFFFFF"/>
                </a:solidFill>
              </a14:hiddenFill>
            </a:ext>
          </a:extLst>
        </p:spPr>
      </p:pic>
      <p:pic>
        <p:nvPicPr>
          <p:cNvPr id="2050" name="Picture 2" descr="http://img3.proshkolu.ru/content/media/pic/std/3000000/2736000/2735550-cd9392461b8c3ebc.png"/>
          <p:cNvPicPr>
            <a:picLocks noChangeAspect="1" noChangeArrowheads="1"/>
          </p:cNvPicPr>
          <p:nvPr userDrawn="1"/>
        </p:nvPicPr>
        <p:blipFill>
          <a:blip r:embed="rId3" cstate="email">
            <a:clrChange>
              <a:clrFrom>
                <a:srgbClr val="FFFFFF"/>
              </a:clrFrom>
              <a:clrTo>
                <a:srgbClr val="FFFFFF">
                  <a:alpha val="0"/>
                </a:srgbClr>
              </a:clrTo>
            </a:clrChange>
            <a:extLst>
              <a:ext uri="{28A0092B-C50C-407E-A947-70E740481C1C}">
                <a14:useLocalDpi xmlns="" xmlns:a14="http://schemas.microsoft.com/office/drawing/2010/main"/>
              </a:ext>
            </a:extLst>
          </a:blip>
          <a:srcRect/>
          <a:stretch>
            <a:fillRect/>
          </a:stretch>
        </p:blipFill>
        <p:spPr bwMode="auto">
          <a:xfrm>
            <a:off x="342000" y="307500"/>
            <a:ext cx="2286000" cy="1143001"/>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57200" y="5296959"/>
            <a:ext cx="2133600" cy="304271"/>
          </a:xfrm>
          <a:prstGeom prst="rect">
            <a:avLst/>
          </a:prstGeom>
        </p:spPr>
        <p:txBody>
          <a:bodyPr/>
          <a:lstStyle/>
          <a:p>
            <a:fld id="{B4C71EC6-210F-42DE-9C53-41977AD35B3D}" type="datetimeFigureOut">
              <a:rPr lang="ru-RU" smtClean="0"/>
              <a:pPr/>
              <a:t>31.05.2021</a:t>
            </a:fld>
            <a:endParaRPr lang="ru-RU" dirty="0"/>
          </a:p>
        </p:txBody>
      </p:sp>
      <p:sp>
        <p:nvSpPr>
          <p:cNvPr id="3" name="Нижний колонтитул 2"/>
          <p:cNvSpPr>
            <a:spLocks noGrp="1"/>
          </p:cNvSpPr>
          <p:nvPr>
            <p:ph type="ftr" sz="quarter" idx="11"/>
          </p:nvPr>
        </p:nvSpPr>
        <p:spPr>
          <a:xfrm>
            <a:off x="3124200" y="5296959"/>
            <a:ext cx="2895600" cy="304271"/>
          </a:xfrm>
          <a:prstGeom prst="rect">
            <a:avLst/>
          </a:prstGeom>
        </p:spPr>
        <p:txBody>
          <a:bodyPr/>
          <a:lstStyle/>
          <a:p>
            <a:endParaRPr lang="ru-RU" dirty="0"/>
          </a:p>
        </p:txBody>
      </p:sp>
      <p:sp>
        <p:nvSpPr>
          <p:cNvPr id="4" name="Номер слайда 3"/>
          <p:cNvSpPr>
            <a:spLocks noGrp="1"/>
          </p:cNvSpPr>
          <p:nvPr>
            <p:ph type="sldNum" sz="quarter" idx="12"/>
          </p:nvPr>
        </p:nvSpPr>
        <p:spPr>
          <a:xfrm>
            <a:off x="6553200" y="5296959"/>
            <a:ext cx="2133600" cy="304271"/>
          </a:xfrm>
          <a:prstGeom prst="rect">
            <a:avLst/>
          </a:prstGeom>
        </p:spPr>
        <p:txBody>
          <a:bodyPr/>
          <a:lstStyle/>
          <a:p>
            <a:fld id="{B19B0651-EE4F-4900-A07F-96A6BFA9D0F0}"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27542"/>
            <a:ext cx="3008313" cy="968375"/>
          </a:xfrm>
          <a:prstGeom prst="rect">
            <a:avLst/>
          </a:prstGeo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27542"/>
            <a:ext cx="5111750" cy="4877594"/>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195917"/>
            <a:ext cx="3008313" cy="3909219"/>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5296959"/>
            <a:ext cx="2133600" cy="304271"/>
          </a:xfrm>
          <a:prstGeom prst="rect">
            <a:avLst/>
          </a:prstGeom>
        </p:spPr>
        <p:txBody>
          <a:bodyPr/>
          <a:lstStyle/>
          <a:p>
            <a:fld id="{B4C71EC6-210F-42DE-9C53-41977AD35B3D}" type="datetimeFigureOut">
              <a:rPr lang="ru-RU" smtClean="0"/>
              <a:pPr/>
              <a:t>31.05.2021</a:t>
            </a:fld>
            <a:endParaRPr lang="ru-RU" dirty="0"/>
          </a:p>
        </p:txBody>
      </p:sp>
      <p:sp>
        <p:nvSpPr>
          <p:cNvPr id="6" name="Нижний колонтитул 5"/>
          <p:cNvSpPr>
            <a:spLocks noGrp="1"/>
          </p:cNvSpPr>
          <p:nvPr>
            <p:ph type="ftr" sz="quarter" idx="11"/>
          </p:nvPr>
        </p:nvSpPr>
        <p:spPr>
          <a:xfrm>
            <a:off x="3124200" y="5296959"/>
            <a:ext cx="2895600" cy="304271"/>
          </a:xfrm>
          <a:prstGeom prst="rect">
            <a:avLst/>
          </a:prstGeom>
        </p:spPr>
        <p:txBody>
          <a:bodyPr/>
          <a:lstStyle/>
          <a:p>
            <a:endParaRPr lang="ru-RU" dirty="0"/>
          </a:p>
        </p:txBody>
      </p:sp>
      <p:sp>
        <p:nvSpPr>
          <p:cNvPr id="7" name="Номер слайда 6"/>
          <p:cNvSpPr>
            <a:spLocks noGrp="1"/>
          </p:cNvSpPr>
          <p:nvPr>
            <p:ph type="sldNum" sz="quarter" idx="12"/>
          </p:nvPr>
        </p:nvSpPr>
        <p:spPr>
          <a:xfrm>
            <a:off x="6553200" y="5296959"/>
            <a:ext cx="2133600" cy="304271"/>
          </a:xfrm>
          <a:prstGeom prst="rect">
            <a:avLst/>
          </a:prstGeom>
        </p:spPr>
        <p:txBody>
          <a:bodyPr/>
          <a:lstStyle/>
          <a:p>
            <a:fld id="{B19B0651-EE4F-4900-A07F-96A6BFA9D0F0}"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000500"/>
            <a:ext cx="5486400" cy="472282"/>
          </a:xfrm>
          <a:prstGeom prst="rect">
            <a:avLst/>
          </a:prstGeo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510646"/>
            <a:ext cx="5486400" cy="3429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4472782"/>
            <a:ext cx="5486400" cy="67071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5296959"/>
            <a:ext cx="2133600" cy="304271"/>
          </a:xfrm>
          <a:prstGeom prst="rect">
            <a:avLst/>
          </a:prstGeom>
        </p:spPr>
        <p:txBody>
          <a:bodyPr/>
          <a:lstStyle/>
          <a:p>
            <a:fld id="{B4C71EC6-210F-42DE-9C53-41977AD35B3D}" type="datetimeFigureOut">
              <a:rPr lang="ru-RU" smtClean="0"/>
              <a:pPr/>
              <a:t>31.05.2021</a:t>
            </a:fld>
            <a:endParaRPr lang="ru-RU" dirty="0"/>
          </a:p>
        </p:txBody>
      </p:sp>
      <p:sp>
        <p:nvSpPr>
          <p:cNvPr id="6" name="Нижний колонтитул 5"/>
          <p:cNvSpPr>
            <a:spLocks noGrp="1"/>
          </p:cNvSpPr>
          <p:nvPr>
            <p:ph type="ftr" sz="quarter" idx="11"/>
          </p:nvPr>
        </p:nvSpPr>
        <p:spPr>
          <a:xfrm>
            <a:off x="3124200" y="5296959"/>
            <a:ext cx="2895600" cy="304271"/>
          </a:xfrm>
          <a:prstGeom prst="rect">
            <a:avLst/>
          </a:prstGeom>
        </p:spPr>
        <p:txBody>
          <a:bodyPr/>
          <a:lstStyle/>
          <a:p>
            <a:endParaRPr lang="ru-RU" dirty="0"/>
          </a:p>
        </p:txBody>
      </p:sp>
      <p:sp>
        <p:nvSpPr>
          <p:cNvPr id="7" name="Номер слайда 6"/>
          <p:cNvSpPr>
            <a:spLocks noGrp="1"/>
          </p:cNvSpPr>
          <p:nvPr>
            <p:ph type="sldNum" sz="quarter" idx="12"/>
          </p:nvPr>
        </p:nvSpPr>
        <p:spPr>
          <a:xfrm>
            <a:off x="6553200" y="5296959"/>
            <a:ext cx="2133600" cy="304271"/>
          </a:xfrm>
          <a:prstGeom prst="rect">
            <a:avLst/>
          </a:prstGeom>
        </p:spPr>
        <p:txBody>
          <a:bodyPr/>
          <a:lstStyle/>
          <a:p>
            <a:fld id="{B19B0651-EE4F-4900-A07F-96A6BFA9D0F0}"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865"/>
            <a:ext cx="8229600" cy="952500"/>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333500"/>
            <a:ext cx="8229600" cy="3771636"/>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5296959"/>
            <a:ext cx="2133600" cy="304271"/>
          </a:xfrm>
          <a:prstGeom prst="rect">
            <a:avLst/>
          </a:prstGeom>
        </p:spPr>
        <p:txBody>
          <a:bodyPr/>
          <a:lstStyle/>
          <a:p>
            <a:fld id="{B4C71EC6-210F-42DE-9C53-41977AD35B3D}" type="datetimeFigureOut">
              <a:rPr lang="ru-RU" smtClean="0"/>
              <a:pPr/>
              <a:t>31.05.2021</a:t>
            </a:fld>
            <a:endParaRPr lang="ru-RU" dirty="0"/>
          </a:p>
        </p:txBody>
      </p:sp>
      <p:sp>
        <p:nvSpPr>
          <p:cNvPr id="5" name="Нижний колонтитул 4"/>
          <p:cNvSpPr>
            <a:spLocks noGrp="1"/>
          </p:cNvSpPr>
          <p:nvPr>
            <p:ph type="ftr" sz="quarter" idx="11"/>
          </p:nvPr>
        </p:nvSpPr>
        <p:spPr>
          <a:xfrm>
            <a:off x="3124200" y="5296959"/>
            <a:ext cx="2895600" cy="304271"/>
          </a:xfrm>
          <a:prstGeom prst="rect">
            <a:avLst/>
          </a:prstGeom>
        </p:spPr>
        <p:txBody>
          <a:bodyPr/>
          <a:lstStyle/>
          <a:p>
            <a:endParaRPr lang="ru-RU" dirty="0"/>
          </a:p>
        </p:txBody>
      </p:sp>
      <p:sp>
        <p:nvSpPr>
          <p:cNvPr id="6" name="Номер слайда 5"/>
          <p:cNvSpPr>
            <a:spLocks noGrp="1"/>
          </p:cNvSpPr>
          <p:nvPr>
            <p:ph type="sldNum" sz="quarter" idx="12"/>
          </p:nvPr>
        </p:nvSpPr>
        <p:spPr>
          <a:xfrm>
            <a:off x="6553200" y="5296959"/>
            <a:ext cx="2133600" cy="304271"/>
          </a:xfrm>
          <a:prstGeom prst="rect">
            <a:avLst/>
          </a:prstGeom>
        </p:spPr>
        <p:txBody>
          <a:bodyPr/>
          <a:lstStyle/>
          <a:p>
            <a:fld id="{B19B0651-EE4F-4900-A07F-96A6BFA9D0F0}"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28865"/>
            <a:ext cx="2057400" cy="4876271"/>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28865"/>
            <a:ext cx="6019800" cy="4876271"/>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5296959"/>
            <a:ext cx="2133600" cy="304271"/>
          </a:xfrm>
          <a:prstGeom prst="rect">
            <a:avLst/>
          </a:prstGeom>
        </p:spPr>
        <p:txBody>
          <a:bodyPr/>
          <a:lstStyle/>
          <a:p>
            <a:fld id="{B4C71EC6-210F-42DE-9C53-41977AD35B3D}" type="datetimeFigureOut">
              <a:rPr lang="ru-RU" smtClean="0"/>
              <a:pPr/>
              <a:t>31.05.2021</a:t>
            </a:fld>
            <a:endParaRPr lang="ru-RU" dirty="0"/>
          </a:p>
        </p:txBody>
      </p:sp>
      <p:sp>
        <p:nvSpPr>
          <p:cNvPr id="5" name="Нижний колонтитул 4"/>
          <p:cNvSpPr>
            <a:spLocks noGrp="1"/>
          </p:cNvSpPr>
          <p:nvPr>
            <p:ph type="ftr" sz="quarter" idx="11"/>
          </p:nvPr>
        </p:nvSpPr>
        <p:spPr>
          <a:xfrm>
            <a:off x="3124200" y="5296959"/>
            <a:ext cx="2895600" cy="304271"/>
          </a:xfrm>
          <a:prstGeom prst="rect">
            <a:avLst/>
          </a:prstGeom>
        </p:spPr>
        <p:txBody>
          <a:bodyPr/>
          <a:lstStyle/>
          <a:p>
            <a:endParaRPr lang="ru-RU" dirty="0"/>
          </a:p>
        </p:txBody>
      </p:sp>
      <p:sp>
        <p:nvSpPr>
          <p:cNvPr id="6" name="Номер слайда 5"/>
          <p:cNvSpPr>
            <a:spLocks noGrp="1"/>
          </p:cNvSpPr>
          <p:nvPr>
            <p:ph type="sldNum" sz="quarter" idx="12"/>
          </p:nvPr>
        </p:nvSpPr>
        <p:spPr>
          <a:xfrm>
            <a:off x="6553200" y="5296959"/>
            <a:ext cx="2133600" cy="304271"/>
          </a:xfrm>
          <a:prstGeom prst="rect">
            <a:avLst/>
          </a:prstGeom>
        </p:spPr>
        <p:txBody>
          <a:bodyPr/>
          <a:lstStyle/>
          <a:p>
            <a:fld id="{B19B0651-EE4F-4900-A07F-96A6BFA9D0F0}"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865"/>
            <a:ext cx="8229600" cy="952500"/>
          </a:xfrm>
          <a:prstGeom prst="rect">
            <a:avLst/>
          </a:prstGeom>
        </p:spPr>
        <p:txBody>
          <a:bodyPr/>
          <a:lstStyle/>
          <a:p>
            <a:r>
              <a:rPr lang="ru-RU" smtClean="0"/>
              <a:t>Образец заголовка</a:t>
            </a:r>
            <a:endParaRPr lang="ru-RU"/>
          </a:p>
        </p:txBody>
      </p:sp>
      <p:sp>
        <p:nvSpPr>
          <p:cNvPr id="3" name="Содержимое 2"/>
          <p:cNvSpPr>
            <a:spLocks noGrp="1"/>
          </p:cNvSpPr>
          <p:nvPr>
            <p:ph idx="1"/>
          </p:nvPr>
        </p:nvSpPr>
        <p:spPr>
          <a:xfrm>
            <a:off x="457200" y="1333500"/>
            <a:ext cx="8229600" cy="3771636"/>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5296959"/>
            <a:ext cx="2133600" cy="304271"/>
          </a:xfrm>
          <a:prstGeom prst="rect">
            <a:avLst/>
          </a:prstGeom>
        </p:spPr>
        <p:txBody>
          <a:bodyPr/>
          <a:lstStyle>
            <a:lvl1pPr>
              <a:defRPr/>
            </a:lvl1pPr>
          </a:lstStyle>
          <a:p>
            <a:pPr>
              <a:defRPr/>
            </a:pPr>
            <a:fld id="{78E58B7A-72F4-4B99-AF54-7601CEDE52F2}" type="datetimeFigureOut">
              <a:rPr lang="ru-RU"/>
              <a:pPr>
                <a:defRPr/>
              </a:pPr>
              <a:t>31.05.2021</a:t>
            </a:fld>
            <a:endParaRPr lang="ru-RU" dirty="0"/>
          </a:p>
        </p:txBody>
      </p:sp>
      <p:sp>
        <p:nvSpPr>
          <p:cNvPr id="5" name="Нижний колонтитул 4"/>
          <p:cNvSpPr>
            <a:spLocks noGrp="1"/>
          </p:cNvSpPr>
          <p:nvPr>
            <p:ph type="ftr" sz="quarter" idx="11"/>
          </p:nvPr>
        </p:nvSpPr>
        <p:spPr>
          <a:xfrm>
            <a:off x="3124200" y="5296959"/>
            <a:ext cx="2895600" cy="304271"/>
          </a:xfrm>
          <a:prstGeom prst="rect">
            <a:avLst/>
          </a:prstGeom>
        </p:spPr>
        <p:txBody>
          <a:bodyPr/>
          <a:lstStyle>
            <a:lvl1pPr>
              <a:defRPr/>
            </a:lvl1pPr>
          </a:lstStyle>
          <a:p>
            <a:pPr>
              <a:defRPr/>
            </a:pPr>
            <a:endParaRPr lang="ru-RU" dirty="0"/>
          </a:p>
        </p:txBody>
      </p:sp>
      <p:sp>
        <p:nvSpPr>
          <p:cNvPr id="6" name="Номер слайда 5"/>
          <p:cNvSpPr>
            <a:spLocks noGrp="1"/>
          </p:cNvSpPr>
          <p:nvPr>
            <p:ph type="sldNum" sz="quarter" idx="12"/>
          </p:nvPr>
        </p:nvSpPr>
        <p:spPr>
          <a:xfrm>
            <a:off x="6553200" y="5296959"/>
            <a:ext cx="2133600" cy="304271"/>
          </a:xfrm>
          <a:prstGeom prst="rect">
            <a:avLst/>
          </a:prstGeom>
        </p:spPr>
        <p:txBody>
          <a:bodyPr/>
          <a:lstStyle>
            <a:lvl1pPr>
              <a:defRPr/>
            </a:lvl1pPr>
          </a:lstStyle>
          <a:p>
            <a:pPr>
              <a:defRPr/>
            </a:pPr>
            <a:fld id="{FFF16307-370C-4842-BE91-1DA2488EED22}" type="slidenum">
              <a:rPr lang="ru-RU"/>
              <a:pPr>
                <a:defRPr/>
              </a:pPr>
              <a:t>‹#›</a:t>
            </a:fld>
            <a:endParaRPr lang="ru-RU"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alphaModFix amt="50000"/>
            <a:lum/>
            <a:extLst>
              <a:ext uri="{28A0092B-C50C-407E-A947-70E740481C1C}">
                <a14:useLocalDpi xmlns=""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62000" y="157500"/>
            <a:ext cx="8820000" cy="5400000"/>
          </a:xfrm>
          <a:prstGeom prst="rect">
            <a:avLst/>
          </a:prstGeom>
          <a:noFill/>
          <a:ln w="76200">
            <a:solidFill>
              <a:srgbClr val="92D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 name="Прямоугольник 3"/>
          <p:cNvSpPr/>
          <p:nvPr/>
        </p:nvSpPr>
        <p:spPr>
          <a:xfrm>
            <a:off x="235614" y="220700"/>
            <a:ext cx="8672772" cy="5273600"/>
          </a:xfrm>
          <a:prstGeom prst="rect">
            <a:avLst/>
          </a:prstGeom>
          <a:noFill/>
          <a:ln w="76200">
            <a:solidFill>
              <a:srgbClr val="FFFF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Прямоугольник 4"/>
          <p:cNvSpPr/>
          <p:nvPr/>
        </p:nvSpPr>
        <p:spPr>
          <a:xfrm>
            <a:off x="306000" y="277500"/>
            <a:ext cx="8532000" cy="5160000"/>
          </a:xfrm>
          <a:prstGeom prst="rect">
            <a:avLst/>
          </a:prstGeom>
          <a:noFill/>
          <a:ln w="76200">
            <a:solidFill>
              <a:srgbClr val="92D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5.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4800" y="342900"/>
            <a:ext cx="8640960" cy="830997"/>
          </a:xfrm>
          <a:prstGeom prst="rect">
            <a:avLst/>
          </a:prstGeom>
          <a:noFill/>
        </p:spPr>
        <p:txBody>
          <a:bodyPr wrap="square">
            <a:spAutoFit/>
          </a:bodyPr>
          <a:lstStyle/>
          <a:p>
            <a:pPr algn="ctr" fontAlgn="auto">
              <a:spcBef>
                <a:spcPts val="0"/>
              </a:spcBef>
              <a:spcAft>
                <a:spcPts val="0"/>
              </a:spcAft>
              <a:defRPr/>
            </a:pPr>
            <a:r>
              <a:rPr lang="ru-RU" sz="48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ВАСИЛЬ ГОЛОБОРОДЬКО</a:t>
            </a:r>
            <a:endParaRPr lang="ru-RU" sz="48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sp>
        <p:nvSpPr>
          <p:cNvPr id="5" name="Прямоугольник 4"/>
          <p:cNvSpPr/>
          <p:nvPr/>
        </p:nvSpPr>
        <p:spPr>
          <a:xfrm>
            <a:off x="381000" y="4533900"/>
            <a:ext cx="2340546" cy="830997"/>
          </a:xfrm>
          <a:prstGeom prst="rect">
            <a:avLst/>
          </a:prstGeom>
        </p:spPr>
        <p:txBody>
          <a:bodyPr wrap="square">
            <a:spAutoFit/>
          </a:bodyPr>
          <a:lstStyle/>
          <a:p>
            <a:pPr algn="ctr" fontAlgn="auto">
              <a:spcBef>
                <a:spcPts val="0"/>
              </a:spcBef>
              <a:spcAft>
                <a:spcPts val="0"/>
              </a:spcAft>
              <a:defRPr/>
            </a:pPr>
            <a:r>
              <a:rPr lang="ru-RU" sz="2400" dirty="0" err="1" smtClean="0">
                <a:solidFill>
                  <a:schemeClr val="bg1"/>
                </a:solidFill>
                <a:effectLst>
                  <a:outerShdw blurRad="38100" dist="38100" dir="2700000" algn="tl">
                    <a:srgbClr val="000000">
                      <a:alpha val="43137"/>
                    </a:srgbClr>
                  </a:outerShdw>
                </a:effectLst>
                <a:latin typeface="Monotype Corsiva" pitchFamily="66" charset="0"/>
                <a:cs typeface="+mn-cs"/>
              </a:rPr>
              <a:t>Підготувала</a:t>
            </a:r>
            <a:r>
              <a:rPr lang="ru-RU" sz="2400" dirty="0" smtClean="0">
                <a:solidFill>
                  <a:schemeClr val="bg1"/>
                </a:solidFill>
                <a:effectLst>
                  <a:outerShdw blurRad="38100" dist="38100" dir="2700000" algn="tl">
                    <a:srgbClr val="000000">
                      <a:alpha val="43137"/>
                    </a:srgbClr>
                  </a:outerShdw>
                </a:effectLst>
                <a:latin typeface="Monotype Corsiva" pitchFamily="66" charset="0"/>
                <a:cs typeface="+mn-cs"/>
              </a:rPr>
              <a:t>:</a:t>
            </a:r>
          </a:p>
          <a:p>
            <a:pPr algn="ctr" fontAlgn="auto">
              <a:spcBef>
                <a:spcPts val="0"/>
              </a:spcBef>
              <a:spcAft>
                <a:spcPts val="0"/>
              </a:spcAft>
              <a:defRPr/>
            </a:pPr>
            <a:r>
              <a:rPr lang="uk-UA" sz="2400" dirty="0" smtClean="0">
                <a:solidFill>
                  <a:schemeClr val="bg1"/>
                </a:solidFill>
                <a:effectLst>
                  <a:outerShdw blurRad="38100" dist="38100" dir="2700000" algn="tl">
                    <a:srgbClr val="000000">
                      <a:alpha val="43137"/>
                    </a:srgbClr>
                  </a:outerShdw>
                </a:effectLst>
                <a:latin typeface="Monotype Corsiva" pitchFamily="66" charset="0"/>
                <a:cs typeface="+mn-cs"/>
              </a:rPr>
              <a:t>Галина Сляднєва</a:t>
            </a:r>
            <a:endParaRPr lang="ru-RU" sz="2400" dirty="0">
              <a:solidFill>
                <a:schemeClr val="bg1"/>
              </a:solidFill>
              <a:latin typeface="+mn-lt"/>
              <a:cs typeface="+mn-cs"/>
            </a:endParaRPr>
          </a:p>
        </p:txBody>
      </p:sp>
      <p:sp>
        <p:nvSpPr>
          <p:cNvPr id="7" name="Заголовок 1"/>
          <p:cNvSpPr txBox="1">
            <a:spLocks/>
          </p:cNvSpPr>
          <p:nvPr/>
        </p:nvSpPr>
        <p:spPr bwMode="auto">
          <a:xfrm>
            <a:off x="533400" y="1028700"/>
            <a:ext cx="7924800" cy="1447800"/>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uk-UA" sz="4000" b="1" cap="all" dirty="0" smtClean="0">
                <a:ln w="9000" cmpd="sng">
                  <a:solidFill>
                    <a:sysClr val="windowText" lastClr="000000"/>
                  </a:solidFill>
                  <a:prstDash val="solid"/>
                </a:ln>
                <a:solidFill>
                  <a:srgbClr val="006600"/>
                </a:solidFill>
                <a:effectLst>
                  <a:reflection blurRad="12700" stA="28000" endPos="45000" dist="1000" dir="5400000" sy="-100000" algn="bl" rotWithShape="0"/>
                </a:effectLst>
                <a:latin typeface="Bookman Old Style" pitchFamily="18" charset="0"/>
                <a:ea typeface="+mj-ea"/>
                <a:cs typeface="+mj-cs"/>
              </a:rPr>
              <a:t>ТВОРИ ДЛЯ ДІТЕЙ</a:t>
            </a:r>
            <a:endParaRPr lang="en-US" sz="4000" b="1" cap="all" dirty="0" smtClean="0">
              <a:ln w="9000" cmpd="sng">
                <a:solidFill>
                  <a:sysClr val="windowText" lastClr="000000"/>
                </a:solidFill>
                <a:prstDash val="solid"/>
              </a:ln>
              <a:solidFill>
                <a:srgbClr val="006600"/>
              </a:solidFill>
              <a:effectLst>
                <a:reflection blurRad="12700" stA="28000" endPos="45000" dist="1000" dir="5400000" sy="-100000" algn="bl" rotWithShape="0"/>
              </a:effectLst>
              <a:latin typeface="Bookman Old Style" pitchFamily="18"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000" b="1" i="0" u="none" strike="noStrike" kern="1200" cap="all" normalizeH="0" baseline="0" noProof="0" dirty="0" smtClean="0">
                <a:ln w="9000" cmpd="sng">
                  <a:solidFill>
                    <a:sysClr val="windowText" lastClr="000000"/>
                  </a:solidFill>
                  <a:prstDash val="solid"/>
                </a:ln>
                <a:solidFill>
                  <a:srgbClr val="006600"/>
                </a:solidFill>
                <a:effectLst>
                  <a:reflection blurRad="12700" stA="28000" endPos="45000" dist="1000" dir="5400000" sy="-100000" algn="bl" rotWithShape="0"/>
                </a:effectLst>
                <a:uLnTx/>
                <a:uFillTx/>
                <a:latin typeface="Bookman Old Style" pitchFamily="18" charset="0"/>
                <a:ea typeface="+mj-ea"/>
                <a:cs typeface="+mj-cs"/>
              </a:rPr>
              <a:t>(</a:t>
            </a:r>
            <a:r>
              <a:rPr kumimoji="0" lang="uk-UA" sz="4000" b="1" i="0" u="none" strike="noStrike" kern="1200" cap="all" normalizeH="0" baseline="0" noProof="0" dirty="0" smtClean="0">
                <a:ln w="9000" cmpd="sng">
                  <a:solidFill>
                    <a:sysClr val="windowText" lastClr="000000"/>
                  </a:solidFill>
                  <a:prstDash val="solid"/>
                </a:ln>
                <a:solidFill>
                  <a:srgbClr val="006600"/>
                </a:solidFill>
                <a:effectLst>
                  <a:reflection blurRad="12700" stA="28000" endPos="45000" dist="1000" dir="5400000" sy="-100000" algn="bl" rotWithShape="0"/>
                </a:effectLst>
                <a:uLnTx/>
                <a:uFillTx/>
                <a:latin typeface="Bookman Old Style" pitchFamily="18" charset="0"/>
                <a:ea typeface="+mj-ea"/>
                <a:cs typeface="+mj-cs"/>
              </a:rPr>
              <a:t>ВЕРЛІБРИ</a:t>
            </a:r>
            <a:r>
              <a:rPr kumimoji="0" lang="en-US" sz="4000" b="1" i="0" u="none" strike="noStrike" kern="1200" cap="all" normalizeH="0" baseline="0" noProof="0" dirty="0" smtClean="0">
                <a:ln w="9000" cmpd="sng">
                  <a:solidFill>
                    <a:sysClr val="windowText" lastClr="000000"/>
                  </a:solidFill>
                  <a:prstDash val="solid"/>
                </a:ln>
                <a:solidFill>
                  <a:srgbClr val="006600"/>
                </a:solidFill>
                <a:effectLst>
                  <a:reflection blurRad="12700" stA="28000" endPos="45000" dist="1000" dir="5400000" sy="-100000" algn="bl" rotWithShape="0"/>
                </a:effectLst>
                <a:uLnTx/>
                <a:uFillTx/>
                <a:latin typeface="Bookman Old Style" pitchFamily="18" charset="0"/>
                <a:ea typeface="+mj-ea"/>
                <a:cs typeface="+mj-cs"/>
              </a:rPr>
              <a:t>)</a:t>
            </a:r>
            <a:endParaRPr kumimoji="0" lang="ru-RU" sz="4000" b="1" i="0" u="none" strike="noStrike" kern="1200" cap="all" normalizeH="0" baseline="0" noProof="0" dirty="0" smtClean="0">
              <a:ln w="9000" cmpd="sng">
                <a:solidFill>
                  <a:sysClr val="windowText" lastClr="000000"/>
                </a:solidFill>
                <a:prstDash val="solid"/>
              </a:ln>
              <a:solidFill>
                <a:srgbClr val="006600"/>
              </a:solidFill>
              <a:effectLst>
                <a:reflection blurRad="12700" stA="28000" endPos="45000" dist="1000" dir="5400000" sy="-100000" algn="bl" rotWithShape="0"/>
              </a:effectLst>
              <a:uLnTx/>
              <a:uFillTx/>
              <a:latin typeface="Bookman Old Style" pitchFamily="18" charset="0"/>
              <a:ea typeface="+mj-ea"/>
              <a:cs typeface="+mj-cs"/>
            </a:endParaRPr>
          </a:p>
        </p:txBody>
      </p:sp>
      <p:pic>
        <p:nvPicPr>
          <p:cNvPr id="1026"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pic>
        <p:nvPicPr>
          <p:cNvPr id="8"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267200" y="2552700"/>
            <a:ext cx="1583408" cy="195057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p:cNvSpPr txBox="1">
            <a:spLocks/>
          </p:cNvSpPr>
          <p:nvPr/>
        </p:nvSpPr>
        <p:spPr>
          <a:xfrm>
            <a:off x="381000" y="337220"/>
            <a:ext cx="8382000" cy="114868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000" b="1" i="0" u="none" strike="noStrike" kern="1200" cap="none" spc="0" normalizeH="0" baseline="0" noProof="0"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Bookman Old Style" pitchFamily="18" charset="0"/>
                <a:ea typeface="+mj-ea"/>
                <a:cs typeface="+mj-cs"/>
              </a:rPr>
              <a:t>ВАСИЛЬ ІВАНОВИЧ ГОЛОБОРОДЬКО</a:t>
            </a:r>
            <a:endParaRPr kumimoji="0" lang="ru-RU" sz="4000" b="1" i="0" u="none" strike="noStrike" kern="1200" cap="none" spc="0" normalizeH="0" baseline="0" noProof="0"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Bookman Old Style" pitchFamily="18" charset="0"/>
              <a:ea typeface="+mj-ea"/>
              <a:cs typeface="+mj-cs"/>
            </a:endParaRPr>
          </a:p>
        </p:txBody>
      </p:sp>
      <p:pic>
        <p:nvPicPr>
          <p:cNvPr id="8" name="Рисунок 7"/>
          <p:cNvPicPr>
            <a:picLocks noChangeAspect="1"/>
          </p:cNvPicPr>
          <p:nvPr/>
        </p:nvPicPr>
        <p:blipFill>
          <a:blip r:embed="rId2" cstate="print"/>
          <a:stretch>
            <a:fillRect/>
          </a:stretch>
        </p:blipFill>
        <p:spPr>
          <a:xfrm>
            <a:off x="5181600" y="1714500"/>
            <a:ext cx="3572724" cy="3017520"/>
          </a:xfrm>
          <a:prstGeom prst="rect">
            <a:avLst/>
          </a:prstGeom>
          <a:ln>
            <a:noFill/>
          </a:ln>
          <a:effectLst>
            <a:softEdge rad="112500"/>
          </a:effectLst>
        </p:spPr>
      </p:pic>
      <p:sp>
        <p:nvSpPr>
          <p:cNvPr id="9" name="Содержимое 1"/>
          <p:cNvSpPr txBox="1">
            <a:spLocks/>
          </p:cNvSpPr>
          <p:nvPr/>
        </p:nvSpPr>
        <p:spPr>
          <a:xfrm>
            <a:off x="152400" y="1409700"/>
            <a:ext cx="4953000" cy="3968824"/>
          </a:xfrm>
          <a:prstGeom prst="rect">
            <a:avLst/>
          </a:prstGeom>
        </p:spPr>
        <p:txBody>
          <a:bodyPr>
            <a:noAutofit/>
          </a:bodyPr>
          <a:lstStyle/>
          <a:p>
            <a:pPr marL="342900" indent="-342900" algn="just"/>
            <a:r>
              <a:rPr lang="uk-UA" sz="2000" dirty="0" smtClean="0">
                <a:latin typeface="Century Schoolbook" pitchFamily="18" charset="0"/>
                <a:cs typeface="Times New Roman" panose="02020603050405020304" pitchFamily="18" charset="0"/>
              </a:rPr>
              <a:t>     Народився </a:t>
            </a:r>
            <a:r>
              <a:rPr lang="ru-RU" sz="2000" dirty="0" smtClean="0">
                <a:latin typeface="Century Schoolbook" pitchFamily="18" charset="0"/>
              </a:rPr>
              <a:t>7 </a:t>
            </a:r>
            <a:r>
              <a:rPr lang="ru-RU" sz="2000" dirty="0" err="1" smtClean="0">
                <a:latin typeface="Century Schoolbook" pitchFamily="18" charset="0"/>
              </a:rPr>
              <a:t>квітня</a:t>
            </a:r>
            <a:r>
              <a:rPr lang="ru-RU" sz="2000" dirty="0" smtClean="0">
                <a:latin typeface="Century Schoolbook" pitchFamily="18" charset="0"/>
              </a:rPr>
              <a:t> 1945 року в </a:t>
            </a:r>
            <a:r>
              <a:rPr lang="ru-RU" sz="2000" dirty="0" err="1" smtClean="0">
                <a:latin typeface="Century Schoolbook" pitchFamily="18" charset="0"/>
              </a:rPr>
              <a:t>селі</a:t>
            </a:r>
            <a:r>
              <a:rPr lang="ru-RU" sz="2000" dirty="0" smtClean="0">
                <a:latin typeface="Century Schoolbook" pitchFamily="18" charset="0"/>
              </a:rPr>
              <a:t> </a:t>
            </a:r>
            <a:r>
              <a:rPr lang="ru-RU" sz="2000" dirty="0" err="1" smtClean="0">
                <a:latin typeface="Century Schoolbook" pitchFamily="18" charset="0"/>
              </a:rPr>
              <a:t>Андрианополі</a:t>
            </a:r>
            <a:r>
              <a:rPr lang="ru-RU" sz="2000" dirty="0" smtClean="0">
                <a:latin typeface="Century Schoolbook" pitchFamily="18" charset="0"/>
              </a:rPr>
              <a:t> на </a:t>
            </a:r>
            <a:r>
              <a:rPr lang="ru-RU" sz="2000" dirty="0" err="1" smtClean="0">
                <a:latin typeface="Century Schoolbook" pitchFamily="18" charset="0"/>
              </a:rPr>
              <a:t>Луганщині</a:t>
            </a:r>
            <a:r>
              <a:rPr lang="ru-RU" sz="2000" dirty="0" smtClean="0">
                <a:latin typeface="Century Schoolbook" pitchFamily="18" charset="0"/>
              </a:rPr>
              <a:t>. </a:t>
            </a:r>
            <a:r>
              <a:rPr lang="uk-UA" sz="2000" dirty="0" smtClean="0">
                <a:latin typeface="Century Schoolbook" pitchFamily="18" charset="0"/>
                <a:cs typeface="Times New Roman" panose="02020603050405020304" pitchFamily="18" charset="0"/>
              </a:rPr>
              <a:t>Письменник, поет, а</a:t>
            </a:r>
            <a:r>
              <a:rPr lang="vi-VN" sz="2000" dirty="0" smtClean="0">
                <a:latin typeface="Times New Roman" pitchFamily="18" charset="0"/>
                <a:cs typeface="Times New Roman" pitchFamily="18" charset="0"/>
              </a:rPr>
              <a:t>втор</a:t>
            </a:r>
            <a:r>
              <a:rPr lang="uk-UA" sz="2000" dirty="0" smtClean="0">
                <a:latin typeface="Century Schoolbook" pitchFamily="18" charset="0"/>
                <a:cs typeface="Times New Roman" pitchFamily="18" charset="0"/>
              </a:rPr>
              <a:t> багатьох поетичних збірок,</a:t>
            </a:r>
            <a:r>
              <a:rPr lang="vi-VN" sz="2000" dirty="0" smtClean="0">
                <a:latin typeface="Times New Roman" pitchFamily="18" charset="0"/>
                <a:cs typeface="Times New Roman" pitchFamily="18" charset="0"/>
              </a:rPr>
              <a:t> </a:t>
            </a:r>
            <a:r>
              <a:rPr lang="uk-UA" sz="2000" dirty="0" smtClean="0">
                <a:latin typeface="Century Schoolbook" pitchFamily="18" charset="0"/>
                <a:cs typeface="Times New Roman" pitchFamily="18" charset="0"/>
              </a:rPr>
              <a:t>лауреат Національної премії України імені Т.Шевченка, премій імені В.Симоненка, М.Трублаїні. </a:t>
            </a:r>
            <a:r>
              <a:rPr lang="ru-RU" sz="2000" dirty="0" err="1" smtClean="0">
                <a:latin typeface="Century Schoolbook" pitchFamily="18" charset="0"/>
              </a:rPr>
              <a:t>Працював</a:t>
            </a:r>
            <a:r>
              <a:rPr lang="ru-RU" sz="2000" dirty="0" smtClean="0">
                <a:latin typeface="Century Schoolbook" pitchFamily="18" charset="0"/>
              </a:rPr>
              <a:t> на </a:t>
            </a:r>
            <a:r>
              <a:rPr lang="ru-RU" sz="2000" dirty="0" err="1" smtClean="0">
                <a:latin typeface="Century Schoolbook" pitchFamily="18" charset="0"/>
              </a:rPr>
              <a:t>шахті</a:t>
            </a:r>
            <a:r>
              <a:rPr lang="ru-RU" sz="2000" dirty="0" smtClean="0">
                <a:latin typeface="Century Schoolbook" pitchFamily="18" charset="0"/>
              </a:rPr>
              <a:t> та в </a:t>
            </a:r>
            <a:r>
              <a:rPr lang="ru-RU" sz="2000" dirty="0" err="1" smtClean="0">
                <a:latin typeface="Century Schoolbook" pitchFamily="18" charset="0"/>
              </a:rPr>
              <a:t>радгоспі</a:t>
            </a:r>
            <a:r>
              <a:rPr lang="ru-RU" sz="2000" dirty="0" smtClean="0">
                <a:latin typeface="Century Schoolbook" pitchFamily="18" charset="0"/>
              </a:rPr>
              <a:t> </a:t>
            </a:r>
            <a:r>
              <a:rPr lang="ru-RU" sz="2000" dirty="0" err="1" smtClean="0">
                <a:latin typeface="Century Schoolbook" pitchFamily="18" charset="0"/>
              </a:rPr>
              <a:t>в</a:t>
            </a:r>
            <a:r>
              <a:rPr lang="ru-RU" sz="2000" dirty="0" smtClean="0">
                <a:latin typeface="Century Schoolbook" pitchFamily="18" charset="0"/>
              </a:rPr>
              <a:t> </a:t>
            </a:r>
            <a:r>
              <a:rPr lang="ru-RU" sz="2000" dirty="0" err="1" smtClean="0">
                <a:latin typeface="Century Schoolbook" pitchFamily="18" charset="0"/>
              </a:rPr>
              <a:t>рідному</a:t>
            </a:r>
            <a:r>
              <a:rPr lang="ru-RU" sz="2000" dirty="0" smtClean="0">
                <a:latin typeface="Century Schoolbook" pitchFamily="18" charset="0"/>
              </a:rPr>
              <a:t> </a:t>
            </a:r>
            <a:r>
              <a:rPr lang="ru-RU" sz="2000" dirty="0" err="1" smtClean="0">
                <a:latin typeface="Century Schoolbook" pitchFamily="18" charset="0"/>
              </a:rPr>
              <a:t>селі</a:t>
            </a:r>
            <a:r>
              <a:rPr lang="ru-RU" sz="2000" dirty="0" smtClean="0">
                <a:latin typeface="Century Schoolbook" pitchFamily="18" charset="0"/>
              </a:rPr>
              <a:t>. Через </a:t>
            </a:r>
            <a:r>
              <a:rPr lang="ru-RU" sz="2000" dirty="0" err="1" smtClean="0">
                <a:latin typeface="Century Schoolbook" pitchFamily="18" charset="0"/>
              </a:rPr>
              <a:t>бойові</a:t>
            </a:r>
            <a:r>
              <a:rPr lang="ru-RU" sz="2000" dirty="0" smtClean="0">
                <a:latin typeface="Century Schoolbook" pitchFamily="18" charset="0"/>
              </a:rPr>
              <a:t> </a:t>
            </a:r>
            <a:r>
              <a:rPr lang="ru-RU" sz="2000" dirty="0" err="1" smtClean="0">
                <a:latin typeface="Century Schoolbook" pitchFamily="18" charset="0"/>
              </a:rPr>
              <a:t>дії</a:t>
            </a:r>
            <a:r>
              <a:rPr lang="ru-RU" sz="2000" dirty="0" smtClean="0">
                <a:latin typeface="Century Schoolbook" pitchFamily="18" charset="0"/>
              </a:rPr>
              <a:t> на </a:t>
            </a:r>
            <a:r>
              <a:rPr lang="ru-RU" sz="2000" dirty="0" err="1" smtClean="0">
                <a:latin typeface="Century Schoolbook" pitchFamily="18" charset="0"/>
              </a:rPr>
              <a:t>Сході</a:t>
            </a:r>
            <a:r>
              <a:rPr lang="ru-RU" sz="2000" dirty="0" smtClean="0">
                <a:latin typeface="Century Schoolbook" pitchFamily="18" charset="0"/>
              </a:rPr>
              <a:t> </a:t>
            </a:r>
            <a:r>
              <a:rPr lang="ru-RU" sz="2000" dirty="0" err="1" smtClean="0">
                <a:latin typeface="Century Schoolbook" pitchFamily="18" charset="0"/>
              </a:rPr>
              <a:t>України</a:t>
            </a:r>
            <a:r>
              <a:rPr lang="ru-RU" sz="2000" dirty="0" smtClean="0">
                <a:latin typeface="Century Schoolbook" pitchFamily="18" charset="0"/>
              </a:rPr>
              <a:t> в 2014 </a:t>
            </a:r>
            <a:r>
              <a:rPr lang="ru-RU" sz="2000" dirty="0" err="1" smtClean="0">
                <a:latin typeface="Century Schoolbook" pitchFamily="18" charset="0"/>
              </a:rPr>
              <a:t>році</a:t>
            </a:r>
            <a:r>
              <a:rPr lang="ru-RU" sz="2000" dirty="0" smtClean="0">
                <a:latin typeface="Century Schoolbook" pitchFamily="18" charset="0"/>
              </a:rPr>
              <a:t> став </a:t>
            </a:r>
            <a:r>
              <a:rPr lang="ru-RU" sz="2000" dirty="0" err="1" smtClean="0">
                <a:latin typeface="Century Schoolbook" pitchFamily="18" charset="0"/>
              </a:rPr>
              <a:t>вимушеним</a:t>
            </a:r>
            <a:r>
              <a:rPr lang="ru-RU" sz="2000" dirty="0" smtClean="0">
                <a:latin typeface="Century Schoolbook" pitchFamily="18" charset="0"/>
              </a:rPr>
              <a:t> переселенцем. </a:t>
            </a:r>
            <a:r>
              <a:rPr lang="ru-RU" sz="2000" dirty="0" err="1" smtClean="0">
                <a:latin typeface="Century Schoolbook" pitchFamily="18" charset="0"/>
              </a:rPr>
              <a:t>Проживає</a:t>
            </a:r>
            <a:r>
              <a:rPr lang="ru-RU" sz="2000" dirty="0" smtClean="0">
                <a:latin typeface="Century Schoolbook" pitchFamily="18" charset="0"/>
              </a:rPr>
              <a:t> в м. </a:t>
            </a:r>
            <a:r>
              <a:rPr lang="ru-RU" sz="2000" dirty="0" err="1" smtClean="0">
                <a:latin typeface="Century Schoolbook" pitchFamily="18" charset="0"/>
              </a:rPr>
              <a:t>Ірпінь</a:t>
            </a:r>
            <a:r>
              <a:rPr lang="ru-RU" sz="2000" dirty="0" smtClean="0">
                <a:latin typeface="Century Schoolbook" pitchFamily="18" charset="0"/>
              </a:rPr>
              <a:t> </a:t>
            </a:r>
            <a:r>
              <a:rPr lang="ru-RU" sz="2000" dirty="0" err="1" smtClean="0">
                <a:latin typeface="Century Schoolbook" pitchFamily="18" charset="0"/>
              </a:rPr>
              <a:t>Київської</a:t>
            </a:r>
            <a:r>
              <a:rPr lang="ru-RU" sz="2000" dirty="0" smtClean="0">
                <a:latin typeface="Century Schoolbook" pitchFamily="18" charset="0"/>
              </a:rPr>
              <a:t> області. </a:t>
            </a:r>
            <a:endParaRPr lang="ru-RU" sz="2000" dirty="0" smtClean="0">
              <a:latin typeface="Century Schoolbook" pitchFamily="18" charset="0"/>
              <a:cs typeface="Times New Roman" panose="02020603050405020304" pitchFamily="18" charset="0"/>
            </a:endParaRPr>
          </a:p>
        </p:txBody>
      </p:sp>
    </p:spTree>
    <p:extLst>
      <p:ext uri="{BB962C8B-B14F-4D97-AF65-F5344CB8AC3E}">
        <p14:creationId xmlns="" xmlns:p14="http://schemas.microsoft.com/office/powerpoint/2010/main" val="602043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Яблуко добрих вістей (Василь Голобородько) купить книгу в Киеве и Украине.  ISBN 978-617-585-170-8"/>
          <p:cNvPicPr>
            <a:picLocks noChangeAspect="1" noChangeArrowheads="1"/>
          </p:cNvPicPr>
          <p:nvPr/>
        </p:nvPicPr>
        <p:blipFill>
          <a:blip r:embed="rId2" cstate="print"/>
          <a:srcRect/>
          <a:stretch>
            <a:fillRect/>
          </a:stretch>
        </p:blipFill>
        <p:spPr bwMode="auto">
          <a:xfrm>
            <a:off x="5562600" y="3086100"/>
            <a:ext cx="1676400" cy="2286000"/>
          </a:xfrm>
          <a:prstGeom prst="rect">
            <a:avLst/>
          </a:prstGeom>
          <a:noFill/>
        </p:spPr>
      </p:pic>
      <p:pic>
        <p:nvPicPr>
          <p:cNvPr id="5125" name="Picture 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905000" y="3086100"/>
            <a:ext cx="1818607" cy="226607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7" name="Прямоугольник 6"/>
          <p:cNvSpPr/>
          <p:nvPr/>
        </p:nvSpPr>
        <p:spPr>
          <a:xfrm>
            <a:off x="1676400" y="342900"/>
            <a:ext cx="7096816" cy="800219"/>
          </a:xfrm>
          <a:prstGeom prst="rect">
            <a:avLst/>
          </a:prstGeom>
          <a:noFill/>
        </p:spPr>
        <p:txBody>
          <a:bodyPr wrap="none" lIns="91440" tIns="45720" rIns="91440" bIns="45720">
            <a:spAutoFit/>
          </a:bodyPr>
          <a:lstStyle/>
          <a:p>
            <a:pPr algn="ctr"/>
            <a:r>
              <a:rPr lang="ru-RU" sz="46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КНИЖКОВА ПОЛИЦЯ</a:t>
            </a:r>
            <a:endParaRPr lang="ru-RU" sz="46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pic>
        <p:nvPicPr>
          <p:cNvPr id="8" name="Объект 3"/>
          <p:cNvPicPr>
            <a:picLocks noChangeAspect="1"/>
          </p:cNvPicPr>
          <p:nvPr/>
        </p:nvPicPr>
        <p:blipFill>
          <a:blip r:embed="rId4" cstate="print"/>
          <a:srcRect l="15652" t="3151" r="15872" b="3890"/>
          <a:stretch>
            <a:fillRect/>
          </a:stretch>
        </p:blipFill>
        <p:spPr>
          <a:xfrm>
            <a:off x="2667000" y="1333500"/>
            <a:ext cx="1828799" cy="1985554"/>
          </a:xfrm>
          <a:prstGeom prst="rect">
            <a:avLst/>
          </a:prstGeom>
        </p:spPr>
      </p:pic>
      <p:pic>
        <p:nvPicPr>
          <p:cNvPr id="5124" name="Picture 4"/>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7019086" y="1409700"/>
            <a:ext cx="1682907" cy="1981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482" name="Picture 2" descr="Завантажити книгу Біла лелека (Василь Голобородько) у форматі epub, fb2,  rtf, mobi, pdf на телефон, android, iphone, ipad - Yakaboo.ua"/>
          <p:cNvPicPr>
            <a:picLocks noChangeAspect="1" noChangeArrowheads="1"/>
          </p:cNvPicPr>
          <p:nvPr/>
        </p:nvPicPr>
        <p:blipFill>
          <a:blip r:embed="rId6" cstate="print"/>
          <a:srcRect/>
          <a:stretch>
            <a:fillRect/>
          </a:stretch>
        </p:blipFill>
        <p:spPr bwMode="auto">
          <a:xfrm>
            <a:off x="4953000" y="1409700"/>
            <a:ext cx="1600200" cy="1905000"/>
          </a:xfrm>
          <a:prstGeom prst="rect">
            <a:avLst/>
          </a:prstGeom>
          <a:noFill/>
        </p:spPr>
      </p:pic>
      <p:pic>
        <p:nvPicPr>
          <p:cNvPr id="5122" name="Picture 2"/>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457200" y="1409700"/>
            <a:ext cx="1625441" cy="1981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682792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2"/>
          <p:cNvSpPr txBox="1">
            <a:spLocks/>
          </p:cNvSpPr>
          <p:nvPr/>
        </p:nvSpPr>
        <p:spPr>
          <a:xfrm>
            <a:off x="381000" y="495300"/>
            <a:ext cx="5486400" cy="4876800"/>
          </a:xfrm>
          <a:prstGeom prst="rect">
            <a:avLst/>
          </a:prstGeom>
        </p:spPr>
        <p:txBody>
          <a:bodyPr numCol="1">
            <a:norm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2500" i="0" u="none" strike="noStrike" kern="1200" cap="none" spc="0" normalizeH="0" baseline="0" noProof="0" dirty="0" smtClean="0">
                <a:ln>
                  <a:noFill/>
                </a:ln>
                <a:effectLst/>
                <a:uLnTx/>
                <a:uFillTx/>
                <a:latin typeface="Century Schoolbook" pitchFamily="18" charset="0"/>
              </a:rPr>
              <a:t>      У 2010 </a:t>
            </a:r>
            <a:r>
              <a:rPr kumimoji="0" lang="ru-RU" sz="2500" i="0" u="none" strike="noStrike" kern="1200" cap="none" spc="0" normalizeH="0" baseline="0" noProof="0" dirty="0" err="1" smtClean="0">
                <a:ln>
                  <a:noFill/>
                </a:ln>
                <a:effectLst/>
                <a:uLnTx/>
                <a:uFillTx/>
                <a:latin typeface="Century Schoolbook" pitchFamily="18" charset="0"/>
              </a:rPr>
              <a:t>році</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err="1" smtClean="0">
                <a:ln>
                  <a:noFill/>
                </a:ln>
                <a:effectLst/>
                <a:uLnTx/>
                <a:uFillTx/>
                <a:latin typeface="Century Schoolbook" pitchFamily="18" charset="0"/>
              </a:rPr>
              <a:t>видавництвом</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err="1" smtClean="0">
                <a:ln>
                  <a:noFill/>
                </a:ln>
                <a:effectLst/>
                <a:uLnTx/>
                <a:uFillTx/>
                <a:latin typeface="Century Schoolbook" pitchFamily="18" charset="0"/>
              </a:rPr>
              <a:t>Грані-Т</a:t>
            </a:r>
            <a:r>
              <a:rPr kumimoji="0" lang="ru-RU" sz="2500" i="0" u="none" strike="noStrike" kern="1200" cap="none" spc="0" normalizeH="0" baseline="0" noProof="0" dirty="0" smtClean="0">
                <a:ln>
                  <a:noFill/>
                </a:ln>
                <a:effectLst/>
                <a:uLnTx/>
                <a:uFillTx/>
                <a:latin typeface="Century Schoolbook" pitchFamily="18" charset="0"/>
              </a:rPr>
              <a:t>» видана </a:t>
            </a:r>
            <a:r>
              <a:rPr kumimoji="0" lang="ru-RU" sz="2500" i="0" u="none" strike="noStrike" kern="1200" cap="none" spc="0" normalizeH="0" baseline="0" noProof="0" dirty="0" err="1" smtClean="0">
                <a:ln>
                  <a:noFill/>
                </a:ln>
                <a:effectLst/>
                <a:uLnTx/>
                <a:uFillTx/>
                <a:latin typeface="Century Schoolbook" pitchFamily="18" charset="0"/>
              </a:rPr>
              <a:t>збірка</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err="1" smtClean="0">
                <a:ln>
                  <a:noFill/>
                </a:ln>
                <a:effectLst/>
                <a:uLnTx/>
                <a:uFillTx/>
                <a:latin typeface="Century Schoolbook" pitchFamily="18" charset="0"/>
              </a:rPr>
              <a:t>дитячих</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err="1" smtClean="0">
                <a:ln>
                  <a:noFill/>
                </a:ln>
                <a:effectLst/>
                <a:uLnTx/>
                <a:uFillTx/>
                <a:latin typeface="Century Schoolbook" pitchFamily="18" charset="0"/>
              </a:rPr>
              <a:t>поезій</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err="1" smtClean="0">
                <a:ln>
                  <a:noFill/>
                </a:ln>
                <a:effectLst/>
                <a:uLnTx/>
                <a:uFillTx/>
                <a:latin typeface="Century Schoolbook" pitchFamily="18" charset="0"/>
              </a:rPr>
              <a:t>Віршів</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err="1" smtClean="0">
                <a:ln>
                  <a:noFill/>
                </a:ln>
                <a:effectLst/>
                <a:uLnTx/>
                <a:uFillTx/>
                <a:latin typeface="Century Schoolbook" pitchFamily="18" charset="0"/>
              </a:rPr>
              <a:t>повна</a:t>
            </a:r>
            <a:r>
              <a:rPr kumimoji="0" lang="ru-RU" sz="2500" i="0" u="none" strike="noStrike" kern="1200" cap="none" spc="0" normalizeH="0" baseline="0" noProof="0" dirty="0" smtClean="0">
                <a:ln>
                  <a:noFill/>
                </a:ln>
                <a:effectLst/>
                <a:uLnTx/>
                <a:uFillTx/>
                <a:latin typeface="Century Schoolbook" pitchFamily="18" charset="0"/>
              </a:rPr>
              <a:t> рукавичка».</a:t>
            </a: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None/>
              <a:tabLst/>
              <a:defRPr/>
            </a:pPr>
            <a:r>
              <a:rPr lang="ru-RU" sz="2500" dirty="0" smtClean="0">
                <a:latin typeface="Century Schoolbook" pitchFamily="18" charset="0"/>
              </a:rPr>
              <a:t>     </a:t>
            </a:r>
            <a:r>
              <a:rPr kumimoji="0" lang="ru-RU" sz="2500" i="0" u="none" strike="noStrike" kern="1200" cap="none" spc="0" normalizeH="0" baseline="0" noProof="0" dirty="0" smtClean="0">
                <a:ln>
                  <a:noFill/>
                </a:ln>
                <a:effectLst/>
                <a:uLnTx/>
                <a:uFillTx/>
                <a:latin typeface="Century Schoolbook" pitchFamily="18" charset="0"/>
              </a:rPr>
              <a:t> </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За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зб</a:t>
            </a:r>
            <a:r>
              <a:rPr kumimoji="0" lang="uk-UA" sz="2500" i="0" u="none" strike="noStrike" kern="1200" cap="none" spc="0" normalizeH="0" baseline="0" noProof="0" dirty="0" err="1" smtClean="0">
                <a:ln>
                  <a:noFill/>
                </a:ln>
                <a:effectLst/>
                <a:uLnTx/>
                <a:uFillTx/>
                <a:latin typeface="Century Schoolbook" pitchFamily="18" charset="0"/>
                <a:cs typeface="Times New Roman" pitchFamily="18" charset="0"/>
              </a:rPr>
              <a:t>ірку</a:t>
            </a:r>
            <a:r>
              <a:rPr kumimoji="0" lang="uk-UA" sz="2500" i="0" u="none" strike="noStrike" kern="1200" cap="none" spc="0" normalizeH="0" baseline="0" noProof="0" dirty="0" smtClean="0">
                <a:ln>
                  <a:noFill/>
                </a:ln>
                <a:effectLst/>
                <a:uLnTx/>
                <a:uFillTx/>
                <a:latin typeface="Century Schoolbook" pitchFamily="18" charset="0"/>
                <a:cs typeface="Times New Roman" pitchFamily="18" charset="0"/>
              </a:rPr>
              <a:t> </a:t>
            </a:r>
            <a:r>
              <a:rPr kumimoji="0" lang="uk-UA" sz="2500" i="0" u="none" strike="noStrike" kern="1200" cap="none" spc="0" normalizeH="0" baseline="0" noProof="0" dirty="0" err="1" smtClean="0">
                <a:ln>
                  <a:noFill/>
                </a:ln>
                <a:effectLst/>
                <a:uLnTx/>
                <a:uFillTx/>
                <a:latin typeface="Century Schoolbook" pitchFamily="18" charset="0"/>
                <a:cs typeface="Times New Roman" pitchFamily="18" charset="0"/>
              </a:rPr>
              <a:t>“Віршів</a:t>
            </a:r>
            <a:r>
              <a:rPr kumimoji="0" lang="uk-UA" sz="2500" i="0" u="none" strike="noStrike" kern="1200" cap="none" spc="0" normalizeH="0" baseline="0" noProof="0" dirty="0" smtClean="0">
                <a:ln>
                  <a:noFill/>
                </a:ln>
                <a:effectLst/>
                <a:uLnTx/>
                <a:uFillTx/>
                <a:latin typeface="Century Schoolbook" pitchFamily="18" charset="0"/>
                <a:cs typeface="Times New Roman" pitchFamily="18" charset="0"/>
              </a:rPr>
              <a:t> повна </a:t>
            </a:r>
            <a:r>
              <a:rPr kumimoji="0" lang="uk-UA" sz="2500" i="0" u="none" strike="noStrike" kern="1200" cap="none" spc="0" normalizeH="0" baseline="0" noProof="0" dirty="0" err="1" smtClean="0">
                <a:ln>
                  <a:noFill/>
                </a:ln>
                <a:effectLst/>
                <a:uLnTx/>
                <a:uFillTx/>
                <a:latin typeface="Century Schoolbook" pitchFamily="18" charset="0"/>
                <a:cs typeface="Times New Roman" pitchFamily="18" charset="0"/>
              </a:rPr>
              <a:t>рукавичка”</a:t>
            </a:r>
            <a:r>
              <a:rPr kumimoji="0" lang="uk-UA" sz="2500" i="0" u="none" strike="noStrike" kern="1200" cap="none" spc="0" normalizeH="0" baseline="0" noProof="0" dirty="0" smtClean="0">
                <a:ln>
                  <a:noFill/>
                </a:ln>
                <a:effectLst/>
                <a:uLnTx/>
                <a:uFillTx/>
                <a:latin typeface="Century Schoolbook" pitchFamily="18" charset="0"/>
                <a:cs typeface="Times New Roman" pitchFamily="18" charset="0"/>
              </a:rPr>
              <a:t> Голобородько був нагороджений премією </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«Великий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Їжак</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першою</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українською</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недержавною</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премією</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для автора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найкращої</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сучасної</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a:t>
            </a:r>
            <a:r>
              <a:rPr kumimoji="0" lang="ru-RU" sz="2500" i="0" u="none" strike="noStrike" kern="1200" cap="none" spc="0" normalizeH="0" baseline="0" noProof="0" dirty="0" err="1" smtClean="0">
                <a:ln>
                  <a:noFill/>
                </a:ln>
                <a:effectLst/>
                <a:uLnTx/>
                <a:uFillTx/>
                <a:latin typeface="Century Schoolbook" pitchFamily="18" charset="0"/>
                <a:cs typeface="Times New Roman" pitchFamily="18" charset="0"/>
              </a:rPr>
              <a:t>україномовної</a:t>
            </a:r>
            <a:r>
              <a:rPr kumimoji="0" lang="ru-RU" sz="2500" i="0" u="none" strike="noStrike" kern="1200" cap="none" spc="0" normalizeH="0" baseline="0" noProof="0" dirty="0" smtClean="0">
                <a:ln>
                  <a:noFill/>
                </a:ln>
                <a:effectLst/>
                <a:uLnTx/>
                <a:uFillTx/>
                <a:latin typeface="Century Schoolbook" pitchFamily="18" charset="0"/>
                <a:cs typeface="Times New Roman" pitchFamily="18" charset="0"/>
              </a:rPr>
              <a:t> книги для дітей. </a:t>
            </a:r>
            <a:endParaRPr kumimoji="0" lang="ru-RU" sz="2500" i="1" u="none" strike="noStrike" kern="1200" cap="none" spc="0" normalizeH="0" baseline="0" noProof="0" dirty="0">
              <a:ln>
                <a:noFill/>
              </a:ln>
              <a:effectLst/>
              <a:uLnTx/>
              <a:uFillTx/>
              <a:latin typeface="Century Schoolbook" pitchFamily="18" charset="0"/>
              <a:cs typeface="Times New Roman" pitchFamily="18" charset="0"/>
            </a:endParaRPr>
          </a:p>
        </p:txBody>
      </p:sp>
      <p:pic>
        <p:nvPicPr>
          <p:cNvPr id="6" name="Picture 2" descr="D:\Закачка\на аву\11179.jpg"/>
          <p:cNvPicPr>
            <a:picLocks noChangeAspect="1" noChangeArrowheads="1"/>
          </p:cNvPicPr>
          <p:nvPr/>
        </p:nvPicPr>
        <p:blipFill>
          <a:blip r:embed="rId2" cstate="print"/>
          <a:srcRect/>
          <a:stretch>
            <a:fillRect/>
          </a:stretch>
        </p:blipFill>
        <p:spPr bwMode="auto">
          <a:xfrm>
            <a:off x="6400800" y="3162300"/>
            <a:ext cx="1932434" cy="1932434"/>
          </a:xfrm>
          <a:prstGeom prst="rect">
            <a:avLst/>
          </a:prstGeom>
          <a:ln>
            <a:noFill/>
          </a:ln>
          <a:effectLst>
            <a:softEdge rad="112500"/>
          </a:effectLst>
        </p:spPr>
      </p:pic>
      <p:pic>
        <p:nvPicPr>
          <p:cNvPr id="7" name="Объект 3"/>
          <p:cNvPicPr>
            <a:picLocks noChangeAspect="1"/>
          </p:cNvPicPr>
          <p:nvPr/>
        </p:nvPicPr>
        <p:blipFill>
          <a:blip r:embed="rId3" cstate="print"/>
          <a:srcRect l="15652" t="4819" r="17828" b="3614"/>
          <a:stretch>
            <a:fillRect/>
          </a:stretch>
        </p:blipFill>
        <p:spPr>
          <a:xfrm>
            <a:off x="6096000" y="342900"/>
            <a:ext cx="2590800" cy="2895600"/>
          </a:xfrm>
          <a:prstGeom prst="rect">
            <a:avLst/>
          </a:prstGeom>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62200" y="571500"/>
            <a:ext cx="6439583" cy="800219"/>
          </a:xfrm>
          <a:prstGeom prst="rect">
            <a:avLst/>
          </a:prstGeom>
          <a:noFill/>
        </p:spPr>
        <p:txBody>
          <a:bodyPr wrap="none" lIns="91440" tIns="45720" rIns="91440" bIns="45720">
            <a:spAutoFit/>
          </a:bodyPr>
          <a:lstStyle/>
          <a:p>
            <a:pPr algn="ctr"/>
            <a:r>
              <a:rPr lang="ru-RU" sz="46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СЛОВО ДО ЧИТАЧА</a:t>
            </a:r>
            <a:endParaRPr lang="ru-RU" sz="46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5" name="Прямоугольник 4"/>
          <p:cNvSpPr/>
          <p:nvPr/>
        </p:nvSpPr>
        <p:spPr>
          <a:xfrm>
            <a:off x="381000" y="1714500"/>
            <a:ext cx="8382000" cy="3785652"/>
          </a:xfrm>
          <a:prstGeom prst="rect">
            <a:avLst/>
          </a:prstGeom>
        </p:spPr>
        <p:txBody>
          <a:bodyPr wrap="square">
            <a:spAutoFit/>
          </a:bodyPr>
          <a:lstStyle/>
          <a:p>
            <a:pPr algn="just"/>
            <a:r>
              <a:rPr lang="ru-RU" sz="2400" dirty="0">
                <a:latin typeface="Century Schoolbook" pitchFamily="18" charset="0"/>
              </a:rPr>
              <a:t>«…</a:t>
            </a:r>
            <a:r>
              <a:rPr lang="ru-RU" sz="2400" dirty="0" err="1">
                <a:latin typeface="Century Schoolbook" pitchFamily="18" charset="0"/>
              </a:rPr>
              <a:t>Процес</a:t>
            </a:r>
            <a:r>
              <a:rPr lang="ru-RU" sz="2400" dirty="0">
                <a:latin typeface="Century Schoolbook" pitchFamily="18" charset="0"/>
              </a:rPr>
              <a:t> </a:t>
            </a:r>
            <a:r>
              <a:rPr lang="ru-RU" sz="2400" dirty="0" err="1">
                <a:latin typeface="Century Schoolbook" pitchFamily="18" charset="0"/>
              </a:rPr>
              <a:t>народження</a:t>
            </a:r>
            <a:r>
              <a:rPr lang="ru-RU" sz="2400" dirty="0">
                <a:latin typeface="Century Schoolbook" pitchFamily="18" charset="0"/>
              </a:rPr>
              <a:t> </a:t>
            </a:r>
            <a:r>
              <a:rPr lang="ru-RU" sz="2400" dirty="0" err="1">
                <a:latin typeface="Century Schoolbook" pitchFamily="18" charset="0"/>
              </a:rPr>
              <a:t>вірша</a:t>
            </a:r>
            <a:r>
              <a:rPr lang="ru-RU" sz="2400" dirty="0">
                <a:latin typeface="Century Schoolbook" pitchFamily="18" charset="0"/>
              </a:rPr>
              <a:t> </a:t>
            </a:r>
            <a:r>
              <a:rPr lang="ru-RU" sz="2400" dirty="0" err="1">
                <a:latin typeface="Century Schoolbook" pitchFamily="18" charset="0"/>
              </a:rPr>
              <a:t>схований</a:t>
            </a:r>
            <a:r>
              <a:rPr lang="ru-RU" sz="2400" dirty="0">
                <a:latin typeface="Century Schoolbook" pitchFamily="18" charset="0"/>
              </a:rPr>
              <a:t> для мене, я не знаю, </a:t>
            </a:r>
            <a:r>
              <a:rPr lang="ru-RU" sz="2400" dirty="0" err="1">
                <a:latin typeface="Century Schoolbook" pitchFamily="18" charset="0"/>
              </a:rPr>
              <a:t>чому</a:t>
            </a:r>
            <a:r>
              <a:rPr lang="ru-RU" sz="2400" dirty="0">
                <a:latin typeface="Century Schoolbook" pitchFamily="18" charset="0"/>
              </a:rPr>
              <a:t> </a:t>
            </a:r>
            <a:r>
              <a:rPr lang="ru-RU" sz="2400" dirty="0" err="1">
                <a:latin typeface="Century Schoolbook" pitchFamily="18" charset="0"/>
              </a:rPr>
              <a:t>зупиняюся</a:t>
            </a:r>
            <a:r>
              <a:rPr lang="ru-RU" sz="2400" dirty="0">
                <a:latin typeface="Century Schoolbook" pitchFamily="18" charset="0"/>
              </a:rPr>
              <a:t> </a:t>
            </a:r>
            <a:r>
              <a:rPr lang="ru-RU" sz="2400" dirty="0" err="1">
                <a:latin typeface="Century Schoolbook" pitchFamily="18" charset="0"/>
              </a:rPr>
              <a:t>душею</a:t>
            </a:r>
            <a:r>
              <a:rPr lang="ru-RU" sz="2400" dirty="0">
                <a:latin typeface="Century Schoolbook" pitchFamily="18" charset="0"/>
              </a:rPr>
              <a:t> </a:t>
            </a:r>
            <a:r>
              <a:rPr lang="ru-RU" sz="2400" dirty="0" err="1">
                <a:latin typeface="Century Schoolbook" pitchFamily="18" charset="0"/>
              </a:rPr>
              <a:t>саме</a:t>
            </a:r>
            <a:r>
              <a:rPr lang="ru-RU" sz="2400" dirty="0">
                <a:latin typeface="Century Schoolbook" pitchFamily="18" charset="0"/>
              </a:rPr>
              <a:t> на </a:t>
            </a:r>
            <a:r>
              <a:rPr lang="ru-RU" sz="2400" dirty="0" err="1">
                <a:latin typeface="Century Schoolbook" pitchFamily="18" charset="0"/>
              </a:rPr>
              <a:t>цих</a:t>
            </a:r>
            <a:r>
              <a:rPr lang="ru-RU" sz="2400" dirty="0">
                <a:latin typeface="Century Schoolbook" pitchFamily="18" charset="0"/>
              </a:rPr>
              <a:t> </a:t>
            </a:r>
            <a:r>
              <a:rPr lang="ru-RU" sz="2400" dirty="0" err="1">
                <a:latin typeface="Century Schoolbook" pitchFamily="18" charset="0"/>
              </a:rPr>
              <a:t>виразах</a:t>
            </a:r>
            <a:r>
              <a:rPr lang="ru-RU" sz="2400" dirty="0">
                <a:latin typeface="Century Schoolbook" pitchFamily="18" charset="0"/>
              </a:rPr>
              <a:t>.. Крик птаха у </a:t>
            </a:r>
            <a:r>
              <a:rPr lang="ru-RU" sz="2400" dirty="0" err="1">
                <a:latin typeface="Century Schoolbook" pitchFamily="18" charset="0"/>
              </a:rPr>
              <a:t>природі</a:t>
            </a:r>
            <a:r>
              <a:rPr lang="ru-RU" sz="2400" dirty="0">
                <a:latin typeface="Century Schoolbook" pitchFamily="18" charset="0"/>
              </a:rPr>
              <a:t> </a:t>
            </a:r>
            <a:r>
              <a:rPr lang="ru-RU" sz="2400" dirty="0" err="1">
                <a:latin typeface="Century Schoolbook" pitchFamily="18" charset="0"/>
              </a:rPr>
              <a:t>і</a:t>
            </a:r>
            <a:r>
              <a:rPr lang="ru-RU" sz="2400" dirty="0">
                <a:latin typeface="Century Schoolbook" pitchFamily="18" charset="0"/>
              </a:rPr>
              <a:t> стан </a:t>
            </a:r>
            <a:r>
              <a:rPr lang="ru-RU" sz="2400" dirty="0" err="1">
                <a:latin typeface="Century Schoolbook" pitchFamily="18" charset="0"/>
              </a:rPr>
              <a:t>закоханості</a:t>
            </a:r>
            <a:r>
              <a:rPr lang="ru-RU" sz="2400" dirty="0">
                <a:latin typeface="Century Schoolbook" pitchFamily="18" charset="0"/>
              </a:rPr>
              <a:t> </a:t>
            </a:r>
            <a:r>
              <a:rPr lang="ru-RU" sz="2400" dirty="0" err="1">
                <a:latin typeface="Century Schoolbook" pitchFamily="18" charset="0"/>
              </a:rPr>
              <a:t>людини</a:t>
            </a:r>
            <a:r>
              <a:rPr lang="ru-RU" sz="2400" dirty="0">
                <a:latin typeface="Century Schoolbook" pitchFamily="18" charset="0"/>
              </a:rPr>
              <a:t> не </a:t>
            </a:r>
            <a:r>
              <a:rPr lang="ru-RU" sz="2400" dirty="0" err="1">
                <a:latin typeface="Century Schoolbook" pitchFamily="18" charset="0"/>
              </a:rPr>
              <a:t>мають</a:t>
            </a:r>
            <a:r>
              <a:rPr lang="ru-RU" sz="2400" dirty="0">
                <a:latin typeface="Century Schoolbook" pitchFamily="18" charset="0"/>
              </a:rPr>
              <a:t> </a:t>
            </a:r>
            <a:r>
              <a:rPr lang="ru-RU" sz="2400" dirty="0" err="1">
                <a:latin typeface="Century Schoolbook" pitchFamily="18" charset="0"/>
              </a:rPr>
              <a:t>нічого</a:t>
            </a:r>
            <a:r>
              <a:rPr lang="ru-RU" sz="2400" dirty="0">
                <a:latin typeface="Century Schoolbook" pitchFamily="18" charset="0"/>
              </a:rPr>
              <a:t> </a:t>
            </a:r>
            <a:r>
              <a:rPr lang="ru-RU" sz="2400" dirty="0" err="1">
                <a:latin typeface="Century Schoolbook" pitchFamily="18" charset="0"/>
              </a:rPr>
              <a:t>спільного</a:t>
            </a:r>
            <a:r>
              <a:rPr lang="ru-RU" sz="2400" dirty="0">
                <a:latin typeface="Century Schoolbook" pitchFamily="18" charset="0"/>
              </a:rPr>
              <a:t>, </a:t>
            </a:r>
            <a:r>
              <a:rPr lang="ru-RU" sz="2400" dirty="0" err="1">
                <a:latin typeface="Century Schoolbook" pitchFamily="18" charset="0"/>
              </a:rPr>
              <a:t>але</a:t>
            </a:r>
            <a:r>
              <a:rPr lang="ru-RU" sz="2400" dirty="0">
                <a:latin typeface="Century Schoolbook" pitchFamily="18" charset="0"/>
              </a:rPr>
              <a:t> в </a:t>
            </a:r>
            <a:r>
              <a:rPr lang="ru-RU" sz="2400" dirty="0" err="1">
                <a:latin typeface="Century Schoolbook" pitchFamily="18" charset="0"/>
              </a:rPr>
              <a:t>мові</a:t>
            </a:r>
            <a:r>
              <a:rPr lang="ru-RU" sz="2400" dirty="0">
                <a:latin typeface="Century Schoolbook" pitchFamily="18" charset="0"/>
              </a:rPr>
              <a:t> </a:t>
            </a:r>
            <a:r>
              <a:rPr lang="ru-RU" sz="2400" dirty="0" err="1">
                <a:latin typeface="Century Schoolbook" pitchFamily="18" charset="0"/>
              </a:rPr>
              <a:t>позначені</a:t>
            </a:r>
            <a:r>
              <a:rPr lang="ru-RU" sz="2400" dirty="0">
                <a:latin typeface="Century Schoolbook" pitchFamily="18" charset="0"/>
              </a:rPr>
              <a:t> одним </a:t>
            </a:r>
            <a:r>
              <a:rPr lang="ru-RU" sz="2400" dirty="0" err="1">
                <a:latin typeface="Century Schoolbook" pitchFamily="18" charset="0"/>
              </a:rPr>
              <a:t>виразом</a:t>
            </a:r>
            <a:r>
              <a:rPr lang="ru-RU" sz="2400" dirty="0">
                <a:latin typeface="Century Schoolbook" pitchFamily="18" charset="0"/>
              </a:rPr>
              <a:t>. Я </a:t>
            </a:r>
            <a:r>
              <a:rPr lang="ru-RU" sz="2400" dirty="0" err="1">
                <a:latin typeface="Century Schoolbook" pitchFamily="18" charset="0"/>
              </a:rPr>
              <a:t>схотів</a:t>
            </a:r>
            <a:r>
              <a:rPr lang="ru-RU" sz="2400" dirty="0">
                <a:latin typeface="Century Schoolbook" pitchFamily="18" charset="0"/>
              </a:rPr>
              <a:t> </a:t>
            </a:r>
            <a:r>
              <a:rPr lang="ru-RU" sz="2400" dirty="0" err="1">
                <a:latin typeface="Century Schoolbook" pitchFamily="18" charset="0"/>
              </a:rPr>
              <a:t>написати</a:t>
            </a:r>
            <a:r>
              <a:rPr lang="ru-RU" sz="2400" dirty="0">
                <a:latin typeface="Century Schoolbook" pitchFamily="18" charset="0"/>
              </a:rPr>
              <a:t> </a:t>
            </a:r>
            <a:r>
              <a:rPr lang="ru-RU" sz="2400" dirty="0" err="1">
                <a:latin typeface="Century Schoolbook" pitchFamily="18" charset="0"/>
              </a:rPr>
              <a:t>вірша</a:t>
            </a:r>
            <a:r>
              <a:rPr lang="ru-RU" sz="2400" dirty="0">
                <a:latin typeface="Century Schoolbook" pitchFamily="18" charset="0"/>
              </a:rPr>
              <a:t> </a:t>
            </a:r>
            <a:r>
              <a:rPr lang="ru-RU" sz="2400" dirty="0" err="1">
                <a:latin typeface="Century Schoolbook" pitchFamily="18" charset="0"/>
              </a:rPr>
              <a:t>щоб</a:t>
            </a:r>
            <a:r>
              <a:rPr lang="ru-RU" sz="2400" dirty="0">
                <a:latin typeface="Century Schoolbook" pitchFamily="18" charset="0"/>
              </a:rPr>
              <a:t> </a:t>
            </a:r>
            <a:r>
              <a:rPr lang="ru-RU" sz="2400" dirty="0" err="1">
                <a:latin typeface="Century Schoolbook" pitchFamily="18" charset="0"/>
              </a:rPr>
              <a:t>виправдати</a:t>
            </a:r>
            <a:r>
              <a:rPr lang="ru-RU" sz="2400" dirty="0">
                <a:latin typeface="Century Schoolbook" pitchFamily="18" charset="0"/>
              </a:rPr>
              <a:t> </a:t>
            </a:r>
            <a:r>
              <a:rPr lang="ru-RU" sz="2400" dirty="0" err="1">
                <a:latin typeface="Century Schoolbook" pitchFamily="18" charset="0"/>
              </a:rPr>
              <a:t>якраз</a:t>
            </a:r>
            <a:r>
              <a:rPr lang="ru-RU" sz="2400" dirty="0">
                <a:latin typeface="Century Schoolbook" pitchFamily="18" charset="0"/>
              </a:rPr>
              <a:t> </a:t>
            </a:r>
            <a:r>
              <a:rPr lang="ru-RU" sz="2400" dirty="0" err="1">
                <a:latin typeface="Century Schoolbook" pitchFamily="18" charset="0"/>
              </a:rPr>
              <a:t>оте</a:t>
            </a:r>
            <a:r>
              <a:rPr lang="ru-RU" sz="2400" dirty="0">
                <a:latin typeface="Century Schoolbook" pitchFamily="18" charset="0"/>
              </a:rPr>
              <a:t> </a:t>
            </a:r>
            <a:r>
              <a:rPr lang="ru-RU" sz="2400" dirty="0" err="1">
                <a:latin typeface="Century Schoolbook" pitchFamily="18" charset="0"/>
              </a:rPr>
              <a:t>переносне</a:t>
            </a:r>
            <a:r>
              <a:rPr lang="ru-RU" sz="2400" dirty="0">
                <a:latin typeface="Century Schoolbook" pitchFamily="18" charset="0"/>
              </a:rPr>
              <a:t> </a:t>
            </a:r>
            <a:r>
              <a:rPr lang="ru-RU" sz="2400" dirty="0" err="1">
                <a:latin typeface="Century Schoolbook" pitchFamily="18" charset="0"/>
              </a:rPr>
              <a:t>його</a:t>
            </a:r>
            <a:r>
              <a:rPr lang="ru-RU" sz="2400" dirty="0">
                <a:latin typeface="Century Schoolbook" pitchFamily="18" charset="0"/>
              </a:rPr>
              <a:t> </a:t>
            </a:r>
            <a:r>
              <a:rPr lang="ru-RU" sz="2400" dirty="0" err="1">
                <a:latin typeface="Century Schoolbook" pitchFamily="18" charset="0"/>
              </a:rPr>
              <a:t>значення</a:t>
            </a:r>
            <a:r>
              <a:rPr lang="ru-RU" sz="2400" dirty="0">
                <a:latin typeface="Century Schoolbook" pitchFamily="18" charset="0"/>
              </a:rPr>
              <a:t>.  </a:t>
            </a:r>
            <a:r>
              <a:rPr lang="ru-RU" sz="2400" dirty="0" err="1">
                <a:latin typeface="Century Schoolbook" pitchFamily="18" charset="0"/>
              </a:rPr>
              <a:t>Моє</a:t>
            </a:r>
            <a:r>
              <a:rPr lang="ru-RU" sz="2400" dirty="0">
                <a:latin typeface="Century Schoolbook" pitchFamily="18" charset="0"/>
              </a:rPr>
              <a:t> слово не </a:t>
            </a:r>
            <a:r>
              <a:rPr lang="ru-RU" sz="2400" dirty="0" err="1">
                <a:latin typeface="Century Schoolbook" pitchFamily="18" charset="0"/>
              </a:rPr>
              <a:t>вогнисте</a:t>
            </a:r>
            <a:r>
              <a:rPr lang="ru-RU" sz="2400" dirty="0">
                <a:latin typeface="Century Schoolbook" pitchFamily="18" charset="0"/>
              </a:rPr>
              <a:t>, в </a:t>
            </a:r>
            <a:r>
              <a:rPr lang="ru-RU" sz="2400" dirty="0" err="1">
                <a:latin typeface="Century Schoolbook" pitchFamily="18" charset="0"/>
              </a:rPr>
              <a:t>моїй</a:t>
            </a:r>
            <a:r>
              <a:rPr lang="ru-RU" sz="2400" dirty="0">
                <a:latin typeface="Century Schoolbook" pitchFamily="18" charset="0"/>
              </a:rPr>
              <a:t> </a:t>
            </a:r>
            <a:r>
              <a:rPr lang="ru-RU" sz="2400" dirty="0" err="1">
                <a:latin typeface="Century Schoolbook" pitchFamily="18" charset="0"/>
              </a:rPr>
              <a:t>поезії</a:t>
            </a:r>
            <a:r>
              <a:rPr lang="ru-RU" sz="2400" dirty="0">
                <a:latin typeface="Century Schoolbook" pitchFamily="18" charset="0"/>
              </a:rPr>
              <a:t> — </a:t>
            </a:r>
            <a:r>
              <a:rPr lang="ru-RU" sz="2400" dirty="0" err="1">
                <a:latin typeface="Century Schoolbook" pitchFamily="18" charset="0"/>
              </a:rPr>
              <a:t>метелики</a:t>
            </a:r>
            <a:r>
              <a:rPr lang="ru-RU" sz="2400" dirty="0">
                <a:latin typeface="Century Schoolbook" pitchFamily="18" charset="0"/>
              </a:rPr>
              <a:t>, </a:t>
            </a:r>
            <a:r>
              <a:rPr lang="ru-RU" sz="2400" dirty="0" err="1">
                <a:latin typeface="Century Schoolbook" pitchFamily="18" charset="0"/>
              </a:rPr>
              <a:t>бджоли</a:t>
            </a:r>
            <a:r>
              <a:rPr lang="ru-RU" sz="2400" dirty="0">
                <a:latin typeface="Century Schoolbook" pitchFamily="18" charset="0"/>
              </a:rPr>
              <a:t>. Але я </a:t>
            </a:r>
            <a:r>
              <a:rPr lang="ru-RU" sz="2400" dirty="0" err="1">
                <a:latin typeface="Century Schoolbook" pitchFamily="18" charset="0"/>
              </a:rPr>
              <a:t>засвідчую</a:t>
            </a:r>
            <a:r>
              <a:rPr lang="ru-RU" sz="2400" dirty="0">
                <a:latin typeface="Century Schoolbook" pitchFamily="18" charset="0"/>
              </a:rPr>
              <a:t> перед </a:t>
            </a:r>
            <a:r>
              <a:rPr lang="ru-RU" sz="2400" dirty="0" err="1">
                <a:latin typeface="Century Schoolbook" pitchFamily="18" charset="0"/>
              </a:rPr>
              <a:t>світом</a:t>
            </a:r>
            <a:r>
              <a:rPr lang="ru-RU" sz="2400" dirty="0">
                <a:latin typeface="Century Schoolbook" pitchFamily="18" charset="0"/>
              </a:rPr>
              <a:t>, Богом і людьми: тут </a:t>
            </a:r>
            <a:r>
              <a:rPr lang="ru-RU" sz="2400" dirty="0" err="1">
                <a:latin typeface="Century Schoolbook" pitchFamily="18" charset="0"/>
              </a:rPr>
              <a:t>Україна</a:t>
            </a:r>
            <a:r>
              <a:rPr lang="ru-RU" sz="2400" dirty="0">
                <a:latin typeface="Century Schoolbook" pitchFamily="18" charset="0"/>
              </a:rPr>
              <a:t>, і </a:t>
            </a:r>
            <a:r>
              <a:rPr lang="ru-RU" sz="2400" dirty="0" err="1">
                <a:latin typeface="Century Schoolbook" pitchFamily="18" charset="0"/>
              </a:rPr>
              <a:t>ви</a:t>
            </a:r>
            <a:r>
              <a:rPr lang="ru-RU" sz="2400" dirty="0">
                <a:latin typeface="Century Schoolbook" pitchFamily="18" charset="0"/>
              </a:rPr>
              <a:t> </a:t>
            </a:r>
            <a:r>
              <a:rPr lang="ru-RU" sz="2400" dirty="0" err="1" smtClean="0">
                <a:latin typeface="Century Schoolbook" pitchFamily="18" charset="0"/>
              </a:rPr>
              <a:t>українці</a:t>
            </a:r>
            <a:r>
              <a:rPr lang="ru-RU" sz="2400" dirty="0" smtClean="0">
                <a:latin typeface="Century Schoolbook" pitchFamily="18" charset="0"/>
              </a:rPr>
              <a:t>.»</a:t>
            </a:r>
            <a:endParaRPr lang="ru-RU" sz="2400" dirty="0">
              <a:latin typeface="Century Schoolbook" pitchFamily="18" charset="0"/>
            </a:endParaRPr>
          </a:p>
          <a:p>
            <a:pPr algn="just"/>
            <a:r>
              <a:rPr lang="uk-UA" sz="2400" dirty="0">
                <a:latin typeface="Century Schoolbook" pitchFamily="18" charset="0"/>
              </a:rPr>
              <a:t>            </a:t>
            </a:r>
            <a:r>
              <a:rPr lang="uk-UA" sz="2400" dirty="0" smtClean="0">
                <a:latin typeface="Century Schoolbook" pitchFamily="18" charset="0"/>
              </a:rPr>
              <a:t>                                Василь Голобородько</a:t>
            </a:r>
            <a:endParaRPr lang="ru-RU" sz="2400" dirty="0">
              <a:latin typeface="Century Schoolbook" pitchFamily="18" charset="0"/>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04800" y="266700"/>
            <a:ext cx="1912971" cy="1524000"/>
          </a:xfrm>
          <a:prstGeom prst="rect">
            <a:avLst/>
          </a:prstGeom>
          <a:ln>
            <a:noFill/>
          </a:ln>
          <a:effectLst>
            <a:softEdge rad="112500"/>
          </a:effectLst>
        </p:spPr>
      </p:pic>
    </p:spTree>
    <p:extLst>
      <p:ext uri="{BB962C8B-B14F-4D97-AF65-F5344CB8AC3E}">
        <p14:creationId xmlns="" xmlns:p14="http://schemas.microsoft.com/office/powerpoint/2010/main" val="32942008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057400" y="419100"/>
            <a:ext cx="6716903" cy="830997"/>
          </a:xfrm>
          <a:prstGeom prst="rect">
            <a:avLst/>
          </a:prstGeom>
          <a:noFill/>
        </p:spPr>
        <p:txBody>
          <a:bodyPr wrap="none" lIns="91440" tIns="45720" rIns="91440" bIns="45720">
            <a:spAutoFit/>
          </a:bodyPr>
          <a:lstStyle/>
          <a:p>
            <a:pPr algn="ctr"/>
            <a:r>
              <a:rPr lang="ru-RU" sz="48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СЛОВО ДО ЧИТАЧА</a:t>
            </a:r>
            <a:endParaRPr lang="ru-RU" sz="48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5" name="Прямоугольник 4"/>
          <p:cNvSpPr/>
          <p:nvPr/>
        </p:nvSpPr>
        <p:spPr>
          <a:xfrm>
            <a:off x="381000" y="1257300"/>
            <a:ext cx="8382000" cy="4154984"/>
          </a:xfrm>
          <a:prstGeom prst="rect">
            <a:avLst/>
          </a:prstGeom>
        </p:spPr>
        <p:txBody>
          <a:bodyPr wrap="square">
            <a:spAutoFit/>
          </a:bodyPr>
          <a:lstStyle/>
          <a:p>
            <a:pPr algn="just"/>
            <a:r>
              <a:rPr lang="uk-UA" sz="2400" dirty="0" err="1" smtClean="0">
                <a:latin typeface="Century Schoolbook" pitchFamily="18" charset="0"/>
              </a:rPr>
              <a:t>“Вірші</a:t>
            </a:r>
            <a:r>
              <a:rPr lang="uk-UA" sz="2400" dirty="0" smtClean="0">
                <a:latin typeface="Century Schoolbook" pitchFamily="18" charset="0"/>
              </a:rPr>
              <a:t> поглиблюють наші знання про світ. Світ після читання віршів стає не таким простим, як ми його звично сприймаємо. Кожен може стати поетом, писати вірші, це не те вміння, що надається якимсь винятковим людям. Вірші виникають і пишуться, ніби самі по собі. Але треба багато знати, читати, бо тільки на цьому ґрунті вірші писатимуться потім самі по собі.  Різні люди сприймають поезію по-різному. Це залежить від культурного досвіду кожного. Людей без такого досвіду, мабуть, немає. Але у всіх він різний. Діти теж мають цей </a:t>
            </a:r>
            <a:r>
              <a:rPr lang="uk-UA" sz="2400" dirty="0" err="1" smtClean="0">
                <a:latin typeface="Century Schoolbook" pitchFamily="18" charset="0"/>
              </a:rPr>
              <a:t>досвід.”</a:t>
            </a:r>
            <a:endParaRPr lang="ru-RU" sz="2400" dirty="0">
              <a:latin typeface="Century Schoolbook" pitchFamily="18" charset="0"/>
            </a:endParaRPr>
          </a:p>
        </p:txBody>
      </p:sp>
    </p:spTree>
    <p:extLst>
      <p:ext uri="{BB962C8B-B14F-4D97-AF65-F5344CB8AC3E}">
        <p14:creationId xmlns="" xmlns:p14="http://schemas.microsoft.com/office/powerpoint/2010/main" val="329420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25002" y="495300"/>
            <a:ext cx="4581703" cy="830997"/>
          </a:xfrm>
          <a:prstGeom prst="rect">
            <a:avLst/>
          </a:prstGeom>
          <a:noFill/>
        </p:spPr>
        <p:txBody>
          <a:bodyPr wrap="none" lIns="91440" tIns="45720" rIns="91440" bIns="45720">
            <a:spAutoFit/>
          </a:bodyPr>
          <a:lstStyle/>
          <a:p>
            <a:pPr algn="ctr"/>
            <a:r>
              <a:rPr lang="ru-RU" sz="48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ІЗ СПОГАДІВ</a:t>
            </a:r>
            <a:endParaRPr lang="ru-RU" sz="48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6" name="TextBox 5"/>
          <p:cNvSpPr txBox="1"/>
          <p:nvPr/>
        </p:nvSpPr>
        <p:spPr>
          <a:xfrm flipH="1">
            <a:off x="457200" y="2019300"/>
            <a:ext cx="8382000" cy="3416320"/>
          </a:xfrm>
          <a:prstGeom prst="rect">
            <a:avLst/>
          </a:prstGeom>
          <a:noFill/>
          <a:ln>
            <a:no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just"/>
            <a:r>
              <a:rPr lang="ru-RU" sz="2400" dirty="0" smtClean="0">
                <a:latin typeface="Century Schoolbook" pitchFamily="18" charset="0"/>
              </a:rPr>
              <a:t>«</a:t>
            </a:r>
            <a:r>
              <a:rPr lang="ru-RU" sz="2400" dirty="0" err="1" smtClean="0">
                <a:latin typeface="Century Schoolbook" pitchFamily="18" charset="0"/>
              </a:rPr>
              <a:t>Мої</a:t>
            </a:r>
            <a:r>
              <a:rPr lang="ru-RU" sz="2400" dirty="0" smtClean="0">
                <a:latin typeface="Century Schoolbook" pitchFamily="18" charset="0"/>
              </a:rPr>
              <a:t> </a:t>
            </a:r>
            <a:r>
              <a:rPr lang="ru-RU" sz="2400" dirty="0" err="1">
                <a:latin typeface="Century Schoolbook" pitchFamily="18" charset="0"/>
              </a:rPr>
              <a:t>однолітки</a:t>
            </a:r>
            <a:r>
              <a:rPr lang="ru-RU" sz="2400" dirty="0">
                <a:latin typeface="Century Schoolbook" pitchFamily="18" charset="0"/>
              </a:rPr>
              <a:t> і я </a:t>
            </a:r>
            <a:r>
              <a:rPr lang="ru-RU" sz="2400" dirty="0" err="1">
                <a:latin typeface="Century Schoolbook" pitchFamily="18" charset="0"/>
              </a:rPr>
              <a:t>мріяли</a:t>
            </a:r>
            <a:r>
              <a:rPr lang="ru-RU" sz="2400" dirty="0">
                <a:latin typeface="Century Schoolbook" pitchFamily="18" charset="0"/>
              </a:rPr>
              <a:t> про  </a:t>
            </a:r>
            <a:r>
              <a:rPr lang="ru-RU" sz="2400" dirty="0" err="1">
                <a:latin typeface="Century Schoolbook" pitchFamily="18" charset="0"/>
              </a:rPr>
              <a:t>подорожі</a:t>
            </a:r>
            <a:r>
              <a:rPr lang="ru-RU" sz="2400" dirty="0">
                <a:latin typeface="Century Schoolbook" pitchFamily="18" charset="0"/>
              </a:rPr>
              <a:t>. І я став </a:t>
            </a:r>
            <a:r>
              <a:rPr lang="ru-RU" sz="2400" dirty="0" err="1">
                <a:latin typeface="Century Schoolbook" pitchFamily="18" charset="0"/>
              </a:rPr>
              <a:t>робити</a:t>
            </a:r>
            <a:r>
              <a:rPr lang="ru-RU" sz="2400" dirty="0">
                <a:latin typeface="Century Schoolbook" pitchFamily="18" charset="0"/>
              </a:rPr>
              <a:t> газету: </a:t>
            </a:r>
            <a:r>
              <a:rPr lang="ru-RU" sz="2400" dirty="0" err="1">
                <a:latin typeface="Century Schoolbook" pitchFamily="18" charset="0"/>
              </a:rPr>
              <a:t>із</a:t>
            </a:r>
            <a:r>
              <a:rPr lang="ru-RU" sz="2400" dirty="0">
                <a:latin typeface="Century Schoolbook" pitchFamily="18" charset="0"/>
              </a:rPr>
              <a:t> </a:t>
            </a:r>
            <a:r>
              <a:rPr lang="ru-RU" sz="2400" dirty="0" err="1">
                <a:latin typeface="Century Schoolbook" pitchFamily="18" charset="0"/>
              </a:rPr>
              <a:t>зошита</a:t>
            </a:r>
            <a:r>
              <a:rPr lang="ru-RU" sz="2400" dirty="0">
                <a:latin typeface="Century Schoolbook" pitchFamily="18" charset="0"/>
              </a:rPr>
              <a:t> </a:t>
            </a:r>
            <a:r>
              <a:rPr lang="ru-RU" sz="2400" dirty="0" err="1">
                <a:latin typeface="Century Schoolbook" pitchFamily="18" charset="0"/>
              </a:rPr>
              <a:t>вириваються</a:t>
            </a:r>
            <a:r>
              <a:rPr lang="ru-RU" sz="2400" dirty="0">
                <a:latin typeface="Century Schoolbook" pitchFamily="18" charset="0"/>
              </a:rPr>
              <a:t> </a:t>
            </a:r>
            <a:r>
              <a:rPr lang="ru-RU" sz="2400" dirty="0" err="1">
                <a:latin typeface="Century Schoolbook" pitchFamily="18" charset="0"/>
              </a:rPr>
              <a:t>середні</a:t>
            </a:r>
            <a:r>
              <a:rPr lang="ru-RU" sz="2400" dirty="0">
                <a:latin typeface="Century Schoolbook" pitchFamily="18" charset="0"/>
              </a:rPr>
              <a:t> два </a:t>
            </a:r>
            <a:r>
              <a:rPr lang="ru-RU" sz="2400" dirty="0" err="1">
                <a:latin typeface="Century Schoolbook" pitchFamily="18" charset="0"/>
              </a:rPr>
              <a:t>аркуші</a:t>
            </a:r>
            <a:r>
              <a:rPr lang="ru-RU" sz="2400" dirty="0">
                <a:latin typeface="Century Schoolbook" pitchFamily="18" charset="0"/>
              </a:rPr>
              <a:t>, і ось вам газета, яку </a:t>
            </a:r>
            <a:r>
              <a:rPr lang="ru-RU" sz="2400" dirty="0" err="1">
                <a:latin typeface="Century Schoolbook" pitchFamily="18" charset="0"/>
              </a:rPr>
              <a:t>залишилось</a:t>
            </a:r>
            <a:r>
              <a:rPr lang="ru-RU" sz="2400" dirty="0">
                <a:latin typeface="Century Schoolbook" pitchFamily="18" charset="0"/>
              </a:rPr>
              <a:t> </a:t>
            </a:r>
            <a:r>
              <a:rPr lang="ru-RU" sz="2400" dirty="0" err="1">
                <a:latin typeface="Century Schoolbook" pitchFamily="18" charset="0"/>
              </a:rPr>
              <a:t>лише</a:t>
            </a:r>
            <a:r>
              <a:rPr lang="ru-RU" sz="2400" dirty="0">
                <a:latin typeface="Century Schoolbook" pitchFamily="18" charset="0"/>
              </a:rPr>
              <a:t> </a:t>
            </a:r>
            <a:r>
              <a:rPr lang="ru-RU" sz="2400" dirty="0" err="1">
                <a:latin typeface="Century Schoolbook" pitchFamily="18" charset="0"/>
              </a:rPr>
              <a:t>заповнити</a:t>
            </a:r>
            <a:r>
              <a:rPr lang="ru-RU" sz="2400" dirty="0">
                <a:latin typeface="Century Schoolbook" pitchFamily="18" charset="0"/>
              </a:rPr>
              <a:t> текстом. Вона </a:t>
            </a:r>
            <a:r>
              <a:rPr lang="ru-RU" sz="2400" dirty="0" err="1">
                <a:latin typeface="Century Schoolbook" pitchFamily="18" charset="0"/>
              </a:rPr>
              <a:t>називалась</a:t>
            </a:r>
            <a:r>
              <a:rPr lang="ru-RU" sz="2400" dirty="0">
                <a:latin typeface="Century Schoolbook" pitchFamily="18" charset="0"/>
              </a:rPr>
              <a:t> «Турист», </a:t>
            </a:r>
            <a:r>
              <a:rPr lang="ru-RU" sz="2400" dirty="0" smtClean="0">
                <a:latin typeface="Century Schoolbook" pitchFamily="18" charset="0"/>
              </a:rPr>
              <a:t>в </a:t>
            </a:r>
            <a:r>
              <a:rPr lang="ru-RU" sz="2400" dirty="0" err="1">
                <a:latin typeface="Century Schoolbook" pitchFamily="18" charset="0"/>
              </a:rPr>
              <a:t>якій</a:t>
            </a:r>
            <a:r>
              <a:rPr lang="ru-RU" sz="2400" dirty="0">
                <a:latin typeface="Century Schoolbook" pitchFamily="18" charset="0"/>
              </a:rPr>
              <a:t>  я за </a:t>
            </a:r>
            <a:r>
              <a:rPr lang="ru-RU" sz="2400" dirty="0" err="1">
                <a:latin typeface="Century Schoolbook" pitchFamily="18" charset="0"/>
              </a:rPr>
              <a:t>зразком</a:t>
            </a:r>
            <a:r>
              <a:rPr lang="ru-RU" sz="2400" dirty="0">
                <a:latin typeface="Century Schoolbook" pitchFamily="18" charset="0"/>
              </a:rPr>
              <a:t> </a:t>
            </a:r>
            <a:r>
              <a:rPr lang="ru-RU" sz="2400" dirty="0" err="1">
                <a:latin typeface="Century Schoolbook" pitchFamily="18" charset="0"/>
              </a:rPr>
              <a:t>справжніх</a:t>
            </a:r>
            <a:r>
              <a:rPr lang="ru-RU" sz="2400" dirty="0">
                <a:latin typeface="Century Schoolbook" pitchFamily="18" charset="0"/>
              </a:rPr>
              <a:t> газет </a:t>
            </a:r>
            <a:r>
              <a:rPr lang="ru-RU" sz="2400" dirty="0" err="1">
                <a:latin typeface="Century Schoolbook" pitchFamily="18" charset="0"/>
              </a:rPr>
              <a:t>робив</a:t>
            </a:r>
            <a:r>
              <a:rPr lang="ru-RU" sz="2400" dirty="0">
                <a:latin typeface="Century Schoolbook" pitchFamily="18" charset="0"/>
              </a:rPr>
              <a:t> </a:t>
            </a:r>
            <a:r>
              <a:rPr lang="ru-RU" sz="2400" dirty="0" err="1">
                <a:latin typeface="Century Schoolbook" pitchFamily="18" charset="0"/>
              </a:rPr>
              <a:t>різні</a:t>
            </a:r>
            <a:r>
              <a:rPr lang="ru-RU" sz="2400" dirty="0">
                <a:latin typeface="Century Schoolbook" pitchFamily="18" charset="0"/>
              </a:rPr>
              <a:t> </a:t>
            </a:r>
            <a:r>
              <a:rPr lang="ru-RU" sz="2400" dirty="0" err="1">
                <a:latin typeface="Century Schoolbook" pitchFamily="18" charset="0"/>
              </a:rPr>
              <a:t>матеріали</a:t>
            </a:r>
            <a:r>
              <a:rPr lang="ru-RU" sz="2400" dirty="0">
                <a:latin typeface="Century Schoolbook" pitchFamily="18" charset="0"/>
              </a:rPr>
              <a:t>. Додавав </a:t>
            </a:r>
            <a:r>
              <a:rPr lang="ru-RU" sz="2400" dirty="0" err="1">
                <a:latin typeface="Century Schoolbook" pitchFamily="18" charset="0"/>
              </a:rPr>
              <a:t>свої</a:t>
            </a:r>
            <a:r>
              <a:rPr lang="ru-RU" sz="2400" dirty="0">
                <a:latin typeface="Century Schoolbook" pitchFamily="18" charset="0"/>
              </a:rPr>
              <a:t> </a:t>
            </a:r>
            <a:r>
              <a:rPr lang="ru-RU" sz="2400" dirty="0" err="1" smtClean="0">
                <a:latin typeface="Century Schoolbook" pitchFamily="18" charset="0"/>
              </a:rPr>
              <a:t>малюнки</a:t>
            </a:r>
            <a:r>
              <a:rPr lang="ru-RU" sz="2400" dirty="0" smtClean="0">
                <a:latin typeface="Century Schoolbook" pitchFamily="18" charset="0"/>
              </a:rPr>
              <a:t>, …писав </a:t>
            </a:r>
            <a:r>
              <a:rPr lang="ru-RU" sz="2400" dirty="0" err="1">
                <a:latin typeface="Century Schoolbook" pitchFamily="18" charset="0"/>
              </a:rPr>
              <a:t>вірші</a:t>
            </a:r>
            <a:r>
              <a:rPr lang="ru-RU" sz="2400" dirty="0">
                <a:latin typeface="Century Schoolbook" pitchFamily="18" charset="0"/>
              </a:rPr>
              <a:t>. </a:t>
            </a:r>
            <a:r>
              <a:rPr lang="ru-RU" sz="2400" dirty="0" err="1">
                <a:latin typeface="Century Schoolbook" pitchFamily="18" charset="0"/>
              </a:rPr>
              <a:t>Це</a:t>
            </a:r>
            <a:r>
              <a:rPr lang="ru-RU" sz="2400" dirty="0">
                <a:latin typeface="Century Schoolbook" pitchFamily="18" charset="0"/>
              </a:rPr>
              <a:t> </a:t>
            </a:r>
            <a:r>
              <a:rPr lang="ru-RU" sz="2400" dirty="0" err="1">
                <a:latin typeface="Century Schoolbook" pitchFamily="18" charset="0"/>
              </a:rPr>
              <a:t>був</a:t>
            </a:r>
            <a:r>
              <a:rPr lang="ru-RU" sz="2400" dirty="0">
                <a:latin typeface="Century Schoolbook" pitchFamily="18" charset="0"/>
              </a:rPr>
              <a:t> </a:t>
            </a:r>
            <a:r>
              <a:rPr lang="ru-RU" sz="2400" dirty="0" err="1">
                <a:latin typeface="Century Schoolbook" pitchFamily="18" charset="0"/>
              </a:rPr>
              <a:t>десь</a:t>
            </a:r>
            <a:r>
              <a:rPr lang="ru-RU" sz="2400" dirty="0">
                <a:latin typeface="Century Schoolbook" pitchFamily="18" charset="0"/>
              </a:rPr>
              <a:t> </a:t>
            </a:r>
            <a:r>
              <a:rPr lang="ru-RU" sz="2400" dirty="0" err="1">
                <a:latin typeface="Century Schoolbook" pitchFamily="18" charset="0"/>
              </a:rPr>
              <a:t>клас</a:t>
            </a:r>
            <a:r>
              <a:rPr lang="ru-RU" sz="2400" dirty="0">
                <a:latin typeface="Century Schoolbook" pitchFamily="18" charset="0"/>
              </a:rPr>
              <a:t> </a:t>
            </a:r>
            <a:r>
              <a:rPr lang="ru-RU" sz="2400" dirty="0" err="1">
                <a:latin typeface="Century Schoolbook" pitchFamily="18" charset="0"/>
              </a:rPr>
              <a:t>шостий</a:t>
            </a:r>
            <a:r>
              <a:rPr lang="ru-RU" sz="2400" dirty="0">
                <a:latin typeface="Century Schoolbook" pitchFamily="18" charset="0"/>
              </a:rPr>
              <a:t>. </a:t>
            </a:r>
            <a:r>
              <a:rPr lang="ru-RU" sz="2400" dirty="0" err="1">
                <a:latin typeface="Century Schoolbook" pitchFamily="18" charset="0"/>
              </a:rPr>
              <a:t>Робив</a:t>
            </a:r>
            <a:r>
              <a:rPr lang="ru-RU" sz="2400" dirty="0">
                <a:latin typeface="Century Schoolbook" pitchFamily="18" charset="0"/>
              </a:rPr>
              <a:t> </a:t>
            </a:r>
            <a:r>
              <a:rPr lang="ru-RU" sz="2400" dirty="0" err="1">
                <a:latin typeface="Century Schoolbook" pitchFamily="18" charset="0"/>
              </a:rPr>
              <a:t>цю</a:t>
            </a:r>
            <a:r>
              <a:rPr lang="ru-RU" sz="2400" dirty="0">
                <a:latin typeface="Century Schoolbook" pitchFamily="18" charset="0"/>
              </a:rPr>
              <a:t> газету для </a:t>
            </a:r>
            <a:r>
              <a:rPr lang="ru-RU" sz="2400" dirty="0" err="1">
                <a:latin typeface="Century Schoolbook" pitchFamily="18" charset="0"/>
              </a:rPr>
              <a:t>своїх</a:t>
            </a:r>
            <a:r>
              <a:rPr lang="ru-RU" sz="2400" dirty="0">
                <a:latin typeface="Century Schoolbook" pitchFamily="18" charset="0"/>
              </a:rPr>
              <a:t> же </a:t>
            </a:r>
            <a:r>
              <a:rPr lang="ru-RU" sz="2400" dirty="0" err="1">
                <a:latin typeface="Century Schoolbook" pitchFamily="18" charset="0"/>
              </a:rPr>
              <a:t>однолітків</a:t>
            </a:r>
            <a:r>
              <a:rPr lang="ru-RU" sz="2400" dirty="0">
                <a:latin typeface="Century Schoolbook" pitchFamily="18" charset="0"/>
              </a:rPr>
              <a:t>. В одному </a:t>
            </a:r>
            <a:r>
              <a:rPr lang="ru-RU" sz="2400" dirty="0" err="1">
                <a:latin typeface="Century Schoolbook" pitchFamily="18" charset="0"/>
              </a:rPr>
              <a:t>примірнику</a:t>
            </a:r>
            <a:r>
              <a:rPr lang="ru-RU" sz="2400" dirty="0">
                <a:latin typeface="Century Schoolbook" pitchFamily="18" charset="0"/>
              </a:rPr>
              <a:t>. </a:t>
            </a:r>
            <a:r>
              <a:rPr lang="ru-RU" sz="2400" dirty="0" err="1">
                <a:latin typeface="Century Schoolbook" pitchFamily="18" charset="0"/>
              </a:rPr>
              <a:t>Проіснувала</a:t>
            </a:r>
            <a:r>
              <a:rPr lang="ru-RU" sz="2400" dirty="0">
                <a:latin typeface="Century Schoolbook" pitchFamily="18" charset="0"/>
              </a:rPr>
              <a:t> наша газета </a:t>
            </a:r>
            <a:r>
              <a:rPr lang="ru-RU" sz="2400" dirty="0" err="1">
                <a:latin typeface="Century Schoolbook" pitchFamily="18" charset="0"/>
              </a:rPr>
              <a:t>десь</a:t>
            </a:r>
            <a:r>
              <a:rPr lang="ru-RU" sz="2400" dirty="0">
                <a:latin typeface="Century Schoolbook" pitchFamily="18" charset="0"/>
              </a:rPr>
              <a:t> до 10 </a:t>
            </a:r>
            <a:r>
              <a:rPr lang="ru-RU" sz="2400" dirty="0" err="1" smtClean="0">
                <a:latin typeface="Century Schoolbook" pitchFamily="18" charset="0"/>
              </a:rPr>
              <a:t>видання</a:t>
            </a:r>
            <a:r>
              <a:rPr lang="ru-RU" sz="2400" dirty="0" smtClean="0">
                <a:latin typeface="Century Schoolbook" pitchFamily="18" charset="0"/>
              </a:rPr>
              <a:t>».</a:t>
            </a:r>
            <a:endParaRPr lang="uk-UA" sz="2400" dirty="0">
              <a:latin typeface="Century Schoolbook" pitchFamily="18" charset="0"/>
            </a:endParaRPr>
          </a:p>
        </p:txBody>
      </p:sp>
      <p:pic>
        <p:nvPicPr>
          <p:cNvPr id="7" name="Объект 3"/>
          <p:cNvPicPr>
            <a:picLocks noChangeAspect="1"/>
          </p:cNvPicPr>
          <p:nvPr/>
        </p:nvPicPr>
        <p:blipFill>
          <a:blip r:embed="rId2" cstate="print"/>
          <a:stretch>
            <a:fillRect/>
          </a:stretch>
        </p:blipFill>
        <p:spPr>
          <a:xfrm>
            <a:off x="533400" y="266700"/>
            <a:ext cx="1600200" cy="1752600"/>
          </a:xfrm>
          <a:prstGeom prst="rect">
            <a:avLst/>
          </a:prstGeom>
          <a:ln>
            <a:noFill/>
          </a:ln>
          <a:effectLst>
            <a:softEdge rad="112500"/>
          </a:effectLst>
        </p:spPr>
      </p:pic>
    </p:spTree>
    <p:extLst>
      <p:ext uri="{BB962C8B-B14F-4D97-AF65-F5344CB8AC3E}">
        <p14:creationId xmlns="" xmlns:p14="http://schemas.microsoft.com/office/powerpoint/2010/main" val="32942008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txBox="1">
            <a:spLocks/>
          </p:cNvSpPr>
          <p:nvPr/>
        </p:nvSpPr>
        <p:spPr>
          <a:xfrm>
            <a:off x="4267200" y="419100"/>
            <a:ext cx="4495800" cy="4495800"/>
          </a:xfrm>
          <a:prstGeom prst="rect">
            <a:avLst/>
          </a:prstGeom>
        </p:spPr>
        <p:txBody>
          <a:bodyPr>
            <a:noAutofit/>
          </a:bodyPr>
          <a:lstStyle/>
          <a:p>
            <a:pPr marL="342900" indent="-342900" algn="just"/>
            <a:r>
              <a:rPr lang="uk-UA" sz="2400" dirty="0" smtClean="0">
                <a:latin typeface="Century Schoolbook" pitchFamily="18" charset="0"/>
                <a:cs typeface="Times New Roman" panose="02020603050405020304" pitchFamily="18" charset="0"/>
              </a:rPr>
              <a:t>         </a:t>
            </a:r>
            <a:r>
              <a:rPr lang="uk-UA" sz="2400" dirty="0" err="1" smtClean="0">
                <a:latin typeface="Century Schoolbook" pitchFamily="18" charset="0"/>
                <a:cs typeface="Times New Roman" panose="02020603050405020304" pitchFamily="18" charset="0"/>
              </a:rPr>
              <a:t>“Гострий</a:t>
            </a:r>
            <a:r>
              <a:rPr lang="uk-UA" sz="2400" dirty="0" smtClean="0">
                <a:latin typeface="Century Schoolbook" pitchFamily="18" charset="0"/>
                <a:cs typeface="Times New Roman" panose="02020603050405020304" pitchFamily="18" charset="0"/>
              </a:rPr>
              <a:t> зір Василя Голобородька відображає своєрідність бачення світу, що виявляється в умінні змалювати звичайне в казковому забарвленні… Він   поєднує народно-традиційні засоби з новим змістом, наповнює музикою свої лаконічні малюнки з життя </a:t>
            </a:r>
            <a:r>
              <a:rPr lang="uk-UA" sz="2400" dirty="0" err="1" smtClean="0">
                <a:latin typeface="Century Schoolbook" pitchFamily="18" charset="0"/>
                <a:cs typeface="Times New Roman" panose="02020603050405020304" pitchFamily="18" charset="0"/>
              </a:rPr>
              <a:t>людини.”</a:t>
            </a:r>
            <a:endParaRPr lang="uk-UA" sz="2400" dirty="0" smtClean="0">
              <a:latin typeface="Century Schoolbook" pitchFamily="18" charset="0"/>
              <a:cs typeface="Times New Roman" panose="02020603050405020304" pitchFamily="18" charset="0"/>
            </a:endParaRPr>
          </a:p>
          <a:p>
            <a:pPr marL="342900" indent="-342900" algn="just"/>
            <a:endParaRPr lang="ru-RU" sz="2400" dirty="0" smtClean="0">
              <a:latin typeface="Century Schoolbook" pitchFamily="18" charset="0"/>
              <a:cs typeface="Times New Roman" panose="02020603050405020304" pitchFamily="18" charset="0"/>
            </a:endParaRPr>
          </a:p>
        </p:txBody>
      </p:sp>
      <p:pic>
        <p:nvPicPr>
          <p:cNvPr id="3"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l="16393"/>
          <a:stretch>
            <a:fillRect/>
          </a:stretch>
        </p:blipFill>
        <p:spPr bwMode="auto">
          <a:xfrm flipH="1">
            <a:off x="457200" y="952500"/>
            <a:ext cx="3902095" cy="3048000"/>
          </a:xfrm>
          <a:prstGeom prst="rect">
            <a:avLst/>
          </a:prstGeom>
          <a:ln>
            <a:noFill/>
          </a:ln>
          <a:effectLst>
            <a:softEdge rad="1125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Содержимое 1"/>
          <p:cNvSpPr txBox="1">
            <a:spLocks/>
          </p:cNvSpPr>
          <p:nvPr/>
        </p:nvSpPr>
        <p:spPr>
          <a:xfrm>
            <a:off x="3124200" y="4914900"/>
            <a:ext cx="5715000" cy="381000"/>
          </a:xfrm>
          <a:prstGeom prst="rect">
            <a:avLst/>
          </a:prstGeom>
        </p:spPr>
        <p:txBody>
          <a:bodyPr>
            <a:noAutofit/>
          </a:bodyPr>
          <a:lstStyle/>
          <a:p>
            <a:pPr marL="342900" indent="-342900" algn="r"/>
            <a:r>
              <a:rPr lang="uk-UA" sz="2400" dirty="0" smtClean="0">
                <a:latin typeface="Century Schoolbook" pitchFamily="18" charset="0"/>
                <a:cs typeface="Times New Roman" panose="02020603050405020304" pitchFamily="18" charset="0"/>
              </a:rPr>
              <a:t>Володимир </a:t>
            </a:r>
            <a:r>
              <a:rPr lang="uk-UA" sz="2400" dirty="0" err="1" smtClean="0">
                <a:latin typeface="Century Schoolbook" pitchFamily="18" charset="0"/>
                <a:cs typeface="Times New Roman" panose="02020603050405020304" pitchFamily="18" charset="0"/>
              </a:rPr>
              <a:t>П’янов</a:t>
            </a:r>
            <a:r>
              <a:rPr lang="uk-UA" sz="2400" dirty="0" smtClean="0">
                <a:latin typeface="Century Schoolbook" pitchFamily="18" charset="0"/>
                <a:cs typeface="Times New Roman" panose="02020603050405020304" pitchFamily="18" charset="0"/>
              </a:rPr>
              <a:t>, журнал </a:t>
            </a:r>
            <a:r>
              <a:rPr lang="uk-UA" sz="2400" dirty="0" err="1" smtClean="0">
                <a:latin typeface="Century Schoolbook" pitchFamily="18" charset="0"/>
                <a:cs typeface="Times New Roman" panose="02020603050405020304" pitchFamily="18" charset="0"/>
              </a:rPr>
              <a:t>“Дніпро”</a:t>
            </a:r>
            <a:endParaRPr lang="ru-RU" sz="2400" dirty="0" smtClean="0">
              <a:latin typeface="Century Schoolbook"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47900"/>
            <a:ext cx="8153400" cy="2895600"/>
          </a:xfrm>
        </p:spPr>
        <p:txBody>
          <a:bodyPr/>
          <a:lstStyle/>
          <a:p>
            <a:pPr algn="just"/>
            <a:r>
              <a:rPr lang="vi-VN" sz="4800" b="1" dirty="0" smtClean="0">
                <a:ln w="10541" cmpd="sng">
                  <a:solidFill>
                    <a:sysClr val="windowText" lastClr="000000"/>
                  </a:solidFill>
                  <a:prstDash val="solid"/>
                </a:ln>
                <a:solidFill>
                  <a:srgbClr val="008000"/>
                </a:solidFill>
              </a:rPr>
              <a:t>Верлібр</a:t>
            </a:r>
            <a:r>
              <a:rPr lang="vi-VN" sz="2800" dirty="0" smtClean="0"/>
              <a:t> (фр. </a:t>
            </a:r>
            <a:r>
              <a:rPr lang="en-US" sz="2800" dirty="0" err="1" smtClean="0">
                <a:latin typeface="Century Schoolbook" pitchFamily="18" charset="0"/>
              </a:rPr>
              <a:t>vers</a:t>
            </a:r>
            <a:r>
              <a:rPr lang="en-US" sz="2800" dirty="0" smtClean="0">
                <a:latin typeface="Century Schoolbook" pitchFamily="18" charset="0"/>
              </a:rPr>
              <a:t> </a:t>
            </a:r>
            <a:r>
              <a:rPr lang="en-US" sz="2800" dirty="0" err="1" smtClean="0">
                <a:latin typeface="Century Schoolbook" pitchFamily="18" charset="0"/>
              </a:rPr>
              <a:t>libre</a:t>
            </a:r>
            <a:r>
              <a:rPr lang="en-US" sz="2800" dirty="0" smtClean="0">
                <a:latin typeface="Century Schoolbook" pitchFamily="18" charset="0"/>
              </a:rPr>
              <a:t> — </a:t>
            </a:r>
            <a:r>
              <a:rPr lang="vi-VN" sz="2800" dirty="0" smtClean="0"/>
              <a:t>вільний вірш) — неримований, нерівнонаголошений віршорядок (і вірш як жанр), що має джерела у фольклорі (замовляння та інші форми неримованої народної поезії). Верлібр є одночасно і ліричним жанром.</a:t>
            </a:r>
            <a:endParaRPr lang="ru-RU" sz="2800" dirty="0">
              <a:latin typeface="Century Schoolbook" pitchFamily="18" charset="0"/>
            </a:endParaRPr>
          </a:p>
        </p:txBody>
      </p:sp>
      <p:sp>
        <p:nvSpPr>
          <p:cNvPr id="7" name="Прямоугольник 6"/>
          <p:cNvSpPr/>
          <p:nvPr/>
        </p:nvSpPr>
        <p:spPr>
          <a:xfrm>
            <a:off x="457200" y="495300"/>
            <a:ext cx="8229600" cy="1815882"/>
          </a:xfrm>
          <a:prstGeom prst="rect">
            <a:avLst/>
          </a:prstGeom>
        </p:spPr>
        <p:txBody>
          <a:bodyPr wrap="square">
            <a:spAutoFit/>
          </a:bodyPr>
          <a:lstStyle/>
          <a:p>
            <a:pPr algn="just"/>
            <a:r>
              <a:rPr lang="ru-RU" sz="2800" dirty="0">
                <a:latin typeface="Century Schoolbook" pitchFamily="18" charset="0"/>
              </a:rPr>
              <a:t> </a:t>
            </a:r>
            <a:r>
              <a:rPr lang="ru-RU" sz="2800" dirty="0" err="1">
                <a:latin typeface="Century Schoolbook" pitchFamily="18" charset="0"/>
              </a:rPr>
              <a:t>Переважна</a:t>
            </a:r>
            <a:r>
              <a:rPr lang="ru-RU" sz="2800" dirty="0">
                <a:latin typeface="Century Schoolbook" pitchFamily="18" charset="0"/>
              </a:rPr>
              <a:t> </a:t>
            </a:r>
            <a:r>
              <a:rPr lang="ru-RU" sz="2800" dirty="0" err="1">
                <a:latin typeface="Century Schoolbook" pitchFamily="18" charset="0"/>
              </a:rPr>
              <a:t>більшість</a:t>
            </a:r>
            <a:r>
              <a:rPr lang="ru-RU" sz="2800" dirty="0">
                <a:latin typeface="Century Schoolbook" pitchFamily="18" charset="0"/>
              </a:rPr>
              <a:t> </a:t>
            </a:r>
            <a:r>
              <a:rPr lang="ru-RU" sz="2800" dirty="0" err="1">
                <a:latin typeface="Century Schoolbook" pitchFamily="18" charset="0"/>
              </a:rPr>
              <a:t>текстів</a:t>
            </a:r>
            <a:r>
              <a:rPr lang="ru-RU" sz="2800" dirty="0">
                <a:latin typeface="Century Schoolbook" pitchFamily="18" charset="0"/>
              </a:rPr>
              <a:t> у </a:t>
            </a:r>
            <a:r>
              <a:rPr lang="ru-RU" sz="2800" dirty="0" err="1">
                <a:latin typeface="Century Schoolbook" pitchFamily="18" charset="0"/>
              </a:rPr>
              <a:t>книжці</a:t>
            </a:r>
            <a:r>
              <a:rPr lang="ru-RU" sz="2800" dirty="0">
                <a:latin typeface="Century Schoolbook" pitchFamily="18" charset="0"/>
              </a:rPr>
              <a:t> «</a:t>
            </a:r>
            <a:r>
              <a:rPr lang="ru-RU" sz="2800" dirty="0" err="1">
                <a:latin typeface="Century Schoolbook" pitchFamily="18" charset="0"/>
              </a:rPr>
              <a:t>Віршів</a:t>
            </a:r>
            <a:r>
              <a:rPr lang="ru-RU" sz="2800" dirty="0">
                <a:latin typeface="Century Schoolbook" pitchFamily="18" charset="0"/>
              </a:rPr>
              <a:t> </a:t>
            </a:r>
            <a:r>
              <a:rPr lang="ru-RU" sz="2800" dirty="0" err="1">
                <a:latin typeface="Century Schoolbook" pitchFamily="18" charset="0"/>
              </a:rPr>
              <a:t>повна</a:t>
            </a:r>
            <a:r>
              <a:rPr lang="ru-RU" sz="2800" dirty="0">
                <a:latin typeface="Century Schoolbook" pitchFamily="18" charset="0"/>
              </a:rPr>
              <a:t> рукавичка» – </a:t>
            </a:r>
            <a:r>
              <a:rPr lang="ru-RU" sz="2800" dirty="0" err="1">
                <a:latin typeface="Century Schoolbook" pitchFamily="18" charset="0"/>
              </a:rPr>
              <a:t>це</a:t>
            </a:r>
            <a:r>
              <a:rPr lang="ru-RU" sz="2800" dirty="0">
                <a:latin typeface="Century Schoolbook" pitchFamily="18" charset="0"/>
              </a:rPr>
              <a:t> </a:t>
            </a:r>
            <a:r>
              <a:rPr lang="ru-RU" sz="2800" dirty="0" err="1">
                <a:latin typeface="Century Schoolbook" pitchFamily="18" charset="0"/>
              </a:rPr>
              <a:t>дуже</a:t>
            </a:r>
            <a:r>
              <a:rPr lang="ru-RU" sz="2800" dirty="0">
                <a:latin typeface="Century Schoolbook" pitchFamily="18" charset="0"/>
              </a:rPr>
              <a:t> </a:t>
            </a:r>
            <a:r>
              <a:rPr lang="ru-RU" sz="2800" dirty="0" err="1">
                <a:latin typeface="Century Schoolbook" pitchFamily="18" charset="0"/>
              </a:rPr>
              <a:t>коротенькі</a:t>
            </a:r>
            <a:r>
              <a:rPr lang="ru-RU" sz="2800" dirty="0">
                <a:latin typeface="Century Schoolbook" pitchFamily="18" charset="0"/>
              </a:rPr>
              <a:t> </a:t>
            </a:r>
            <a:r>
              <a:rPr lang="ru-RU" sz="2800" dirty="0" err="1">
                <a:latin typeface="Century Schoolbook" pitchFamily="18" charset="0"/>
              </a:rPr>
              <a:t>верлібри</a:t>
            </a:r>
            <a:r>
              <a:rPr lang="ru-RU" sz="2800" dirty="0">
                <a:latin typeface="Century Schoolbook" pitchFamily="18" charset="0"/>
              </a:rPr>
              <a:t>, буквально «на один образ».</a:t>
            </a:r>
          </a:p>
        </p:txBody>
      </p:sp>
    </p:spTree>
    <p:extLst>
      <p:ext uri="{BB962C8B-B14F-4D97-AF65-F5344CB8AC3E}">
        <p14:creationId xmlns="" xmlns:p14="http://schemas.microsoft.com/office/powerpoint/2010/main" val="20917309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609600" y="419100"/>
            <a:ext cx="8001000" cy="2308324"/>
          </a:xfrm>
          <a:prstGeom prst="rect">
            <a:avLst/>
          </a:prstGeom>
        </p:spPr>
        <p:txBody>
          <a:bodyPr wrap="square">
            <a:spAutoFit/>
          </a:bodyPr>
          <a:lstStyle/>
          <a:p>
            <a:pPr algn="just"/>
            <a:r>
              <a:rPr lang="uk-UA" sz="2400" dirty="0" smtClean="0">
                <a:latin typeface="Century Schoolbook" pitchFamily="18" charset="0"/>
                <a:cs typeface="Times New Roman" panose="02020603050405020304" pitchFamily="18" charset="0"/>
              </a:rPr>
              <a:t>Вони дуже схожі на звичайні речення. Їх не можна прочитати ритмічно, як звичайні вірші. Проте якщо відчути кожен рядок як картину, барву, настрій, то легко зрозуміти різницю. Деякі дорослі вважають, що діти не розуміють верлібрів. Проте виявилося, що це не так. </a:t>
            </a:r>
            <a:endParaRPr lang="ru-RU" sz="2400" dirty="0">
              <a:latin typeface="Century Schoolbook" pitchFamily="18" charset="0"/>
            </a:endParaRPr>
          </a:p>
        </p:txBody>
      </p:sp>
      <p:sp>
        <p:nvSpPr>
          <p:cNvPr id="1026" name="AutoShape 2" descr="Верлібр - це ... Значення слова &quot;верлібр&quot; - Середню освіту і школи 202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27" name="Picture 3"/>
          <p:cNvPicPr>
            <a:picLocks noChangeAspect="1" noChangeArrowheads="1"/>
          </p:cNvPicPr>
          <p:nvPr/>
        </p:nvPicPr>
        <p:blipFill>
          <a:blip r:embed="rId2" cstate="print"/>
          <a:srcRect b="6854"/>
          <a:stretch>
            <a:fillRect/>
          </a:stretch>
        </p:blipFill>
        <p:spPr bwMode="auto">
          <a:xfrm>
            <a:off x="2590800" y="2552700"/>
            <a:ext cx="4191000" cy="26670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6400" y="419100"/>
            <a:ext cx="7107088" cy="1600406"/>
          </a:xfrm>
          <a:prstGeom prst="rect">
            <a:avLst/>
          </a:prstGeom>
          <a:solidFill>
            <a:schemeClr val="bg1"/>
          </a:solidFill>
          <a:ln>
            <a:solidFill>
              <a:schemeClr val="bg1"/>
            </a:solid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algn="ctr">
              <a:lnSpc>
                <a:spcPct val="110000"/>
              </a:lnSpc>
              <a:tabLst>
                <a:tab pos="571317" algn="l"/>
                <a:tab pos="3230480" algn="ctr"/>
              </a:tabLst>
            </a:pPr>
            <a:r>
              <a:rPr lang="uk-UA" sz="28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a typeface="Times New Roman"/>
              </a:rPr>
              <a:t>Вправа «Банани</a:t>
            </a:r>
            <a:r>
              <a:rPr lang="uk-UA" sz="2800" b="1" cap="all" dirty="0">
                <a:ln w="9000" cmpd="sng">
                  <a:solidFill>
                    <a:sysClr val="windowText" lastClr="000000"/>
                  </a:solidFill>
                  <a:prstDash val="solid"/>
                </a:ln>
                <a:solidFill>
                  <a:srgbClr val="006600"/>
                </a:solidFill>
                <a:effectLst>
                  <a:reflection blurRad="12700" stA="28000" endPos="45000" dist="1000" dir="5400000" sy="-100000" algn="bl" rotWithShape="0"/>
                </a:effectLst>
                <a:latin typeface="Bookman Old Style" pitchFamily="18" charset="0"/>
                <a:ea typeface="Times New Roman"/>
              </a:rPr>
              <a:t>»</a:t>
            </a:r>
          </a:p>
          <a:p>
            <a:pPr marL="157426" algn="ctr">
              <a:lnSpc>
                <a:spcPct val="80000"/>
              </a:lnSpc>
              <a:tabLst>
                <a:tab pos="3230480" algn="ctr"/>
              </a:tabLst>
            </a:pPr>
            <a:r>
              <a:rPr lang="uk-UA" sz="2800" dirty="0" smtClean="0">
                <a:latin typeface="Century Schoolbook" pitchFamily="18" charset="0"/>
                <a:ea typeface="Times New Roman"/>
              </a:rPr>
              <a:t>Це зашифрована фраза. </a:t>
            </a:r>
          </a:p>
          <a:p>
            <a:pPr marL="157426" algn="ctr">
              <a:lnSpc>
                <a:spcPct val="80000"/>
              </a:lnSpc>
              <a:tabLst>
                <a:tab pos="3230480" algn="ctr"/>
              </a:tabLst>
            </a:pPr>
            <a:r>
              <a:rPr lang="uk-UA" sz="2800" dirty="0" smtClean="0">
                <a:latin typeface="Century Schoolbook" pitchFamily="18" charset="0"/>
                <a:ea typeface="Times New Roman"/>
              </a:rPr>
              <a:t>Закресліть слово, щоб прочитати назви творів Василя Голобородька.</a:t>
            </a:r>
          </a:p>
        </p:txBody>
      </p:sp>
      <p:sp>
        <p:nvSpPr>
          <p:cNvPr id="3" name="TextBox 2"/>
          <p:cNvSpPr txBox="1"/>
          <p:nvPr/>
        </p:nvSpPr>
        <p:spPr>
          <a:xfrm>
            <a:off x="381000" y="2171700"/>
            <a:ext cx="8382000" cy="1514228"/>
          </a:xfrm>
          <a:prstGeom prst="rect">
            <a:avLst/>
          </a:prstGeom>
          <a:solidFill>
            <a:schemeClr val="bg1">
              <a:lumMod val="85000"/>
            </a:schemeClr>
          </a:solidFill>
          <a:ln w="38100"/>
        </p:spPr>
        <p:style>
          <a:lnRef idx="2">
            <a:schemeClr val="accent5"/>
          </a:lnRef>
          <a:fillRef idx="1">
            <a:schemeClr val="lt1"/>
          </a:fillRef>
          <a:effectRef idx="0">
            <a:schemeClr val="accent5"/>
          </a:effectRef>
          <a:fontRef idx="minor">
            <a:schemeClr val="dk1"/>
          </a:fontRef>
        </p:style>
        <p:txBody>
          <a:bodyPr wrap="square" lIns="91411" tIns="45704" rIns="91411" bIns="45704" rtlCol="0">
            <a:spAutoFit/>
          </a:bodyPr>
          <a:lstStyle/>
          <a:p>
            <a:pPr marL="157426" algn="ctr">
              <a:lnSpc>
                <a:spcPct val="110000"/>
              </a:lnSpc>
              <a:tabLst>
                <a:tab pos="3230480" algn="ctr"/>
              </a:tabLst>
            </a:pPr>
            <a:r>
              <a:rPr lang="uk-UA" sz="4200" b="1" spc="300" dirty="0" smtClean="0">
                <a:solidFill>
                  <a:srgbClr val="002060"/>
                </a:solidFill>
                <a:latin typeface="Times New Roman"/>
                <a:ea typeface="Times New Roman"/>
              </a:rPr>
              <a:t>ЗАРУКАВИЧКАКРЕСПЕКАСЛІТЬПІСЛЯСЛОДОЩУВО</a:t>
            </a:r>
            <a:endParaRPr lang="uk-UA" sz="4200" b="1" dirty="0">
              <a:solidFill>
                <a:srgbClr val="002060"/>
              </a:solidFill>
              <a:latin typeface="Times New Roman"/>
              <a:ea typeface="Times New Roman"/>
            </a:endParaRPr>
          </a:p>
        </p:txBody>
      </p:sp>
      <p:sp>
        <p:nvSpPr>
          <p:cNvPr id="6" name="TextBox 5"/>
          <p:cNvSpPr txBox="1"/>
          <p:nvPr/>
        </p:nvSpPr>
        <p:spPr>
          <a:xfrm>
            <a:off x="359024" y="3848100"/>
            <a:ext cx="8480176" cy="1514228"/>
          </a:xfrm>
          <a:prstGeom prst="rect">
            <a:avLst/>
          </a:prstGeom>
          <a:noFill/>
          <a:ln w="38100"/>
        </p:spPr>
        <p:style>
          <a:lnRef idx="2">
            <a:schemeClr val="accent5"/>
          </a:lnRef>
          <a:fillRef idx="1">
            <a:schemeClr val="lt1"/>
          </a:fillRef>
          <a:effectRef idx="0">
            <a:schemeClr val="accent5"/>
          </a:effectRef>
          <a:fontRef idx="minor">
            <a:schemeClr val="dk1"/>
          </a:fontRef>
        </p:style>
        <p:txBody>
          <a:bodyPr wrap="square" lIns="91411" tIns="45704" rIns="91411" bIns="45704" rtlCol="0">
            <a:spAutoFit/>
          </a:bodyPr>
          <a:lstStyle/>
          <a:p>
            <a:pPr marL="157426" algn="ctr">
              <a:lnSpc>
                <a:spcPct val="110000"/>
              </a:lnSpc>
              <a:tabLst>
                <a:tab pos="3230480" algn="ctr"/>
              </a:tabLst>
            </a:pPr>
            <a:r>
              <a:rPr lang="uk-UA" sz="4200" b="1" dirty="0" smtClean="0">
                <a:ln w="10541" cmpd="sng">
                  <a:solidFill>
                    <a:sysClr val="windowText" lastClr="000000"/>
                  </a:solidFill>
                  <a:prstDash val="solid"/>
                </a:ln>
                <a:solidFill>
                  <a:srgbClr val="008000"/>
                </a:solidFill>
                <a:latin typeface="Bookman Old Style" pitchFamily="18" charset="0"/>
                <a:ea typeface="Times New Roman"/>
              </a:rPr>
              <a:t>“РУКАВИЧКА”, “СПЕКА”, “ПІСЛЯ ДОЩУ”</a:t>
            </a:r>
            <a:endParaRPr lang="uk-UA" sz="4200" b="1" dirty="0">
              <a:ln w="10541" cmpd="sng">
                <a:solidFill>
                  <a:sysClr val="windowText" lastClr="000000"/>
                </a:solidFill>
                <a:prstDash val="solid"/>
              </a:ln>
              <a:solidFill>
                <a:srgbClr val="008000"/>
              </a:solidFill>
              <a:latin typeface="Bookman Old Style" pitchFamily="18" charset="0"/>
              <a:ea typeface="Times New Roman"/>
            </a:endParaRPr>
          </a:p>
        </p:txBody>
      </p:sp>
      <p:sp>
        <p:nvSpPr>
          <p:cNvPr id="12" name="Прямоугольник 11"/>
          <p:cNvSpPr/>
          <p:nvPr/>
        </p:nvSpPr>
        <p:spPr>
          <a:xfrm>
            <a:off x="7596336" y="5593804"/>
            <a:ext cx="1547664" cy="121196"/>
          </a:xfrm>
          <a:prstGeom prst="rect">
            <a:avLst/>
          </a:prstGeom>
          <a:solidFill>
            <a:srgbClr val="003300"/>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xmlns="" val="2381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457200" y="1257300"/>
            <a:ext cx="3618298" cy="707886"/>
          </a:xfrm>
          <a:prstGeom prst="rect">
            <a:avLst/>
          </a:prstGeom>
          <a:noFill/>
        </p:spPr>
        <p:txBody>
          <a:bodyPr wrap="none" lIns="91440" tIns="45720" rIns="91440" bIns="45720">
            <a:spAutoFit/>
          </a:bodyPr>
          <a:lstStyle/>
          <a:p>
            <a:pPr algn="ctr"/>
            <a:r>
              <a:rPr lang="ru-RU" sz="40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РУКАВИЧКА</a:t>
            </a:r>
            <a:endParaRPr lang="ru-RU" sz="40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04800" y="1943100"/>
            <a:ext cx="5257800" cy="163118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tabLst>
                <a:tab pos="3230480" algn="ctr"/>
              </a:tabLst>
            </a:pPr>
            <a:r>
              <a:rPr lang="uk-UA" sz="2500" b="1" dirty="0" smtClean="0">
                <a:latin typeface="Century Schoolbook" pitchFamily="18" charset="0"/>
                <a:ea typeface="Times New Roman"/>
              </a:rPr>
              <a:t>Загубив рукавичку.</a:t>
            </a:r>
          </a:p>
          <a:p>
            <a:pPr marL="157426" algn="just">
              <a:tabLst>
                <a:tab pos="3230480" algn="ctr"/>
              </a:tabLst>
            </a:pPr>
            <a:r>
              <a:rPr lang="uk-UA" sz="2500" b="1" dirty="0" smtClean="0">
                <a:latin typeface="Century Schoolbook" pitchFamily="18" charset="0"/>
                <a:ea typeface="Times New Roman"/>
              </a:rPr>
              <a:t>Підняв.</a:t>
            </a:r>
          </a:p>
          <a:p>
            <a:pPr marL="157426" algn="just">
              <a:tabLst>
                <a:tab pos="3230480" algn="ctr"/>
              </a:tabLst>
            </a:pPr>
            <a:r>
              <a:rPr lang="uk-UA" sz="2500" b="1" dirty="0" smtClean="0">
                <a:latin typeface="Century Schoolbook" pitchFamily="18" charset="0"/>
                <a:ea typeface="Times New Roman"/>
              </a:rPr>
              <a:t>Якби не підняв – почалася б казка.</a:t>
            </a:r>
          </a:p>
        </p:txBody>
      </p:sp>
      <p:pic>
        <p:nvPicPr>
          <p:cNvPr id="23554" name="Picture 2" descr="Українська народна казка &quot;Рукавичка&quot; - YouTube - YouTube"/>
          <p:cNvPicPr>
            <a:picLocks noChangeAspect="1" noChangeArrowheads="1"/>
          </p:cNvPicPr>
          <p:nvPr/>
        </p:nvPicPr>
        <p:blipFill>
          <a:blip r:embed="rId3" cstate="print"/>
          <a:srcRect l="7500" t="4444" r="7500" b="4444"/>
          <a:stretch>
            <a:fillRect/>
          </a:stretch>
        </p:blipFill>
        <p:spPr bwMode="auto">
          <a:xfrm>
            <a:off x="1905000" y="3238500"/>
            <a:ext cx="3631581" cy="2189629"/>
          </a:xfrm>
          <a:prstGeom prst="rect">
            <a:avLst/>
          </a:prstGeom>
          <a:ln>
            <a:noFill/>
          </a:ln>
          <a:effectLst>
            <a:softEdge rad="112500"/>
          </a:effectLst>
        </p:spPr>
      </p:pic>
      <p:pic>
        <p:nvPicPr>
          <p:cNvPr id="23556" name="Picture 4" descr="Презентація. &quot;За українською народною казкою «Рукавичка»&quot;."/>
          <p:cNvPicPr>
            <a:picLocks noChangeAspect="1" noChangeArrowheads="1"/>
          </p:cNvPicPr>
          <p:nvPr/>
        </p:nvPicPr>
        <p:blipFill>
          <a:blip r:embed="rId4" cstate="print"/>
          <a:srcRect l="17143" t="4762" r="12000" b="12952"/>
          <a:stretch>
            <a:fillRect/>
          </a:stretch>
        </p:blipFill>
        <p:spPr bwMode="auto">
          <a:xfrm>
            <a:off x="5698631" y="1181100"/>
            <a:ext cx="2694658" cy="2514600"/>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wipe(down)">
                                      <p:cBhvr>
                                        <p:cTn id="7" dur="500"/>
                                        <p:tgtEl>
                                          <p:spTgt spid="23556"/>
                                        </p:tgtEl>
                                      </p:cBhvr>
                                    </p:animEffect>
                                  </p:childTnLst>
                                </p:cTn>
                              </p:par>
                              <p:par>
                                <p:cTn id="8" presetID="22" presetClass="entr" presetSubtype="4"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Effect transition="in" filter="wipe(down)">
                                      <p:cBhvr>
                                        <p:cTn id="10"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1200192" y="1333500"/>
            <a:ext cx="2132315" cy="707886"/>
          </a:xfrm>
          <a:prstGeom prst="rect">
            <a:avLst/>
          </a:prstGeom>
          <a:noFill/>
        </p:spPr>
        <p:txBody>
          <a:bodyPr wrap="none" lIns="91440" tIns="45720" rIns="91440" bIns="45720">
            <a:spAutoFit/>
          </a:bodyPr>
          <a:lstStyle/>
          <a:p>
            <a:pPr algn="ctr"/>
            <a:r>
              <a:rPr lang="ru-RU" sz="40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СПЕКА</a:t>
            </a:r>
            <a:endParaRPr lang="ru-RU" sz="40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81000" y="1943100"/>
            <a:ext cx="8001000" cy="124646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tabLst>
                <a:tab pos="3230480" algn="ctr"/>
              </a:tabLst>
            </a:pPr>
            <a:r>
              <a:rPr lang="uk-UA" sz="2500" b="1" dirty="0" smtClean="0">
                <a:latin typeface="Century Schoolbook" pitchFamily="18" charset="0"/>
                <a:ea typeface="Times New Roman"/>
              </a:rPr>
              <a:t>Дві дороги</a:t>
            </a:r>
          </a:p>
          <a:p>
            <a:pPr marL="157426" algn="just">
              <a:tabLst>
                <a:tab pos="3230480" algn="ctr"/>
              </a:tabLst>
            </a:pPr>
            <a:r>
              <a:rPr lang="uk-UA" sz="2500" b="1" dirty="0" smtClean="0">
                <a:latin typeface="Century Schoolbook" pitchFamily="18" charset="0"/>
                <a:ea typeface="Times New Roman"/>
              </a:rPr>
              <a:t>голови повстромлювали в річку – </a:t>
            </a:r>
          </a:p>
          <a:p>
            <a:pPr marL="157426" algn="just">
              <a:tabLst>
                <a:tab pos="3230480" algn="ctr"/>
              </a:tabLst>
            </a:pPr>
            <a:r>
              <a:rPr lang="uk-UA" sz="2500" b="1" dirty="0" smtClean="0">
                <a:latin typeface="Century Schoolbook" pitchFamily="18" charset="0"/>
                <a:ea typeface="Times New Roman"/>
              </a:rPr>
              <a:t>п’ють воду. </a:t>
            </a:r>
          </a:p>
        </p:txBody>
      </p:sp>
      <p:pic>
        <p:nvPicPr>
          <p:cNvPr id="41986" name="Picture 2" descr="Почему появляется радуга? - Ответы на вопросы - Глазастик"/>
          <p:cNvPicPr>
            <a:picLocks noChangeAspect="1" noChangeArrowheads="1"/>
          </p:cNvPicPr>
          <p:nvPr/>
        </p:nvPicPr>
        <p:blipFill>
          <a:blip r:embed="rId3" cstate="print"/>
          <a:srcRect t="19910"/>
          <a:stretch>
            <a:fillRect/>
          </a:stretch>
        </p:blipFill>
        <p:spPr bwMode="auto">
          <a:xfrm>
            <a:off x="2667000" y="2820162"/>
            <a:ext cx="4572000" cy="2697480"/>
          </a:xfrm>
          <a:prstGeom prst="rect">
            <a:avLst/>
          </a:prstGeom>
          <a:ln>
            <a:noFill/>
          </a:ln>
          <a:effectLst>
            <a:softEdge rad="112500"/>
          </a:effectLst>
        </p:spPr>
      </p:pic>
      <p:pic>
        <p:nvPicPr>
          <p:cNvPr id="41988" name="Picture 4" descr="Каждый охотник желает знать… Сколько цветов у китайской радуги. БелПресса"/>
          <p:cNvPicPr>
            <a:picLocks noChangeAspect="1" noChangeArrowheads="1"/>
          </p:cNvPicPr>
          <p:nvPr/>
        </p:nvPicPr>
        <p:blipFill>
          <a:blip r:embed="rId4" cstate="print"/>
          <a:srcRect/>
          <a:stretch>
            <a:fillRect/>
          </a:stretch>
        </p:blipFill>
        <p:spPr bwMode="auto">
          <a:xfrm>
            <a:off x="6477000" y="1104900"/>
            <a:ext cx="2054527" cy="14478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wipe(down)">
                                      <p:cBhvr>
                                        <p:cTn id="7" dur="500"/>
                                        <p:tgtEl>
                                          <p:spTgt spid="41986"/>
                                        </p:tgtEl>
                                      </p:cBhvr>
                                    </p:animEffect>
                                  </p:childTnLst>
                                </p:cTn>
                              </p:par>
                              <p:par>
                                <p:cTn id="8" presetID="22" presetClass="entr" presetSubtype="4"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wipe(down)">
                                      <p:cBhvr>
                                        <p:cTn id="10"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457200" y="1333500"/>
            <a:ext cx="3938900" cy="707886"/>
          </a:xfrm>
          <a:prstGeom prst="rect">
            <a:avLst/>
          </a:prstGeom>
          <a:noFill/>
        </p:spPr>
        <p:txBody>
          <a:bodyPr wrap="none" lIns="91440" tIns="45720" rIns="91440" bIns="45720">
            <a:spAutoFit/>
          </a:bodyPr>
          <a:lstStyle/>
          <a:p>
            <a:pPr algn="ctr"/>
            <a:r>
              <a:rPr lang="ru-RU" sz="40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ПІСЛЯ ДОЩУ</a:t>
            </a:r>
            <a:endParaRPr lang="ru-RU" sz="40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81000" y="1943100"/>
            <a:ext cx="8001000" cy="124646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buFontTx/>
              <a:buChar char="-"/>
              <a:tabLst>
                <a:tab pos="3230480" algn="ctr"/>
              </a:tabLst>
            </a:pPr>
            <a:r>
              <a:rPr lang="uk-UA" sz="2500" b="1" dirty="0" smtClean="0">
                <a:latin typeface="Century Schoolbook" pitchFamily="18" charset="0"/>
                <a:ea typeface="Times New Roman"/>
              </a:rPr>
              <a:t> Де подівся дощ,</a:t>
            </a:r>
          </a:p>
          <a:p>
            <a:pPr marL="157426" algn="just">
              <a:tabLst>
                <a:tab pos="3230480" algn="ctr"/>
              </a:tabLst>
            </a:pPr>
            <a:r>
              <a:rPr lang="uk-UA" sz="2500" b="1" dirty="0" smtClean="0">
                <a:latin typeface="Century Schoolbook" pitchFamily="18" charset="0"/>
                <a:ea typeface="Times New Roman"/>
              </a:rPr>
              <a:t>Як він перестав іти?</a:t>
            </a:r>
          </a:p>
          <a:p>
            <a:pPr marL="157426" algn="just">
              <a:buFontTx/>
              <a:buChar char="-"/>
              <a:tabLst>
                <a:tab pos="3230480" algn="ctr"/>
              </a:tabLst>
            </a:pPr>
            <a:r>
              <a:rPr lang="uk-UA" sz="2500" b="1" dirty="0" smtClean="0">
                <a:latin typeface="Century Schoolbook" pitchFamily="18" charset="0"/>
                <a:ea typeface="Times New Roman"/>
              </a:rPr>
              <a:t> Дощ поринув у річку. </a:t>
            </a:r>
          </a:p>
        </p:txBody>
      </p:sp>
      <p:pic>
        <p:nvPicPr>
          <p:cNvPr id="43010" name="Picture 2" descr="река... и дождь... (Юля Бонк) / Стихи.ру"/>
          <p:cNvPicPr>
            <a:picLocks noChangeAspect="1" noChangeArrowheads="1"/>
          </p:cNvPicPr>
          <p:nvPr/>
        </p:nvPicPr>
        <p:blipFill>
          <a:blip r:embed="rId3" cstate="print"/>
          <a:srcRect/>
          <a:stretch>
            <a:fillRect/>
          </a:stretch>
        </p:blipFill>
        <p:spPr bwMode="auto">
          <a:xfrm>
            <a:off x="5029200" y="1333500"/>
            <a:ext cx="3657600" cy="2743200"/>
          </a:xfrm>
          <a:prstGeom prst="rect">
            <a:avLst/>
          </a:prstGeom>
          <a:ln>
            <a:noFill/>
          </a:ln>
          <a:effectLst>
            <a:softEdge rad="112500"/>
          </a:effectLst>
        </p:spPr>
      </p:pic>
      <p:pic>
        <p:nvPicPr>
          <p:cNvPr id="43012" name="Picture 4" descr="Сонник разлилась река к чему снится разлилась река во сне?"/>
          <p:cNvPicPr>
            <a:picLocks noChangeAspect="1" noChangeArrowheads="1"/>
          </p:cNvPicPr>
          <p:nvPr/>
        </p:nvPicPr>
        <p:blipFill>
          <a:blip r:embed="rId4" cstate="print"/>
          <a:srcRect/>
          <a:stretch>
            <a:fillRect/>
          </a:stretch>
        </p:blipFill>
        <p:spPr bwMode="auto">
          <a:xfrm>
            <a:off x="914400" y="3162300"/>
            <a:ext cx="4000500" cy="2152650"/>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wipe(down)">
                                      <p:cBhvr>
                                        <p:cTn id="7" dur="500"/>
                                        <p:tgtEl>
                                          <p:spTgt spid="43010"/>
                                        </p:tgtEl>
                                      </p:cBhvr>
                                    </p:animEffect>
                                  </p:childTnLst>
                                </p:cTn>
                              </p:par>
                              <p:par>
                                <p:cTn id="8" presetID="22" presetClass="entr" presetSubtype="4" fill="hold" nodeType="withEffect">
                                  <p:stCondLst>
                                    <p:cond delay="0"/>
                                  </p:stCondLst>
                                  <p:childTnLst>
                                    <p:set>
                                      <p:cBhvr>
                                        <p:cTn id="9" dur="1" fill="hold">
                                          <p:stCondLst>
                                            <p:cond delay="0"/>
                                          </p:stCondLst>
                                        </p:cTn>
                                        <p:tgtEl>
                                          <p:spTgt spid="43012"/>
                                        </p:tgtEl>
                                        <p:attrNameLst>
                                          <p:attrName>style.visibility</p:attrName>
                                        </p:attrNameLst>
                                      </p:cBhvr>
                                      <p:to>
                                        <p:strVal val="visible"/>
                                      </p:to>
                                    </p:set>
                                    <p:animEffect transition="in" filter="wipe(down)">
                                      <p:cBhvr>
                                        <p:cTn id="10"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457200" y="1333500"/>
            <a:ext cx="4588114" cy="707886"/>
          </a:xfrm>
          <a:prstGeom prst="rect">
            <a:avLst/>
          </a:prstGeom>
          <a:noFill/>
        </p:spPr>
        <p:txBody>
          <a:bodyPr wrap="none" lIns="91440" tIns="45720" rIns="91440" bIns="45720">
            <a:spAutoFit/>
          </a:bodyPr>
          <a:lstStyle/>
          <a:p>
            <a:pPr algn="ctr"/>
            <a:r>
              <a:rPr lang="ru-RU" sz="40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ВЕЛИКИЙ ДОЩ</a:t>
            </a:r>
            <a:endParaRPr lang="ru-RU" sz="40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81000" y="1943100"/>
            <a:ext cx="4572000" cy="124646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tabLst>
                <a:tab pos="3230480" algn="ctr"/>
              </a:tabLst>
            </a:pPr>
            <a:r>
              <a:rPr lang="uk-UA" sz="2500" b="1" dirty="0" smtClean="0">
                <a:latin typeface="Century Schoolbook" pitchFamily="18" charset="0"/>
                <a:ea typeface="Times New Roman"/>
              </a:rPr>
              <a:t>Такий великий дощ,</a:t>
            </a:r>
          </a:p>
          <a:p>
            <a:pPr marL="157426" algn="just">
              <a:tabLst>
                <a:tab pos="3230480" algn="ctr"/>
              </a:tabLst>
            </a:pPr>
            <a:r>
              <a:rPr lang="uk-UA" sz="2500" b="1" dirty="0" smtClean="0">
                <a:latin typeface="Century Schoolbook" pitchFamily="18" charset="0"/>
                <a:ea typeface="Times New Roman"/>
              </a:rPr>
              <a:t>що в ложці збирається </a:t>
            </a:r>
          </a:p>
          <a:p>
            <a:pPr marL="157426" algn="just">
              <a:tabLst>
                <a:tab pos="3230480" algn="ctr"/>
              </a:tabLst>
            </a:pPr>
            <a:r>
              <a:rPr lang="uk-UA" sz="2500" b="1" dirty="0" smtClean="0">
                <a:latin typeface="Century Schoolbook" pitchFamily="18" charset="0"/>
                <a:ea typeface="Times New Roman"/>
              </a:rPr>
              <a:t>по ополонику води. </a:t>
            </a:r>
          </a:p>
        </p:txBody>
      </p:sp>
      <p:pic>
        <p:nvPicPr>
          <p:cNvPr id="44034" name="Picture 2" descr="Сильный дождь с градом прогнозируют 21 августа на Ставрополье -  Муниципальные новости - Новости, объявления, события - Администрация  Минераловодского городского округа"/>
          <p:cNvPicPr>
            <a:picLocks noChangeAspect="1" noChangeArrowheads="1"/>
          </p:cNvPicPr>
          <p:nvPr/>
        </p:nvPicPr>
        <p:blipFill>
          <a:blip r:embed="rId3" cstate="print"/>
          <a:srcRect/>
          <a:stretch>
            <a:fillRect/>
          </a:stretch>
        </p:blipFill>
        <p:spPr bwMode="auto">
          <a:xfrm>
            <a:off x="4724400" y="2095500"/>
            <a:ext cx="4010291" cy="2667000"/>
          </a:xfrm>
          <a:prstGeom prst="rect">
            <a:avLst/>
          </a:prstGeom>
          <a:ln>
            <a:noFill/>
          </a:ln>
          <a:effectLst>
            <a:softEdge rad="112500"/>
          </a:effectLst>
        </p:spPr>
      </p:pic>
      <p:sp>
        <p:nvSpPr>
          <p:cNvPr id="44036" name="AutoShape 4" descr="Сколько воды в ложке (мл, грамм) - Food-Wiki.ru"/>
          <p:cNvSpPr>
            <a:spLocks noChangeAspect="1" noChangeArrowheads="1"/>
          </p:cNvSpPr>
          <p:nvPr/>
        </p:nvSpPr>
        <p:spPr bwMode="auto">
          <a:xfrm>
            <a:off x="155575" y="-822325"/>
            <a:ext cx="2667000" cy="17145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4038" name="Picture 6" descr="Сколько воды в ложке (мл, грамм) - Food-Wiki.ru"/>
          <p:cNvPicPr>
            <a:picLocks noChangeAspect="1" noChangeArrowheads="1"/>
          </p:cNvPicPr>
          <p:nvPr/>
        </p:nvPicPr>
        <p:blipFill>
          <a:blip r:embed="rId4" cstate="print"/>
          <a:srcRect/>
          <a:stretch>
            <a:fillRect/>
          </a:stretch>
        </p:blipFill>
        <p:spPr bwMode="auto">
          <a:xfrm>
            <a:off x="838200" y="3238500"/>
            <a:ext cx="3276599" cy="2112314"/>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wipe(down)">
                                      <p:cBhvr>
                                        <p:cTn id="7" dur="500"/>
                                        <p:tgtEl>
                                          <p:spTgt spid="44034"/>
                                        </p:tgtEl>
                                      </p:cBhvr>
                                    </p:animEffect>
                                  </p:childTnLst>
                                </p:cTn>
                              </p:par>
                              <p:par>
                                <p:cTn id="8" presetID="22" presetClass="entr" presetSubtype="4" fill="hold" nodeType="withEffect">
                                  <p:stCondLst>
                                    <p:cond delay="0"/>
                                  </p:stCondLst>
                                  <p:childTnLst>
                                    <p:set>
                                      <p:cBhvr>
                                        <p:cTn id="9" dur="1" fill="hold">
                                          <p:stCondLst>
                                            <p:cond delay="0"/>
                                          </p:stCondLst>
                                        </p:cTn>
                                        <p:tgtEl>
                                          <p:spTgt spid="44038"/>
                                        </p:tgtEl>
                                        <p:attrNameLst>
                                          <p:attrName>style.visibility</p:attrName>
                                        </p:attrNameLst>
                                      </p:cBhvr>
                                      <p:to>
                                        <p:strVal val="visible"/>
                                      </p:to>
                                    </p:set>
                                    <p:animEffect transition="in" filter="wipe(down)">
                                      <p:cBhvr>
                                        <p:cTn id="10" dur="500"/>
                                        <p:tgtEl>
                                          <p:spTgt spid="44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342900"/>
            <a:ext cx="8492752" cy="1157208"/>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algn="ctr">
              <a:lnSpc>
                <a:spcPct val="110000"/>
              </a:lnSpc>
              <a:tabLst>
                <a:tab pos="571317" algn="l"/>
                <a:tab pos="3230480" algn="ctr"/>
              </a:tabLst>
            </a:pPr>
            <a:r>
              <a:rPr lang="uk-UA" sz="2800" b="1" cap="all" dirty="0">
                <a:ln w="9000" cmpd="sng">
                  <a:solidFill>
                    <a:sysClr val="windowText" lastClr="000000"/>
                  </a:solidFill>
                  <a:prstDash val="solid"/>
                </a:ln>
                <a:solidFill>
                  <a:srgbClr val="006600"/>
                </a:solidFill>
                <a:effectLst>
                  <a:reflection blurRad="12700" stA="28000" endPos="45000" dist="1000" dir="5400000" sy="-100000" algn="bl" rotWithShape="0"/>
                </a:effectLst>
                <a:latin typeface="Bookman Old Style" pitchFamily="18" charset="0"/>
                <a:ea typeface="Times New Roman"/>
              </a:rPr>
              <a:t>Вправа </a:t>
            </a:r>
            <a:r>
              <a:rPr lang="uk-UA" sz="2800" b="1" cap="all" dirty="0" smtClean="0">
                <a:ln w="9000" cmpd="sng">
                  <a:solidFill>
                    <a:sysClr val="windowText" lastClr="000000"/>
                  </a:solidFill>
                  <a:prstDash val="solid"/>
                </a:ln>
                <a:solidFill>
                  <a:srgbClr val="006600"/>
                </a:solidFill>
                <a:effectLst>
                  <a:reflection blurRad="12700" stA="28000" endPos="45000" dist="1000" dir="5400000" sy="-100000" algn="bl" rotWithShape="0"/>
                </a:effectLst>
                <a:latin typeface="Bookman Old Style" pitchFamily="18" charset="0"/>
                <a:ea typeface="Times New Roman"/>
              </a:rPr>
              <a:t>«ОБЧИСЛИ ВИРАЗ»</a:t>
            </a:r>
            <a:endParaRPr lang="uk-UA" sz="2800" b="1" cap="all" dirty="0">
              <a:ln w="9000" cmpd="sng">
                <a:solidFill>
                  <a:sysClr val="windowText" lastClr="000000"/>
                </a:solidFill>
                <a:prstDash val="solid"/>
              </a:ln>
              <a:solidFill>
                <a:srgbClr val="006600"/>
              </a:solidFill>
              <a:effectLst>
                <a:reflection blurRad="12700" stA="28000" endPos="45000" dist="1000" dir="5400000" sy="-100000" algn="bl" rotWithShape="0"/>
              </a:effectLst>
              <a:latin typeface="Bookman Old Style" pitchFamily="18" charset="0"/>
              <a:ea typeface="Times New Roman"/>
            </a:endParaRPr>
          </a:p>
          <a:p>
            <a:pPr marL="157426" algn="ctr">
              <a:lnSpc>
                <a:spcPct val="80000"/>
              </a:lnSpc>
              <a:tabLst>
                <a:tab pos="3230480" algn="ctr"/>
              </a:tabLst>
            </a:pPr>
            <a:r>
              <a:rPr lang="uk-UA" sz="2400" dirty="0" smtClean="0">
                <a:latin typeface="Century Schoolbook" pitchFamily="18" charset="0"/>
                <a:ea typeface="Times New Roman"/>
              </a:rPr>
              <a:t>Обчисли вираз, щоб прочитати назву твору Василя Голобородька.</a:t>
            </a:r>
          </a:p>
        </p:txBody>
      </p:sp>
      <p:sp>
        <p:nvSpPr>
          <p:cNvPr id="3" name="TextBox 2"/>
          <p:cNvSpPr txBox="1"/>
          <p:nvPr/>
        </p:nvSpPr>
        <p:spPr>
          <a:xfrm>
            <a:off x="251520" y="1633364"/>
            <a:ext cx="8640960" cy="1569628"/>
          </a:xfrm>
          <a:prstGeom prst="rect">
            <a:avLst/>
          </a:prstGeom>
          <a:solidFill>
            <a:schemeClr val="bg1">
              <a:lumMod val="85000"/>
            </a:schemeClr>
          </a:solidFill>
          <a:ln w="38100"/>
        </p:spPr>
        <p:style>
          <a:lnRef idx="2">
            <a:schemeClr val="accent5"/>
          </a:lnRef>
          <a:fillRef idx="1">
            <a:schemeClr val="lt1"/>
          </a:fillRef>
          <a:effectRef idx="0">
            <a:schemeClr val="accent5"/>
          </a:effectRef>
          <a:fontRef idx="minor">
            <a:schemeClr val="dk1"/>
          </a:fontRef>
        </p:style>
        <p:txBody>
          <a:bodyPr wrap="square" lIns="91411" tIns="45704" rIns="91411" bIns="45704" rtlCol="0">
            <a:spAutoFit/>
          </a:bodyPr>
          <a:lstStyle/>
          <a:p>
            <a:pPr algn="just"/>
            <a:r>
              <a:rPr lang="uk-UA" sz="4800" b="1" dirty="0" smtClean="0">
                <a:solidFill>
                  <a:schemeClr val="accent6">
                    <a:lumMod val="50000"/>
                  </a:schemeClr>
                </a:solidFill>
                <a:latin typeface="Bookman Old Style" pitchFamily="18" charset="0"/>
                <a:cs typeface="Times New Roman" panose="02020603050405020304" pitchFamily="18" charset="0"/>
              </a:rPr>
              <a:t>(КОЛІР – ЛІР) + (НИВА – ВА) </a:t>
            </a:r>
            <a:r>
              <a:rPr lang="uk-UA" sz="4800" b="1" smtClean="0">
                <a:solidFill>
                  <a:schemeClr val="accent6">
                    <a:lumMod val="50000"/>
                  </a:schemeClr>
                </a:solidFill>
                <a:latin typeface="Bookman Old Style" pitchFamily="18" charset="0"/>
                <a:cs typeface="Times New Roman" panose="02020603050405020304" pitchFamily="18" charset="0"/>
              </a:rPr>
              <a:t>+ </a:t>
            </a:r>
            <a:r>
              <a:rPr lang="uk-UA" sz="4800" b="1" smtClean="0">
                <a:solidFill>
                  <a:schemeClr val="accent6">
                    <a:lumMod val="50000"/>
                  </a:schemeClr>
                </a:solidFill>
                <a:latin typeface="Bookman Old Style" pitchFamily="18" charset="0"/>
                <a:cs typeface="Times New Roman" panose="02020603050405020304" pitchFamily="18" charset="0"/>
              </a:rPr>
              <a:t>(</a:t>
            </a:r>
            <a:r>
              <a:rPr lang="uk-UA" sz="4800" b="1" dirty="0" smtClean="0">
                <a:solidFill>
                  <a:schemeClr val="accent6">
                    <a:lumMod val="50000"/>
                  </a:schemeClr>
                </a:solidFill>
                <a:latin typeface="Bookman Old Style" pitchFamily="18" charset="0"/>
                <a:cs typeface="Times New Roman" panose="02020603050405020304" pitchFamily="18" charset="0"/>
              </a:rPr>
              <a:t>КІНЬ - </a:t>
            </a:r>
            <a:r>
              <a:rPr lang="uk-UA" sz="4800" b="1" dirty="0" err="1" smtClean="0">
                <a:solidFill>
                  <a:schemeClr val="accent6">
                    <a:lumMod val="50000"/>
                  </a:schemeClr>
                </a:solidFill>
                <a:latin typeface="Bookman Old Style" pitchFamily="18" charset="0"/>
                <a:cs typeface="Times New Roman" panose="02020603050405020304" pitchFamily="18" charset="0"/>
              </a:rPr>
              <a:t>ІНЬ</a:t>
            </a:r>
            <a:r>
              <a:rPr lang="uk-UA" sz="4800" b="1" dirty="0" smtClean="0">
                <a:solidFill>
                  <a:schemeClr val="accent6">
                    <a:lumMod val="50000"/>
                  </a:schemeClr>
                </a:solidFill>
                <a:latin typeface="Bookman Old Style" pitchFamily="18" charset="0"/>
                <a:cs typeface="Times New Roman" panose="02020603050405020304" pitchFamily="18" charset="0"/>
              </a:rPr>
              <a:t>) =</a:t>
            </a:r>
            <a:endParaRPr lang="uk-UA" sz="4800" b="1" dirty="0">
              <a:solidFill>
                <a:schemeClr val="accent6">
                  <a:lumMod val="50000"/>
                </a:schemeClr>
              </a:solidFill>
              <a:latin typeface="Bookman Old Style" pitchFamily="18" charset="0"/>
              <a:cs typeface="Times New Roman" panose="02020603050405020304" pitchFamily="18" charset="0"/>
            </a:endParaRPr>
          </a:p>
        </p:txBody>
      </p:sp>
      <p:sp>
        <p:nvSpPr>
          <p:cNvPr id="6" name="TextBox 5"/>
          <p:cNvSpPr txBox="1"/>
          <p:nvPr/>
        </p:nvSpPr>
        <p:spPr>
          <a:xfrm>
            <a:off x="1524000" y="3771900"/>
            <a:ext cx="6477000" cy="784350"/>
          </a:xfrm>
          <a:prstGeom prst="rect">
            <a:avLst/>
          </a:prstGeom>
          <a:noFill/>
          <a:ln w="38100"/>
        </p:spPr>
        <p:style>
          <a:lnRef idx="2">
            <a:schemeClr val="accent5"/>
          </a:lnRef>
          <a:fillRef idx="1">
            <a:schemeClr val="lt1"/>
          </a:fillRef>
          <a:effectRef idx="0">
            <a:schemeClr val="accent5"/>
          </a:effectRef>
          <a:fontRef idx="minor">
            <a:schemeClr val="dk1"/>
          </a:fontRef>
        </p:style>
        <p:txBody>
          <a:bodyPr wrap="square" lIns="91411" tIns="45704" rIns="91411" bIns="45704" rtlCol="0">
            <a:spAutoFit/>
          </a:bodyPr>
          <a:lstStyle/>
          <a:p>
            <a:pPr marL="157426" algn="ctr">
              <a:lnSpc>
                <a:spcPct val="110000"/>
              </a:lnSpc>
              <a:tabLst>
                <a:tab pos="3230480" algn="ctr"/>
              </a:tabLst>
            </a:pPr>
            <a:r>
              <a:rPr lang="uk-UA" sz="4400" b="1" cap="all" dirty="0" smtClean="0">
                <a:ln w="9000" cmpd="sng">
                  <a:solidFill>
                    <a:schemeClr val="tx1">
                      <a:lumMod val="95000"/>
                      <a:lumOff val="5000"/>
                    </a:schemeClr>
                  </a:solidFill>
                  <a:prstDash val="solid"/>
                </a:ln>
                <a:solidFill>
                  <a:srgbClr val="006600"/>
                </a:solidFill>
                <a:effectLst>
                  <a:reflection blurRad="12700" stA="28000" endPos="45000" dist="1000" dir="5400000" sy="-100000" algn="bl" rotWithShape="0"/>
                </a:effectLst>
                <a:latin typeface="Bookman Old Style" pitchFamily="18" charset="0"/>
                <a:ea typeface="Times New Roman"/>
              </a:rPr>
              <a:t>КОНИК</a:t>
            </a:r>
            <a:endParaRPr lang="uk-UA" sz="4400" b="1" cap="all" dirty="0">
              <a:ln w="9000" cmpd="sng">
                <a:solidFill>
                  <a:schemeClr val="tx1">
                    <a:lumMod val="95000"/>
                    <a:lumOff val="5000"/>
                  </a:schemeClr>
                </a:solidFill>
                <a:prstDash val="solid"/>
              </a:ln>
              <a:solidFill>
                <a:srgbClr val="006600"/>
              </a:solidFill>
              <a:effectLst>
                <a:reflection blurRad="12700" stA="28000" endPos="45000" dist="1000" dir="5400000" sy="-100000" algn="bl" rotWithShape="0"/>
              </a:effectLst>
              <a:latin typeface="Bookman Old Style" pitchFamily="18" charset="0"/>
              <a:ea typeface="Times New Roman"/>
            </a:endParaRPr>
          </a:p>
        </p:txBody>
      </p:sp>
      <p:pic>
        <p:nvPicPr>
          <p:cNvPr id="11"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Tree>
    <p:extLst>
      <p:ext uri="{BB962C8B-B14F-4D97-AF65-F5344CB8AC3E}">
        <p14:creationId xmlns="" xmlns:p14="http://schemas.microsoft.com/office/powerpoint/2010/main" val="238155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1066800" y="1485900"/>
            <a:ext cx="2255746" cy="707886"/>
          </a:xfrm>
          <a:prstGeom prst="rect">
            <a:avLst/>
          </a:prstGeom>
          <a:noFill/>
        </p:spPr>
        <p:txBody>
          <a:bodyPr wrap="none" lIns="91440" tIns="45720" rIns="91440" bIns="45720">
            <a:spAutoFit/>
          </a:bodyPr>
          <a:lstStyle/>
          <a:p>
            <a:pPr algn="ctr"/>
            <a:r>
              <a:rPr lang="ru-RU" sz="40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КОНИК</a:t>
            </a:r>
            <a:endParaRPr lang="ru-RU" sz="40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81000" y="2324100"/>
            <a:ext cx="4572000" cy="163118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tabLst>
                <a:tab pos="3230480" algn="ctr"/>
              </a:tabLst>
            </a:pPr>
            <a:r>
              <a:rPr lang="uk-UA" sz="2500" b="1" dirty="0" smtClean="0">
                <a:latin typeface="Century Schoolbook" pitchFamily="18" charset="0"/>
                <a:ea typeface="Times New Roman"/>
              </a:rPr>
              <a:t>Трав’яний коник</a:t>
            </a:r>
          </a:p>
          <a:p>
            <a:pPr marL="157426" algn="just">
              <a:tabLst>
                <a:tab pos="3230480" algn="ctr"/>
              </a:tabLst>
            </a:pPr>
            <a:r>
              <a:rPr lang="uk-UA" sz="2500" b="1" dirty="0" smtClean="0">
                <a:latin typeface="Century Schoolbook" pitchFamily="18" charset="0"/>
                <a:ea typeface="Times New Roman"/>
              </a:rPr>
              <a:t>такий молодесенький – </a:t>
            </a:r>
          </a:p>
          <a:p>
            <a:pPr marL="157426" algn="just">
              <a:tabLst>
                <a:tab pos="3230480" algn="ctr"/>
              </a:tabLst>
            </a:pPr>
            <a:r>
              <a:rPr lang="uk-UA" sz="2500" b="1" dirty="0" smtClean="0">
                <a:latin typeface="Century Schoolbook" pitchFamily="18" charset="0"/>
                <a:ea typeface="Times New Roman"/>
              </a:rPr>
              <a:t>іще тільки</a:t>
            </a:r>
          </a:p>
          <a:p>
            <a:pPr marL="157426" algn="just">
              <a:tabLst>
                <a:tab pos="3230480" algn="ctr"/>
              </a:tabLst>
            </a:pPr>
            <a:r>
              <a:rPr lang="uk-UA" sz="2500" b="1" dirty="0" smtClean="0">
                <a:latin typeface="Century Schoolbook" pitchFamily="18" charset="0"/>
                <a:ea typeface="Times New Roman"/>
              </a:rPr>
              <a:t>трав’яне лошатко!</a:t>
            </a:r>
          </a:p>
        </p:txBody>
      </p:sp>
      <p:sp>
        <p:nvSpPr>
          <p:cNvPr id="44036" name="AutoShape 4" descr="Сколько воды в ложке (мл, грамм) - Food-Wiki.ru"/>
          <p:cNvSpPr>
            <a:spLocks noChangeAspect="1" noChangeArrowheads="1"/>
          </p:cNvSpPr>
          <p:nvPr/>
        </p:nvSpPr>
        <p:spPr bwMode="auto">
          <a:xfrm>
            <a:off x="155575" y="-822325"/>
            <a:ext cx="2667000" cy="17145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2" name="Picture 2"/>
          <p:cNvPicPr>
            <a:picLocks noChangeAspect="1" noChangeArrowheads="1"/>
          </p:cNvPicPr>
          <p:nvPr/>
        </p:nvPicPr>
        <p:blipFill>
          <a:blip r:embed="rId3" cstate="print"/>
          <a:srcRect/>
          <a:stretch>
            <a:fillRect/>
          </a:stretch>
        </p:blipFill>
        <p:spPr bwMode="auto">
          <a:xfrm>
            <a:off x="5095286" y="1409700"/>
            <a:ext cx="3494617" cy="3919538"/>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81236"/>
            <a:ext cx="8568952" cy="1157208"/>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algn="ctr">
              <a:lnSpc>
                <a:spcPct val="110000"/>
              </a:lnSpc>
              <a:tabLst>
                <a:tab pos="571317" algn="l"/>
                <a:tab pos="3230480" algn="ctr"/>
              </a:tabLst>
            </a:pPr>
            <a:r>
              <a:rPr lang="uk-UA" sz="2800" b="1" cap="all" dirty="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Times New Roman"/>
              </a:rPr>
              <a:t>Вправа </a:t>
            </a:r>
            <a:r>
              <a:rPr lang="uk-UA" sz="2800" b="1" cap="all" dirty="0" smtClean="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Times New Roman"/>
              </a:rPr>
              <a:t>«ВИЛУЧИ ЗАЙВЕ»</a:t>
            </a:r>
            <a:endParaRPr lang="uk-UA" sz="2800" b="1" cap="all" dirty="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Times New Roman"/>
            </a:endParaRPr>
          </a:p>
          <a:p>
            <a:pPr marL="157426" algn="ctr">
              <a:lnSpc>
                <a:spcPct val="80000"/>
              </a:lnSpc>
              <a:tabLst>
                <a:tab pos="3230480" algn="ctr"/>
              </a:tabLst>
            </a:pPr>
            <a:r>
              <a:rPr lang="uk-UA" sz="2400" dirty="0" smtClean="0">
                <a:latin typeface="Century Schoolbook" pitchFamily="18" charset="0"/>
                <a:ea typeface="Times New Roman"/>
              </a:rPr>
              <a:t>Вилучи рік і назви пір року, щоб прочитати назву твору Василя Голобородька.</a:t>
            </a:r>
          </a:p>
        </p:txBody>
      </p:sp>
      <p:sp>
        <p:nvSpPr>
          <p:cNvPr id="3" name="TextBox 2"/>
          <p:cNvSpPr txBox="1"/>
          <p:nvPr/>
        </p:nvSpPr>
        <p:spPr>
          <a:xfrm>
            <a:off x="381000" y="1714500"/>
            <a:ext cx="8488560" cy="1508073"/>
          </a:xfrm>
          <a:prstGeom prst="rect">
            <a:avLst/>
          </a:prstGeom>
          <a:solidFill>
            <a:schemeClr val="bg1">
              <a:lumMod val="85000"/>
            </a:schemeClr>
          </a:solidFill>
          <a:ln w="38100"/>
        </p:spPr>
        <p:style>
          <a:lnRef idx="2">
            <a:schemeClr val="accent5"/>
          </a:lnRef>
          <a:fillRef idx="1">
            <a:schemeClr val="lt1"/>
          </a:fillRef>
          <a:effectRef idx="0">
            <a:schemeClr val="accent5"/>
          </a:effectRef>
          <a:fontRef idx="minor">
            <a:schemeClr val="dk1"/>
          </a:fontRef>
        </p:style>
        <p:txBody>
          <a:bodyPr wrap="square" lIns="91411" tIns="45704" rIns="91411" bIns="45704" rtlCol="0">
            <a:spAutoFit/>
          </a:bodyPr>
          <a:lstStyle/>
          <a:p>
            <a:pPr algn="just"/>
            <a:r>
              <a:rPr lang="uk-UA" sz="4600" b="1" dirty="0" smtClean="0">
                <a:solidFill>
                  <a:srgbClr val="006600"/>
                </a:solidFill>
                <a:latin typeface="Bookman Old Style" pitchFamily="18" charset="0"/>
                <a:cs typeface="Times New Roman" panose="02020603050405020304" pitchFamily="18" charset="0"/>
              </a:rPr>
              <a:t>ЗИМАДРУВЕСНАЖИМОЛІТОЗВЕСНАДЕРЕРІКВЦЕМ</a:t>
            </a:r>
            <a:endParaRPr lang="uk-UA" sz="4600" b="1" dirty="0">
              <a:solidFill>
                <a:srgbClr val="006600"/>
              </a:solidFill>
              <a:latin typeface="Bookman Old Style" pitchFamily="18" charset="0"/>
              <a:cs typeface="Times New Roman" panose="02020603050405020304" pitchFamily="18" charset="0"/>
            </a:endParaRPr>
          </a:p>
        </p:txBody>
      </p:sp>
      <p:sp>
        <p:nvSpPr>
          <p:cNvPr id="6" name="TextBox 5"/>
          <p:cNvSpPr txBox="1"/>
          <p:nvPr/>
        </p:nvSpPr>
        <p:spPr>
          <a:xfrm>
            <a:off x="533400" y="3924300"/>
            <a:ext cx="8077200" cy="837120"/>
          </a:xfrm>
          <a:prstGeom prst="rect">
            <a:avLst/>
          </a:prstGeom>
          <a:noFill/>
          <a:ln w="38100"/>
        </p:spPr>
        <p:style>
          <a:lnRef idx="2">
            <a:schemeClr val="accent5"/>
          </a:lnRef>
          <a:fillRef idx="1">
            <a:schemeClr val="lt1"/>
          </a:fillRef>
          <a:effectRef idx="0">
            <a:schemeClr val="accent5"/>
          </a:effectRef>
          <a:fontRef idx="minor">
            <a:schemeClr val="dk1"/>
          </a:fontRef>
        </p:style>
        <p:txBody>
          <a:bodyPr wrap="square" lIns="91411" tIns="45704" rIns="91411" bIns="45704" rtlCol="0">
            <a:spAutoFit/>
          </a:bodyPr>
          <a:lstStyle/>
          <a:p>
            <a:pPr marL="157426" algn="ctr">
              <a:lnSpc>
                <a:spcPct val="110000"/>
              </a:lnSpc>
              <a:tabLst>
                <a:tab pos="3230480" algn="ctr"/>
              </a:tabLst>
            </a:pPr>
            <a:r>
              <a:rPr lang="uk-UA" sz="4400" b="1" cap="all" dirty="0" smtClean="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Times New Roman"/>
              </a:rPr>
              <a:t>ДРУЖИМО З ДЕРЕВЦЕМ</a:t>
            </a:r>
            <a:endParaRPr lang="uk-UA" sz="4400" b="1" cap="all" dirty="0">
              <a:ln w="9000" cmpd="sng">
                <a:solidFill>
                  <a:sysClr val="windowText" lastClr="00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Times New Roman"/>
            </a:endParaRPr>
          </a:p>
        </p:txBody>
      </p:sp>
      <p:pic>
        <p:nvPicPr>
          <p:cNvPr id="11"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Tree>
    <p:extLst>
      <p:ext uri="{BB962C8B-B14F-4D97-AF65-F5344CB8AC3E}">
        <p14:creationId xmlns="" xmlns:p14="http://schemas.microsoft.com/office/powerpoint/2010/main" val="238155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381000" y="1333500"/>
            <a:ext cx="6477000" cy="646331"/>
          </a:xfrm>
          <a:prstGeom prst="rect">
            <a:avLst/>
          </a:prstGeom>
          <a:noFill/>
        </p:spPr>
        <p:txBody>
          <a:bodyPr wrap="square" lIns="91440" tIns="45720" rIns="91440" bIns="45720">
            <a:spAutoFit/>
          </a:bodyPr>
          <a:lstStyle/>
          <a:p>
            <a:pPr algn="ctr"/>
            <a:r>
              <a:rPr lang="ru-RU" sz="36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ДРУЖИМО З ДЕРЕВЦЕМ</a:t>
            </a:r>
            <a:endParaRPr lang="ru-RU" sz="36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04800" y="1943100"/>
            <a:ext cx="8077200" cy="2092848"/>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tabLst>
                <a:tab pos="3230480" algn="ctr"/>
              </a:tabLst>
            </a:pPr>
            <a:r>
              <a:rPr lang="uk-UA" sz="2600" b="1" dirty="0" smtClean="0">
                <a:latin typeface="Century Schoolbook" pitchFamily="18" charset="0"/>
                <a:ea typeface="Times New Roman"/>
              </a:rPr>
              <a:t>Проходив повз деревце,</a:t>
            </a:r>
          </a:p>
          <a:p>
            <a:pPr marL="157426" algn="just">
              <a:tabLst>
                <a:tab pos="3230480" algn="ctr"/>
              </a:tabLst>
            </a:pPr>
            <a:r>
              <a:rPr lang="uk-UA" sz="2600" b="1" dirty="0" smtClean="0">
                <a:latin typeface="Century Schoolbook" pitchFamily="18" charset="0"/>
                <a:ea typeface="Times New Roman"/>
              </a:rPr>
              <a:t>відхилив гілку рукою,</a:t>
            </a:r>
          </a:p>
          <a:p>
            <a:pPr marL="157426" algn="just">
              <a:tabLst>
                <a:tab pos="3230480" algn="ctr"/>
              </a:tabLst>
            </a:pPr>
            <a:r>
              <a:rPr lang="uk-UA" sz="2600" b="1" dirty="0" smtClean="0">
                <a:latin typeface="Century Schoolbook" pitchFamily="18" charset="0"/>
                <a:ea typeface="Times New Roman"/>
              </a:rPr>
              <a:t>потім відпустив – гілка, як песик,</a:t>
            </a:r>
          </a:p>
          <a:p>
            <a:pPr marL="157426" algn="just">
              <a:tabLst>
                <a:tab pos="3230480" algn="ctr"/>
              </a:tabLst>
            </a:pPr>
            <a:r>
              <a:rPr lang="uk-UA" sz="2600" b="1" dirty="0" smtClean="0">
                <a:latin typeface="Century Schoolbook" pitchFamily="18" charset="0"/>
                <a:ea typeface="Times New Roman"/>
              </a:rPr>
              <a:t>лизнула зеленим язиком</a:t>
            </a:r>
          </a:p>
          <a:p>
            <a:pPr marL="157426" algn="just">
              <a:tabLst>
                <a:tab pos="3230480" algn="ctr"/>
              </a:tabLst>
            </a:pPr>
            <a:r>
              <a:rPr lang="uk-UA" sz="2600" b="1" dirty="0" smtClean="0">
                <a:latin typeface="Century Schoolbook" pitchFamily="18" charset="0"/>
                <a:ea typeface="Times New Roman"/>
              </a:rPr>
              <a:t>у щоку.</a:t>
            </a:r>
          </a:p>
        </p:txBody>
      </p:sp>
      <p:sp>
        <p:nvSpPr>
          <p:cNvPr id="44036" name="AutoShape 4" descr="Сколько воды в ложке (мл, грамм) - Food-Wiki.ru"/>
          <p:cNvSpPr>
            <a:spLocks noChangeAspect="1" noChangeArrowheads="1"/>
          </p:cNvSpPr>
          <p:nvPr/>
        </p:nvSpPr>
        <p:spPr bwMode="auto">
          <a:xfrm>
            <a:off x="155575" y="-822325"/>
            <a:ext cx="2667000" cy="17145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5060" name="Picture 4" descr="Обои Мужчина выглядывает с кустов, с большими темно-зелеными листьями и  красными ягодами на рабочий стол"/>
          <p:cNvPicPr>
            <a:picLocks noChangeAspect="1" noChangeArrowheads="1"/>
          </p:cNvPicPr>
          <p:nvPr/>
        </p:nvPicPr>
        <p:blipFill>
          <a:blip r:embed="rId3" cstate="print"/>
          <a:srcRect r="13989"/>
          <a:stretch>
            <a:fillRect/>
          </a:stretch>
        </p:blipFill>
        <p:spPr bwMode="auto">
          <a:xfrm>
            <a:off x="5486400" y="3162300"/>
            <a:ext cx="3259547" cy="2209800"/>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5060"/>
                                        </p:tgtEl>
                                        <p:attrNameLst>
                                          <p:attrName>style.visibility</p:attrName>
                                        </p:attrNameLst>
                                      </p:cBhvr>
                                      <p:to>
                                        <p:strVal val="visible"/>
                                      </p:to>
                                    </p:set>
                                    <p:animEffect transition="in" filter="wipe(down)">
                                      <p:cBhvr>
                                        <p:cTn id="7"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0"/>
            <a:ext cx="8534400" cy="685799"/>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990600" y="800100"/>
            <a:ext cx="7200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9" name="Прямоугольник 8"/>
          <p:cNvSpPr/>
          <p:nvPr/>
        </p:nvSpPr>
        <p:spPr>
          <a:xfrm>
            <a:off x="381000" y="1333500"/>
            <a:ext cx="3733800" cy="769441"/>
          </a:xfrm>
          <a:prstGeom prst="rect">
            <a:avLst/>
          </a:prstGeom>
          <a:noFill/>
        </p:spPr>
        <p:txBody>
          <a:bodyPr wrap="square" lIns="91440" tIns="45720" rIns="91440" bIns="45720">
            <a:spAutoFit/>
          </a:bodyPr>
          <a:lstStyle/>
          <a:p>
            <a:pPr algn="ctr"/>
            <a:r>
              <a:rPr lang="ru-RU" sz="4400" b="1" cap="all" dirty="0" smtClean="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rPr>
              <a:t>ЗИМЧИК</a:t>
            </a:r>
            <a:endParaRPr lang="ru-RU" sz="4400" b="1" cap="all" dirty="0">
              <a:ln w="9000" cmpd="sng">
                <a:solidFill>
                  <a:sysClr val="windowText" lastClr="000000"/>
                </a:solidFill>
                <a:prstDash val="solid"/>
              </a:ln>
              <a:solidFill>
                <a:srgbClr val="008000"/>
              </a:solidFill>
              <a:effectLst>
                <a:reflection blurRad="12700" stA="28000" endPos="45000" dist="1000" dir="5400000" sy="-100000" algn="bl" rotWithShape="0"/>
              </a:effectLst>
              <a:latin typeface="Bookman Old Style" pitchFamily="18" charset="0"/>
            </a:endParaRPr>
          </a:p>
        </p:txBody>
      </p:sp>
      <p:sp>
        <p:nvSpPr>
          <p:cNvPr id="11" name="TextBox 10"/>
          <p:cNvSpPr txBox="1"/>
          <p:nvPr/>
        </p:nvSpPr>
        <p:spPr>
          <a:xfrm>
            <a:off x="381000" y="2095500"/>
            <a:ext cx="4419600" cy="124646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tabLst>
                <a:tab pos="3230480" algn="ctr"/>
              </a:tabLst>
            </a:pPr>
            <a:r>
              <a:rPr lang="uk-UA" sz="2500" b="1" dirty="0" smtClean="0">
                <a:latin typeface="Century Schoolbook" pitchFamily="18" charset="0"/>
                <a:ea typeface="Times New Roman"/>
              </a:rPr>
              <a:t>Під кущем</a:t>
            </a:r>
          </a:p>
          <a:p>
            <a:pPr marL="157426" algn="just">
              <a:tabLst>
                <a:tab pos="3230480" algn="ctr"/>
              </a:tabLst>
            </a:pPr>
            <a:r>
              <a:rPr lang="uk-UA" sz="2500" b="1" dirty="0" smtClean="0">
                <a:latin typeface="Century Schoolbook" pitchFamily="18" charset="0"/>
                <a:ea typeface="Times New Roman"/>
              </a:rPr>
              <a:t>умивається лапкою</a:t>
            </a:r>
          </a:p>
          <a:p>
            <a:pPr marL="157426" algn="just">
              <a:tabLst>
                <a:tab pos="3230480" algn="ctr"/>
              </a:tabLst>
            </a:pPr>
            <a:r>
              <a:rPr lang="uk-UA" sz="2500" b="1" dirty="0" err="1" smtClean="0">
                <a:latin typeface="Century Schoolbook" pitchFamily="18" charset="0"/>
                <a:ea typeface="Times New Roman"/>
              </a:rPr>
              <a:t>зимчик</a:t>
            </a:r>
            <a:r>
              <a:rPr lang="uk-UA" sz="2500" b="1" dirty="0" smtClean="0">
                <a:latin typeface="Century Schoolbook" pitchFamily="18" charset="0"/>
                <a:ea typeface="Times New Roman"/>
              </a:rPr>
              <a:t>.</a:t>
            </a:r>
          </a:p>
        </p:txBody>
      </p:sp>
      <p:sp>
        <p:nvSpPr>
          <p:cNvPr id="44036" name="AutoShape 4" descr="Сколько воды в ложке (мл, грамм) - Food-Wiki.ru"/>
          <p:cNvSpPr>
            <a:spLocks noChangeAspect="1" noChangeArrowheads="1"/>
          </p:cNvSpPr>
          <p:nvPr/>
        </p:nvSpPr>
        <p:spPr bwMode="auto">
          <a:xfrm>
            <a:off x="155575" y="-822325"/>
            <a:ext cx="2667000" cy="17145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8130" name="Picture 2" descr="Чем питаются зайцы зимой и летом?"/>
          <p:cNvPicPr>
            <a:picLocks noChangeAspect="1" noChangeArrowheads="1"/>
          </p:cNvPicPr>
          <p:nvPr/>
        </p:nvPicPr>
        <p:blipFill>
          <a:blip r:embed="rId3" cstate="print"/>
          <a:srcRect/>
          <a:stretch>
            <a:fillRect/>
          </a:stretch>
        </p:blipFill>
        <p:spPr bwMode="auto">
          <a:xfrm>
            <a:off x="4267200" y="1381125"/>
            <a:ext cx="3886200" cy="3886201"/>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wipe(down)">
                                      <p:cBhvr>
                                        <p:cTn id="7" dur="500"/>
                                        <p:tgtEl>
                                          <p:spTgt spid="48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txBox="1">
            <a:spLocks noChangeArrowheads="1"/>
          </p:cNvSpPr>
          <p:nvPr/>
        </p:nvSpPr>
        <p:spPr>
          <a:xfrm>
            <a:off x="304800" y="266701"/>
            <a:ext cx="5257800" cy="6096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2800" b="1" dirty="0" smtClean="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rPr>
              <a:t>ВАСИЛЬ ГОЛОБОРОДЬКО</a:t>
            </a:r>
            <a:endParaRPr lang="uk-UA" sz="2800" b="1" dirty="0">
              <a:ln w="9000" cmpd="sng">
                <a:solidFill>
                  <a:schemeClr val="tx1">
                    <a:lumMod val="95000"/>
                    <a:lumOff val="5000"/>
                  </a:schemeClr>
                </a:solidFill>
                <a:prstDash val="solid"/>
              </a:ln>
              <a:solidFill>
                <a:srgbClr val="003300"/>
              </a:solidFill>
              <a:effectLst>
                <a:reflection blurRad="12700" stA="28000" endPos="45000" dist="1000" dir="5400000" sy="-100000" algn="bl" rotWithShape="0"/>
              </a:effectLst>
              <a:latin typeface="Bookman Old Style" pitchFamily="18" charset="0"/>
            </a:endParaRPr>
          </a:p>
        </p:txBody>
      </p:sp>
      <p:sp>
        <p:nvSpPr>
          <p:cNvPr id="6" name="Rectangle 5"/>
          <p:cNvSpPr txBox="1">
            <a:spLocks noChangeArrowheads="1"/>
          </p:cNvSpPr>
          <p:nvPr/>
        </p:nvSpPr>
        <p:spPr>
          <a:xfrm>
            <a:off x="6096000" y="342900"/>
            <a:ext cx="2628800" cy="533400"/>
          </a:xfrm>
          <a:prstGeom prst="rect">
            <a:avLst/>
          </a:prstGeom>
          <a:extLst>
            <a:ext uri="{AF507438-7753-43E0-B8FC-AC1667EBCBE1}">
              <a14:hiddenEffects xmlns="" xmlns:a14="http://schemas.microsoft.com/office/drawing/2010/main">
                <a:effectLst>
                  <a:outerShdw dist="17961" dir="2700000" algn="ctr" rotWithShape="0">
                    <a:schemeClr val="bg1"/>
                  </a:outerShdw>
                </a:effectLst>
              </a14:hiddenEffects>
            </a:ext>
          </a:ex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uk-UA" sz="3200" b="1" dirty="0" smtClean="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ВЕРЛІБРИ</a:t>
            </a:r>
            <a:endParaRPr lang="uk-UA" sz="3200" b="1" dirty="0">
              <a:ln w="1905">
                <a:solidFill>
                  <a:sysClr val="windowText" lastClr="00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ndParaRPr>
          </a:p>
        </p:txBody>
      </p:sp>
      <p:pic>
        <p:nvPicPr>
          <p:cNvPr id="10"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sp>
        <p:nvSpPr>
          <p:cNvPr id="11" name="TextBox 10"/>
          <p:cNvSpPr txBox="1"/>
          <p:nvPr/>
        </p:nvSpPr>
        <p:spPr>
          <a:xfrm>
            <a:off x="304800" y="800100"/>
            <a:ext cx="7162800" cy="4000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buFontTx/>
              <a:buChar char="-"/>
              <a:tabLst>
                <a:tab pos="3230480" algn="ctr"/>
              </a:tabLst>
            </a:pPr>
            <a:r>
              <a:rPr lang="uk-UA" sz="2000" b="1" dirty="0" smtClean="0">
                <a:latin typeface="Century Schoolbook" pitchFamily="18" charset="0"/>
                <a:ea typeface="Times New Roman"/>
              </a:rPr>
              <a:t> Я знайшов отакенний гриб!</a:t>
            </a:r>
          </a:p>
        </p:txBody>
      </p:sp>
      <p:sp>
        <p:nvSpPr>
          <p:cNvPr id="44036" name="AutoShape 4" descr="Сколько воды в ложке (мл, грамм) - Food-Wiki.ru"/>
          <p:cNvSpPr>
            <a:spLocks noChangeAspect="1" noChangeArrowheads="1"/>
          </p:cNvSpPr>
          <p:nvPr/>
        </p:nvSpPr>
        <p:spPr bwMode="auto">
          <a:xfrm>
            <a:off x="155575" y="-822325"/>
            <a:ext cx="2667000" cy="17145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9154" name="Picture 2" descr="😮 Самый большой гриб, самый огромный гриб, самые большие грибы"/>
          <p:cNvPicPr>
            <a:picLocks noChangeAspect="1" noChangeArrowheads="1"/>
          </p:cNvPicPr>
          <p:nvPr/>
        </p:nvPicPr>
        <p:blipFill>
          <a:blip r:embed="rId3" cstate="print"/>
          <a:srcRect/>
          <a:stretch>
            <a:fillRect/>
          </a:stretch>
        </p:blipFill>
        <p:spPr bwMode="auto">
          <a:xfrm>
            <a:off x="381000" y="2552700"/>
            <a:ext cx="2348916" cy="1905000"/>
          </a:xfrm>
          <a:prstGeom prst="rect">
            <a:avLst/>
          </a:prstGeom>
          <a:ln>
            <a:noFill/>
          </a:ln>
          <a:effectLst>
            <a:softEdge rad="112500"/>
          </a:effectLst>
        </p:spPr>
      </p:pic>
      <p:pic>
        <p:nvPicPr>
          <p:cNvPr id="49158" name="Picture 6" descr="Самые большие грибы (ФОТО)"/>
          <p:cNvPicPr>
            <a:picLocks noChangeAspect="1" noChangeArrowheads="1"/>
          </p:cNvPicPr>
          <p:nvPr/>
        </p:nvPicPr>
        <p:blipFill>
          <a:blip r:embed="rId4" cstate="print"/>
          <a:srcRect/>
          <a:stretch>
            <a:fillRect/>
          </a:stretch>
        </p:blipFill>
        <p:spPr bwMode="auto">
          <a:xfrm>
            <a:off x="4267200" y="2552700"/>
            <a:ext cx="2095146" cy="1828800"/>
          </a:xfrm>
          <a:prstGeom prst="rect">
            <a:avLst/>
          </a:prstGeom>
          <a:ln>
            <a:noFill/>
          </a:ln>
          <a:effectLst>
            <a:softEdge rad="112500"/>
          </a:effectLst>
        </p:spPr>
      </p:pic>
      <p:pic>
        <p:nvPicPr>
          <p:cNvPr id="49160" name="Picture 8" descr="Твоё лицо,когда нашёл большой красивый гриб,а он оказался очень червивым..  | Пикабу"/>
          <p:cNvPicPr>
            <a:picLocks noChangeAspect="1" noChangeArrowheads="1"/>
          </p:cNvPicPr>
          <p:nvPr/>
        </p:nvPicPr>
        <p:blipFill>
          <a:blip r:embed="rId5" cstate="print"/>
          <a:srcRect/>
          <a:stretch>
            <a:fillRect/>
          </a:stretch>
        </p:blipFill>
        <p:spPr bwMode="auto">
          <a:xfrm>
            <a:off x="6553200" y="1257300"/>
            <a:ext cx="2235200" cy="1676400"/>
          </a:xfrm>
          <a:prstGeom prst="rect">
            <a:avLst/>
          </a:prstGeom>
          <a:ln>
            <a:noFill/>
          </a:ln>
          <a:effectLst>
            <a:softEdge rad="112500"/>
          </a:effectLst>
        </p:spPr>
      </p:pic>
      <p:pic>
        <p:nvPicPr>
          <p:cNvPr id="49162" name="Picture 10" descr="Самый большой гриб в мире | Самое интересное"/>
          <p:cNvPicPr>
            <a:picLocks noChangeAspect="1" noChangeArrowheads="1"/>
          </p:cNvPicPr>
          <p:nvPr/>
        </p:nvPicPr>
        <p:blipFill>
          <a:blip r:embed="rId6" cstate="print"/>
          <a:srcRect l="6200" r="3900"/>
          <a:stretch>
            <a:fillRect/>
          </a:stretch>
        </p:blipFill>
        <p:spPr bwMode="auto">
          <a:xfrm>
            <a:off x="6400800" y="3390900"/>
            <a:ext cx="2362200" cy="1981200"/>
          </a:xfrm>
          <a:prstGeom prst="rect">
            <a:avLst/>
          </a:prstGeom>
          <a:ln>
            <a:noFill/>
          </a:ln>
          <a:effectLst>
            <a:softEdge rad="112500"/>
          </a:effectLst>
        </p:spPr>
      </p:pic>
      <p:pic>
        <p:nvPicPr>
          <p:cNvPr id="49164" name="Picture 12" descr="Нашли уже самый большой гриб? 😃 | Подслушано в Рыбинске"/>
          <p:cNvPicPr>
            <a:picLocks noChangeAspect="1" noChangeArrowheads="1"/>
          </p:cNvPicPr>
          <p:nvPr/>
        </p:nvPicPr>
        <p:blipFill>
          <a:blip r:embed="rId7" cstate="print"/>
          <a:srcRect/>
          <a:stretch>
            <a:fillRect/>
          </a:stretch>
        </p:blipFill>
        <p:spPr bwMode="auto">
          <a:xfrm>
            <a:off x="2667000" y="3314700"/>
            <a:ext cx="1656966" cy="2057400"/>
          </a:xfrm>
          <a:prstGeom prst="rect">
            <a:avLst/>
          </a:prstGeom>
          <a:ln>
            <a:noFill/>
          </a:ln>
          <a:effectLst>
            <a:softEdge rad="112500"/>
          </a:effectLst>
        </p:spPr>
      </p:pic>
      <p:sp>
        <p:nvSpPr>
          <p:cNvPr id="12" name="TextBox 11"/>
          <p:cNvSpPr txBox="1"/>
          <p:nvPr/>
        </p:nvSpPr>
        <p:spPr>
          <a:xfrm>
            <a:off x="304800" y="1104900"/>
            <a:ext cx="7162800" cy="4000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buFontTx/>
              <a:buChar char="-"/>
              <a:tabLst>
                <a:tab pos="3230480" algn="ctr"/>
              </a:tabLst>
            </a:pPr>
            <a:r>
              <a:rPr lang="uk-UA" sz="2000" b="1" dirty="0" smtClean="0">
                <a:latin typeface="Century Schoolbook" pitchFamily="18" charset="0"/>
                <a:ea typeface="Times New Roman"/>
              </a:rPr>
              <a:t> А я знайшов отакенний </a:t>
            </a:r>
            <a:r>
              <a:rPr lang="uk-UA" sz="2000" b="1" dirty="0" err="1" smtClean="0">
                <a:latin typeface="Century Schoolbook" pitchFamily="18" charset="0"/>
                <a:ea typeface="Times New Roman"/>
              </a:rPr>
              <a:t>грибух</a:t>
            </a:r>
            <a:r>
              <a:rPr lang="uk-UA" sz="2000" b="1" dirty="0" smtClean="0">
                <a:latin typeface="Century Schoolbook" pitchFamily="18" charset="0"/>
                <a:ea typeface="Times New Roman"/>
              </a:rPr>
              <a:t>!</a:t>
            </a:r>
          </a:p>
        </p:txBody>
      </p:sp>
      <p:sp>
        <p:nvSpPr>
          <p:cNvPr id="13" name="TextBox 12"/>
          <p:cNvSpPr txBox="1"/>
          <p:nvPr/>
        </p:nvSpPr>
        <p:spPr>
          <a:xfrm>
            <a:off x="304800" y="1409700"/>
            <a:ext cx="7162800" cy="4000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buFontTx/>
              <a:buChar char="-"/>
              <a:tabLst>
                <a:tab pos="3230480" algn="ctr"/>
              </a:tabLst>
            </a:pPr>
            <a:r>
              <a:rPr lang="uk-UA" sz="2000" b="1" dirty="0" smtClean="0">
                <a:latin typeface="Century Schoolbook" pitchFamily="18" charset="0"/>
                <a:ea typeface="Times New Roman"/>
              </a:rPr>
              <a:t> А я знайшов отакенний </a:t>
            </a:r>
            <a:r>
              <a:rPr lang="uk-UA" sz="2000" b="1" dirty="0" err="1" smtClean="0">
                <a:latin typeface="Century Schoolbook" pitchFamily="18" charset="0"/>
                <a:ea typeface="Times New Roman"/>
              </a:rPr>
              <a:t>грибулюх</a:t>
            </a:r>
            <a:r>
              <a:rPr lang="uk-UA" sz="2000" b="1" dirty="0" smtClean="0">
                <a:latin typeface="Century Schoolbook" pitchFamily="18" charset="0"/>
                <a:ea typeface="Times New Roman"/>
              </a:rPr>
              <a:t>!</a:t>
            </a:r>
          </a:p>
        </p:txBody>
      </p:sp>
      <p:sp>
        <p:nvSpPr>
          <p:cNvPr id="14" name="TextBox 13"/>
          <p:cNvSpPr txBox="1"/>
          <p:nvPr/>
        </p:nvSpPr>
        <p:spPr>
          <a:xfrm>
            <a:off x="304800" y="1714500"/>
            <a:ext cx="7162800" cy="4000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buFontTx/>
              <a:buChar char="-"/>
              <a:tabLst>
                <a:tab pos="3230480" algn="ctr"/>
              </a:tabLst>
            </a:pPr>
            <a:r>
              <a:rPr lang="uk-UA" sz="2000" b="1" dirty="0" smtClean="0">
                <a:latin typeface="Century Schoolbook" pitchFamily="18" charset="0"/>
                <a:ea typeface="Times New Roman"/>
              </a:rPr>
              <a:t> А я знайшов отакенний </a:t>
            </a:r>
            <a:r>
              <a:rPr lang="uk-UA" sz="2000" b="1" dirty="0" err="1" smtClean="0">
                <a:latin typeface="Century Schoolbook" pitchFamily="18" charset="0"/>
                <a:ea typeface="Times New Roman"/>
              </a:rPr>
              <a:t>грибумбулюх</a:t>
            </a:r>
            <a:r>
              <a:rPr lang="uk-UA" sz="2000" b="1" dirty="0" smtClean="0">
                <a:latin typeface="Century Schoolbook" pitchFamily="18" charset="0"/>
                <a:ea typeface="Times New Roman"/>
              </a:rPr>
              <a:t>!</a:t>
            </a:r>
          </a:p>
        </p:txBody>
      </p:sp>
      <p:sp>
        <p:nvSpPr>
          <p:cNvPr id="15" name="TextBox 14"/>
          <p:cNvSpPr txBox="1"/>
          <p:nvPr/>
        </p:nvSpPr>
        <p:spPr>
          <a:xfrm>
            <a:off x="304800" y="2019300"/>
            <a:ext cx="7162800" cy="40007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lIns="91411" tIns="45704" rIns="91411" bIns="45704" rtlCol="0">
            <a:spAutoFit/>
          </a:bodyPr>
          <a:lstStyle/>
          <a:p>
            <a:pPr marL="157426" algn="just">
              <a:buFontTx/>
              <a:buChar char="-"/>
              <a:tabLst>
                <a:tab pos="3230480" algn="ctr"/>
              </a:tabLst>
            </a:pPr>
            <a:r>
              <a:rPr lang="uk-UA" sz="2000" b="1" dirty="0" smtClean="0">
                <a:latin typeface="Century Schoolbook" pitchFamily="18" charset="0"/>
                <a:ea typeface="Times New Roman"/>
              </a:rPr>
              <a:t> А я знайшов отакенний </a:t>
            </a:r>
            <a:r>
              <a:rPr lang="uk-UA" sz="2000" b="1" dirty="0" err="1" smtClean="0">
                <a:latin typeface="Century Schoolbook" pitchFamily="18" charset="0"/>
                <a:ea typeface="Times New Roman"/>
              </a:rPr>
              <a:t>грибумбумбулюх</a:t>
            </a:r>
            <a:r>
              <a:rPr lang="uk-UA" sz="2000" b="1" dirty="0" smtClean="0">
                <a:latin typeface="Century Schoolbook" pitchFamily="18" charset="0"/>
                <a:ea typeface="Times New Roman"/>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9160"/>
                                        </p:tgtEl>
                                        <p:attrNameLst>
                                          <p:attrName>style.visibility</p:attrName>
                                        </p:attrNameLst>
                                      </p:cBhvr>
                                      <p:to>
                                        <p:strVal val="visible"/>
                                      </p:to>
                                    </p:set>
                                    <p:animEffect transition="in" filter="wipe(down)">
                                      <p:cBhvr>
                                        <p:cTn id="7" dur="500"/>
                                        <p:tgtEl>
                                          <p:spTgt spid="4916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9154"/>
                                        </p:tgtEl>
                                        <p:attrNameLst>
                                          <p:attrName>style.visibility</p:attrName>
                                        </p:attrNameLst>
                                      </p:cBhvr>
                                      <p:to>
                                        <p:strVal val="visible"/>
                                      </p:to>
                                    </p:set>
                                    <p:animEffect transition="in" filter="wipe(down)">
                                      <p:cBhvr>
                                        <p:cTn id="15" dur="500"/>
                                        <p:tgtEl>
                                          <p:spTgt spid="4915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49164"/>
                                        </p:tgtEl>
                                        <p:attrNameLst>
                                          <p:attrName>style.visibility</p:attrName>
                                        </p:attrNameLst>
                                      </p:cBhvr>
                                      <p:to>
                                        <p:strVal val="visible"/>
                                      </p:to>
                                    </p:set>
                                    <p:animEffect transition="in" filter="wipe(down)">
                                      <p:cBhvr>
                                        <p:cTn id="23" dur="500"/>
                                        <p:tgtEl>
                                          <p:spTgt spid="4916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down)">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49158"/>
                                        </p:tgtEl>
                                        <p:attrNameLst>
                                          <p:attrName>style.visibility</p:attrName>
                                        </p:attrNameLst>
                                      </p:cBhvr>
                                      <p:to>
                                        <p:strVal val="visible"/>
                                      </p:to>
                                    </p:set>
                                    <p:animEffect transition="in" filter="wipe(down)">
                                      <p:cBhvr>
                                        <p:cTn id="31" dur="500"/>
                                        <p:tgtEl>
                                          <p:spTgt spid="4915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49162"/>
                                        </p:tgtEl>
                                        <p:attrNameLst>
                                          <p:attrName>style.visibility</p:attrName>
                                        </p:attrNameLst>
                                      </p:cBhvr>
                                      <p:to>
                                        <p:strVal val="visible"/>
                                      </p:to>
                                    </p:set>
                                    <p:animEffect transition="in" filter="wipe(down)">
                                      <p:cBhvr>
                                        <p:cTn id="39" dur="500"/>
                                        <p:tgtEl>
                                          <p:spTgt spid="49162"/>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AutoShape 4" descr="Результат пошуку зображень за запитом &quot;школа&quot;"/>
          <p:cNvSpPr>
            <a:spLocks noChangeAspect="1" noChangeArrowheads="1"/>
          </p:cNvSpPr>
          <p:nvPr/>
        </p:nvSpPr>
        <p:spPr bwMode="auto">
          <a:xfrm>
            <a:off x="4419600" y="2730500"/>
            <a:ext cx="304800" cy="254000"/>
          </a:xfrm>
          <a:prstGeom prst="rect">
            <a:avLst/>
          </a:prstGeom>
          <a:noFill/>
        </p:spPr>
        <p:txBody>
          <a:bodyPr/>
          <a:lstStyle/>
          <a:p>
            <a:endParaRPr lang="ru-RU"/>
          </a:p>
        </p:txBody>
      </p:sp>
      <p:sp>
        <p:nvSpPr>
          <p:cNvPr id="26629" name="AutoShape 5" descr="foto7"/>
          <p:cNvSpPr>
            <a:spLocks noChangeAspect="1" noChangeArrowheads="1"/>
          </p:cNvSpPr>
          <p:nvPr/>
        </p:nvSpPr>
        <p:spPr bwMode="auto">
          <a:xfrm>
            <a:off x="155575" y="38365"/>
            <a:ext cx="304800" cy="254000"/>
          </a:xfrm>
          <a:prstGeom prst="rect">
            <a:avLst/>
          </a:prstGeom>
          <a:noFill/>
        </p:spPr>
        <p:txBody>
          <a:bodyPr/>
          <a:lstStyle/>
          <a:p>
            <a:endParaRPr lang="ru-RU"/>
          </a:p>
        </p:txBody>
      </p:sp>
      <p:sp>
        <p:nvSpPr>
          <p:cNvPr id="26635" name="Text Box 11"/>
          <p:cNvSpPr txBox="1">
            <a:spLocks noChangeArrowheads="1"/>
          </p:cNvSpPr>
          <p:nvPr/>
        </p:nvSpPr>
        <p:spPr bwMode="auto">
          <a:xfrm>
            <a:off x="304800" y="1028700"/>
            <a:ext cx="8640960" cy="3785652"/>
          </a:xfrm>
          <a:prstGeom prst="rect">
            <a:avLst/>
          </a:prstGeom>
          <a:noFill/>
          <a:ln w="9525">
            <a:noFill/>
            <a:miter lim="800000"/>
            <a:headEnd/>
            <a:tailEnd/>
          </a:ln>
          <a:effectLst/>
        </p:spPr>
        <p:txBody>
          <a:bodyPr wrap="square">
            <a:spAutoFit/>
          </a:bodyPr>
          <a:lstStyle/>
          <a:p>
            <a:pPr>
              <a:buFontTx/>
              <a:buChar char="-"/>
            </a:pPr>
            <a:r>
              <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 Які </a:t>
            </a:r>
            <a:r>
              <a:rPr lang="uk-UA" sz="4800" b="1" dirty="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почуття </a:t>
            </a:r>
            <a:r>
              <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викликали</a:t>
            </a:r>
          </a:p>
          <a:p>
            <a:r>
              <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  у вас твори?</a:t>
            </a:r>
            <a:endParaRPr lang="uk-UA" sz="4800" b="1" dirty="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endParaRPr>
          </a:p>
          <a:p>
            <a:pPr>
              <a:buFontTx/>
              <a:buChar char="-"/>
            </a:pPr>
            <a:r>
              <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 Що </a:t>
            </a:r>
            <a:r>
              <a:rPr lang="uk-UA" sz="4800" b="1" dirty="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вразило?</a:t>
            </a:r>
          </a:p>
          <a:p>
            <a:pPr>
              <a:buFontTx/>
              <a:buChar char="-"/>
            </a:pPr>
            <a:r>
              <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 Що </a:t>
            </a:r>
            <a:r>
              <a:rPr lang="uk-UA" sz="4800" b="1" dirty="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залишилося </a:t>
            </a:r>
            <a:endPar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endParaRPr>
          </a:p>
          <a:p>
            <a:r>
              <a:rPr lang="uk-UA" sz="4800" b="1" dirty="0" smtClean="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  незрозумілим</a:t>
            </a:r>
            <a:r>
              <a:rPr lang="uk-UA" sz="4800" b="1" dirty="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rPr>
              <a:t>?</a:t>
            </a:r>
            <a:endParaRPr lang="ru-RU" sz="4800" b="1" dirty="0">
              <a:ln w="317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Century Schoolbook" pitchFamily="18" charset="0"/>
            </a:endParaRPr>
          </a:p>
        </p:txBody>
      </p:sp>
      <p:pic>
        <p:nvPicPr>
          <p:cNvPr id="5122" name="Picture 2" descr="Рука с микрофоном роялти бесплатно векторные иллюстрации  -hand0022-CoolCLIPS.com"/>
          <p:cNvPicPr>
            <a:picLocks noChangeAspect="1" noChangeArrowheads="1"/>
          </p:cNvPicPr>
          <p:nvPr/>
        </p:nvPicPr>
        <p:blipFill>
          <a:blip r:embed="rId2" cstate="print"/>
          <a:srcRect b="6530"/>
          <a:stretch>
            <a:fillRect/>
          </a:stretch>
        </p:blipFill>
        <p:spPr bwMode="auto">
          <a:xfrm flipH="1">
            <a:off x="6360924" y="2641476"/>
            <a:ext cx="2572922" cy="2952328"/>
          </a:xfrm>
          <a:prstGeom prst="rect">
            <a:avLst/>
          </a:prstGeom>
          <a:noFill/>
        </p:spPr>
      </p:pic>
      <p:sp>
        <p:nvSpPr>
          <p:cNvPr id="7" name="Заголовок 1"/>
          <p:cNvSpPr txBox="1">
            <a:spLocks/>
          </p:cNvSpPr>
          <p:nvPr/>
        </p:nvSpPr>
        <p:spPr bwMode="auto">
          <a:xfrm>
            <a:off x="609600" y="266700"/>
            <a:ext cx="7884368" cy="98529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uk-UA" sz="4800" b="1" dirty="0" smtClean="0">
                <a:ln w="1905">
                  <a:solidFill>
                    <a:sysClr val="windowText" lastClr="000000"/>
                  </a:solidFill>
                </a:ln>
                <a:solidFill>
                  <a:srgbClr val="006600"/>
                </a:solidFill>
                <a:effectLst>
                  <a:innerShdw blurRad="69850" dist="43180" dir="5400000">
                    <a:srgbClr val="000000">
                      <a:alpha val="65000"/>
                    </a:srgbClr>
                  </a:innerShdw>
                </a:effectLst>
                <a:latin typeface="Bookman Old Style" pitchFamily="18" charset="0"/>
                <a:ea typeface="+mj-ea"/>
                <a:cs typeface="+mj-cs"/>
              </a:rPr>
              <a:t>С</a:t>
            </a:r>
            <a:r>
              <a:rPr lang="uk-UA" sz="4800" b="1" noProof="0" dirty="0" smtClean="0">
                <a:ln w="1905">
                  <a:solidFill>
                    <a:sysClr val="windowText" lastClr="000000"/>
                  </a:solidFill>
                </a:ln>
                <a:solidFill>
                  <a:srgbClr val="006600"/>
                </a:solidFill>
                <a:effectLst>
                  <a:innerShdw blurRad="69850" dist="43180" dir="5400000">
                    <a:srgbClr val="000000">
                      <a:alpha val="65000"/>
                    </a:srgbClr>
                  </a:innerShdw>
                </a:effectLst>
                <a:latin typeface="Bookman Old Style" pitchFamily="18" charset="0"/>
                <a:ea typeface="+mj-ea"/>
                <a:cs typeface="+mj-cs"/>
              </a:rPr>
              <a:t>ПРИЙНЯТТЯ</a:t>
            </a:r>
            <a:endParaRPr kumimoji="0" lang="uk-UA" sz="4800" b="1" u="none" strike="noStrike" kern="1200" normalizeH="0" baseline="0" noProof="0" dirty="0">
              <a:ln w="1905">
                <a:solidFill>
                  <a:sysClr val="windowText" lastClr="000000"/>
                </a:solidFill>
              </a:ln>
              <a:solidFill>
                <a:srgbClr val="006600"/>
              </a:solidFill>
              <a:effectLst>
                <a:innerShdw blurRad="69850" dist="43180" dir="5400000">
                  <a:srgbClr val="000000">
                    <a:alpha val="65000"/>
                  </a:srgbClr>
                </a:innerShdw>
              </a:effectLst>
              <a:uLnTx/>
              <a:uFillTx/>
              <a:latin typeface="Bookman Old Style" pitchFamily="18" charset="0"/>
              <a:ea typeface="+mj-ea"/>
              <a:cs typeface="+mj-cs"/>
            </a:endParaRPr>
          </a:p>
        </p:txBody>
      </p:sp>
      <p:pic>
        <p:nvPicPr>
          <p:cNvPr id="8" name="Picture 2"/>
          <p:cNvPicPr>
            <a:picLocks noChangeAspect="1" noChangeArrowheads="1"/>
          </p:cNvPicPr>
          <p:nvPr/>
        </p:nvPicPr>
        <p:blipFill>
          <a:blip r:embed="rId3" cstate="print"/>
          <a:srcRect b="13056"/>
          <a:stretch>
            <a:fillRect/>
          </a:stretch>
        </p:blipFill>
        <p:spPr bwMode="auto">
          <a:xfrm flipV="1">
            <a:off x="0" y="5593804"/>
            <a:ext cx="1362075" cy="121196"/>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6700"/>
            <a:ext cx="8229600" cy="952500"/>
          </a:xfrm>
        </p:spPr>
        <p:txBody>
          <a:bodyPr>
            <a:noAutofit/>
          </a:bodyPr>
          <a:lstStyle/>
          <a:p>
            <a:pPr algn="ctr"/>
            <a:r>
              <a:rPr lang="uk-UA" sz="4800" b="1" cap="all"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rPr>
              <a:t>ПІДСУМОК УРОКУ</a:t>
            </a:r>
            <a:endParaRPr lang="uk-UA" sz="4800" b="1" cap="all"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ndParaRPr>
          </a:p>
        </p:txBody>
      </p:sp>
      <p:sp>
        <p:nvSpPr>
          <p:cNvPr id="3" name="Объект 2"/>
          <p:cNvSpPr>
            <a:spLocks noGrp="1"/>
          </p:cNvSpPr>
          <p:nvPr>
            <p:ph sz="half" idx="1"/>
          </p:nvPr>
        </p:nvSpPr>
        <p:spPr>
          <a:xfrm>
            <a:off x="381000" y="1257300"/>
            <a:ext cx="8229600" cy="3771636"/>
          </a:xfrm>
        </p:spPr>
        <p:txBody>
          <a:bodyPr>
            <a:normAutofit/>
          </a:bodyPr>
          <a:lstStyle/>
          <a:p>
            <a:pPr algn="just"/>
            <a:r>
              <a:rPr lang="uk-UA" sz="2400" b="1" dirty="0" smtClean="0">
                <a:latin typeface="Century Schoolbook" pitchFamily="18" charset="0"/>
              </a:rPr>
              <a:t>З творчістю якого автора познайомилися?</a:t>
            </a:r>
          </a:p>
          <a:p>
            <a:pPr algn="just"/>
            <a:r>
              <a:rPr lang="uk-UA" sz="2400" b="1" dirty="0" smtClean="0">
                <a:latin typeface="Century Schoolbook" pitchFamily="18" charset="0"/>
              </a:rPr>
              <a:t>Що нового дізналися під час уроку?</a:t>
            </a:r>
          </a:p>
          <a:p>
            <a:pPr algn="just"/>
            <a:r>
              <a:rPr lang="uk-UA" sz="2400" b="1" dirty="0" smtClean="0">
                <a:latin typeface="Century Schoolbook" pitchFamily="18" charset="0"/>
              </a:rPr>
              <a:t>Що зацікавило?</a:t>
            </a:r>
          </a:p>
          <a:p>
            <a:pPr algn="just"/>
            <a:r>
              <a:rPr lang="uk-UA" sz="2400" b="1" dirty="0" smtClean="0">
                <a:latin typeface="Century Schoolbook" pitchFamily="18" charset="0"/>
              </a:rPr>
              <a:t>Що здивувало? </a:t>
            </a:r>
          </a:p>
          <a:p>
            <a:pPr algn="just"/>
            <a:r>
              <a:rPr lang="uk-UA" sz="2400" b="1" dirty="0" smtClean="0">
                <a:latin typeface="Century Schoolbook" pitchFamily="18" charset="0"/>
              </a:rPr>
              <a:t>Чим поділитеся вдома з батьками?                                                       </a:t>
            </a:r>
            <a:endParaRPr lang="uk-UA" sz="2400" b="1" dirty="0" smtClean="0">
              <a:solidFill>
                <a:srgbClr val="002060"/>
              </a:solidFill>
              <a:latin typeface="Century Schoolbook" pitchFamily="18" charset="0"/>
            </a:endParaRPr>
          </a:p>
        </p:txBody>
      </p:sp>
      <p:pic>
        <p:nvPicPr>
          <p:cNvPr id="5" name="Picture 2"/>
          <p:cNvPicPr>
            <a:picLocks noChangeAspect="1" noChangeArrowheads="1"/>
          </p:cNvPicPr>
          <p:nvPr/>
        </p:nvPicPr>
        <p:blipFill>
          <a:blip r:embed="rId2" cstate="print"/>
          <a:srcRect b="13056"/>
          <a:stretch>
            <a:fillRect/>
          </a:stretch>
        </p:blipFill>
        <p:spPr bwMode="auto">
          <a:xfrm flipV="1">
            <a:off x="0" y="5593804"/>
            <a:ext cx="1362075" cy="121196"/>
          </a:xfrm>
          <a:prstGeom prst="rect">
            <a:avLst/>
          </a:prstGeom>
          <a:noFill/>
          <a:ln w="9525">
            <a:noFill/>
            <a:miter lim="800000"/>
            <a:headEnd/>
            <a:tailEnd/>
          </a:ln>
        </p:spPr>
      </p:pic>
      <p:pic>
        <p:nvPicPr>
          <p:cNvPr id="7" name="Picture 2" descr="http://i.ytimg.com/vi/4V0MUiJddeM/maxresdefault.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34000" y="3467100"/>
            <a:ext cx="3212420" cy="190500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 xmlns:p14="http://schemas.microsoft.com/office/powerpoint/2010/main" val="3261303039"/>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ма Office">
  <a:themeElements>
    <a:clrScheme name="Другая 3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4F6128"/>
      </a:hlink>
      <a:folHlink>
        <a:srgbClr val="4F6128"/>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788</Words>
  <Application>Microsoft Office PowerPoint</Application>
  <PresentationFormat>Экран (16:10)</PresentationFormat>
  <Paragraphs>99</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Слайд 1</vt:lpstr>
      <vt:lpstr>Слайд 2</vt:lpstr>
      <vt:lpstr>Слайд 3</vt:lpstr>
      <vt:lpstr>Слайд 4</vt:lpstr>
      <vt:lpstr>Слайд 5</vt:lpstr>
      <vt:lpstr>Слайд 6</vt:lpstr>
      <vt:lpstr>Слайд 7</vt:lpstr>
      <vt:lpstr>Слайд 8</vt:lpstr>
      <vt:lpstr>Верлібр (фр. vers libre — вільний вірш) — неримований, нерівнонаголошений віршорядок (і вірш як жанр), що має джерела у фольклорі (замовляння та інші форми неримованої народної поезії). Верлібр є одночасно і ліричним жанром.</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ПІДСУМОК УРОКУ</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Экологический-2</dc:title>
  <dc:creator>Фокина Лидия Петровна</dc:creator>
  <cp:keywords>Шаблон презентации</cp:keywords>
  <cp:lastModifiedBy>HP</cp:lastModifiedBy>
  <cp:revision>75</cp:revision>
  <dcterms:created xsi:type="dcterms:W3CDTF">2017-02-23T13:11:39Z</dcterms:created>
  <dcterms:modified xsi:type="dcterms:W3CDTF">2021-05-31T20:08:11Z</dcterms:modified>
</cp:coreProperties>
</file>