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4"/>
  </p:handoutMasterIdLst>
  <p:sldIdLst>
    <p:sldId id="256" r:id="rId2"/>
    <p:sldId id="265" r:id="rId3"/>
    <p:sldId id="284" r:id="rId4"/>
    <p:sldId id="258" r:id="rId5"/>
    <p:sldId id="285" r:id="rId6"/>
    <p:sldId id="286" r:id="rId7"/>
    <p:sldId id="289" r:id="rId8"/>
    <p:sldId id="290" r:id="rId9"/>
    <p:sldId id="291" r:id="rId10"/>
    <p:sldId id="292" r:id="rId11"/>
    <p:sldId id="293" r:id="rId12"/>
    <p:sldId id="294" r:id="rId13"/>
    <p:sldId id="295" r:id="rId14"/>
    <p:sldId id="296" r:id="rId15"/>
    <p:sldId id="297" r:id="rId16"/>
    <p:sldId id="298" r:id="rId17"/>
    <p:sldId id="299" r:id="rId18"/>
    <p:sldId id="300" r:id="rId19"/>
    <p:sldId id="301" r:id="rId20"/>
    <p:sldId id="302" r:id="rId21"/>
    <p:sldId id="303" r:id="rId22"/>
    <p:sldId id="304" r:id="rId2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81" autoAdjust="0"/>
    <p:restoredTop sz="94660"/>
  </p:normalViewPr>
  <p:slideViewPr>
    <p:cSldViewPr>
      <p:cViewPr>
        <p:scale>
          <a:sx n="81" d="100"/>
          <a:sy n="81" d="100"/>
        </p:scale>
        <p:origin x="-72" y="-684"/>
      </p:cViewPr>
      <p:guideLst>
        <p:guide orient="horz" pos="2160"/>
        <p:guide pos="3840"/>
      </p:guideLst>
    </p:cSldViewPr>
  </p:slideViewPr>
  <p:notesTextViewPr>
    <p:cViewPr>
      <p:scale>
        <a:sx n="1" d="1"/>
        <a:sy n="1" d="1"/>
      </p:scale>
      <p:origin x="0" y="0"/>
    </p:cViewPr>
  </p:notesTextViewPr>
  <p:notesViewPr>
    <p:cSldViewPr>
      <p:cViewPr varScale="1">
        <p:scale>
          <a:sx n="49" d="100"/>
          <a:sy n="49" d="100"/>
        </p:scale>
        <p:origin x="1842" y="60"/>
      </p:cViewPr>
      <p:guideLst/>
    </p:cSldViewPr>
  </p:notesViewPr>
  <p:gridSpacing cx="45000" cy="450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 xmlns:a16="http://schemas.microsoft.com/office/drawing/2014/main" id="{64841CAF-A07E-41D8-BD8F-52F73295D5F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Дата 2">
            <a:extLst>
              <a:ext uri="{FF2B5EF4-FFF2-40B4-BE49-F238E27FC236}">
                <a16:creationId xmlns="" xmlns:a16="http://schemas.microsoft.com/office/drawing/2014/main" id="{0188BD95-FBAB-4D16-BD86-CE51C950709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DA3847C-6236-49F0-8959-82DC0EBC11ED}" type="datetimeFigureOut">
              <a:rPr lang="ru-RU" smtClean="0"/>
              <a:t>03.11.2021</a:t>
            </a:fld>
            <a:endParaRPr lang="ru-RU" dirty="0"/>
          </a:p>
        </p:txBody>
      </p:sp>
      <p:sp>
        <p:nvSpPr>
          <p:cNvPr id="4" name="Нижний колонтитул 3">
            <a:extLst>
              <a:ext uri="{FF2B5EF4-FFF2-40B4-BE49-F238E27FC236}">
                <a16:creationId xmlns="" xmlns:a16="http://schemas.microsoft.com/office/drawing/2014/main" id="{F7E1B677-B06C-4E64-BFEC-82AE7D552DC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5" name="Номер слайда 4">
            <a:extLst>
              <a:ext uri="{FF2B5EF4-FFF2-40B4-BE49-F238E27FC236}">
                <a16:creationId xmlns="" xmlns:a16="http://schemas.microsoft.com/office/drawing/2014/main" id="{9768CD68-BDDA-40E2-B24A-A8ACE53D9EB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08E3F0-51D1-4467-BF31-1BD72ECE435A}" type="slidenum">
              <a:rPr lang="ru-RU" smtClean="0"/>
              <a:t>‹#›</a:t>
            </a:fld>
            <a:endParaRPr lang="ru-RU" dirty="0"/>
          </a:p>
        </p:txBody>
      </p:sp>
    </p:spTree>
    <p:extLst>
      <p:ext uri="{BB962C8B-B14F-4D97-AF65-F5344CB8AC3E}">
        <p14:creationId xmlns:p14="http://schemas.microsoft.com/office/powerpoint/2010/main" val="240180215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hyperlink" Target="https://presentation-creation.ru/"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4EEB5F3-46D5-4827-9176-87B3ED40876A}"/>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 xmlns:a16="http://schemas.microsoft.com/office/drawing/2014/main" id="{E9C46714-EA01-4BA8-B3F4-1804E1ADDE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 xmlns:a16="http://schemas.microsoft.com/office/drawing/2014/main" id="{7FFA0AC6-9EBA-40E1-BBC8-87B9F008BC42}"/>
              </a:ext>
            </a:extLst>
          </p:cNvPr>
          <p:cNvSpPr>
            <a:spLocks noGrp="1"/>
          </p:cNvSpPr>
          <p:nvPr>
            <p:ph type="dt" sz="half" idx="10"/>
          </p:nvPr>
        </p:nvSpPr>
        <p:spPr/>
        <p:txBody>
          <a:bodyPr/>
          <a:lstStyle/>
          <a:p>
            <a:fld id="{7D89DCA0-1BB0-4A78-B9FD-CBA4791AF177}" type="datetimeFigureOut">
              <a:rPr lang="ru-RU" smtClean="0"/>
              <a:t>03.11.2021</a:t>
            </a:fld>
            <a:endParaRPr lang="ru-RU" dirty="0"/>
          </a:p>
        </p:txBody>
      </p:sp>
      <p:sp>
        <p:nvSpPr>
          <p:cNvPr id="5" name="Нижний колонтитул 4">
            <a:extLst>
              <a:ext uri="{FF2B5EF4-FFF2-40B4-BE49-F238E27FC236}">
                <a16:creationId xmlns="" xmlns:a16="http://schemas.microsoft.com/office/drawing/2014/main" id="{2BDAAFA1-B9E1-4CF6-9E6D-876137767616}"/>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 xmlns:a16="http://schemas.microsoft.com/office/drawing/2014/main" id="{A2847870-C82B-4F62-91CF-02C2A8DE6872}"/>
              </a:ext>
            </a:extLst>
          </p:cNvPr>
          <p:cNvSpPr>
            <a:spLocks noGrp="1"/>
          </p:cNvSpPr>
          <p:nvPr>
            <p:ph type="sldNum" sz="quarter" idx="12"/>
          </p:nvPr>
        </p:nvSpPr>
        <p:spPr/>
        <p:txBody>
          <a:bodyPr/>
          <a:lstStyle/>
          <a:p>
            <a:fld id="{16941388-63F8-4FEC-99A6-4E4A5CF5E88B}" type="slidenum">
              <a:rPr lang="ru-RU" smtClean="0"/>
              <a:t>‹#›</a:t>
            </a:fld>
            <a:endParaRPr lang="ru-RU" dirty="0"/>
          </a:p>
        </p:txBody>
      </p:sp>
    </p:spTree>
    <p:extLst>
      <p:ext uri="{BB962C8B-B14F-4D97-AF65-F5344CB8AC3E}">
        <p14:creationId xmlns:p14="http://schemas.microsoft.com/office/powerpoint/2010/main" val="639009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0BCF96D8-8510-4EF3-B422-332DC57E5B5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 xmlns:a16="http://schemas.microsoft.com/office/drawing/2014/main" id="{B3007763-0BB5-4DD5-BC47-1C50AB65A693}"/>
              </a:ext>
            </a:extLst>
          </p:cNvPr>
          <p:cNvSpPr>
            <a:spLocks noGrp="1"/>
          </p:cNvSpPr>
          <p:nvPr>
            <p:ph type="dt" sz="half" idx="10"/>
          </p:nvPr>
        </p:nvSpPr>
        <p:spPr/>
        <p:txBody>
          <a:bodyPr/>
          <a:lstStyle/>
          <a:p>
            <a:fld id="{7D89DCA0-1BB0-4A78-B9FD-CBA4791AF177}" type="datetimeFigureOut">
              <a:rPr lang="ru-RU" smtClean="0"/>
              <a:t>03.11.2021</a:t>
            </a:fld>
            <a:endParaRPr lang="ru-RU" dirty="0"/>
          </a:p>
        </p:txBody>
      </p:sp>
      <p:sp>
        <p:nvSpPr>
          <p:cNvPr id="4" name="Нижний колонтитул 3">
            <a:extLst>
              <a:ext uri="{FF2B5EF4-FFF2-40B4-BE49-F238E27FC236}">
                <a16:creationId xmlns="" xmlns:a16="http://schemas.microsoft.com/office/drawing/2014/main" id="{1048DF2C-669A-4DCA-8793-1F7410D7F836}"/>
              </a:ext>
            </a:extLst>
          </p:cNvPr>
          <p:cNvSpPr>
            <a:spLocks noGrp="1"/>
          </p:cNvSpPr>
          <p:nvPr>
            <p:ph type="ftr" sz="quarter" idx="11"/>
          </p:nvPr>
        </p:nvSpPr>
        <p:spPr/>
        <p:txBody>
          <a:bodyPr/>
          <a:lstStyle/>
          <a:p>
            <a:endParaRPr lang="ru-RU" dirty="0"/>
          </a:p>
        </p:txBody>
      </p:sp>
      <p:sp>
        <p:nvSpPr>
          <p:cNvPr id="5" name="Номер слайда 4">
            <a:extLst>
              <a:ext uri="{FF2B5EF4-FFF2-40B4-BE49-F238E27FC236}">
                <a16:creationId xmlns="" xmlns:a16="http://schemas.microsoft.com/office/drawing/2014/main" id="{5933E309-0F6F-484F-98FA-46AB4551E6E4}"/>
              </a:ext>
            </a:extLst>
          </p:cNvPr>
          <p:cNvSpPr>
            <a:spLocks noGrp="1"/>
          </p:cNvSpPr>
          <p:nvPr>
            <p:ph type="sldNum" sz="quarter" idx="12"/>
          </p:nvPr>
        </p:nvSpPr>
        <p:spPr/>
        <p:txBody>
          <a:bodyPr/>
          <a:lstStyle/>
          <a:p>
            <a:fld id="{16941388-63F8-4FEC-99A6-4E4A5CF5E88B}" type="slidenum">
              <a:rPr lang="ru-RU" smtClean="0"/>
              <a:t>‹#›</a:t>
            </a:fld>
            <a:endParaRPr lang="ru-RU" dirty="0"/>
          </a:p>
        </p:txBody>
      </p:sp>
    </p:spTree>
    <p:extLst>
      <p:ext uri="{BB962C8B-B14F-4D97-AF65-F5344CB8AC3E}">
        <p14:creationId xmlns:p14="http://schemas.microsoft.com/office/powerpoint/2010/main" val="4178063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4EEB5F3-46D5-4827-9176-87B3ED40876A}"/>
              </a:ext>
            </a:extLst>
          </p:cNvPr>
          <p:cNvSpPr>
            <a:spLocks noGrp="1"/>
          </p:cNvSpPr>
          <p:nvPr>
            <p:ph type="ctrTitle"/>
          </p:nvPr>
        </p:nvSpPr>
        <p:spPr>
          <a:xfrm>
            <a:off x="156000" y="684000"/>
            <a:ext cx="7065000" cy="1305000"/>
          </a:xfrm>
        </p:spPr>
        <p:txBody>
          <a:bodyPr anchor="b"/>
          <a:lstStyle>
            <a:lvl1pPr algn="ctr">
              <a:defRPr sz="6000" b="1">
                <a:solidFill>
                  <a:schemeClr val="bg1"/>
                </a:solidFill>
                <a:effectLst/>
              </a:defRPr>
            </a:lvl1pPr>
          </a:lstStyle>
          <a:p>
            <a:r>
              <a:rPr lang="ru-RU" dirty="0"/>
              <a:t>Образец заголовка</a:t>
            </a:r>
          </a:p>
        </p:txBody>
      </p:sp>
    </p:spTree>
    <p:extLst>
      <p:ext uri="{BB962C8B-B14F-4D97-AF65-F5344CB8AC3E}">
        <p14:creationId xmlns:p14="http://schemas.microsoft.com/office/powerpoint/2010/main" val="2904648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BD4EC29-EC9D-4966-9B2F-5A81BAAA141E}"/>
              </a:ext>
            </a:extLst>
          </p:cNvPr>
          <p:cNvSpPr>
            <a:spLocks noGrp="1"/>
          </p:cNvSpPr>
          <p:nvPr>
            <p:ph type="title"/>
          </p:nvPr>
        </p:nvSpPr>
        <p:spPr>
          <a:xfrm>
            <a:off x="291000" y="63255"/>
            <a:ext cx="10342800" cy="1325563"/>
          </a:xfrm>
        </p:spPr>
        <p:txBody>
          <a:bodyPr>
            <a:normAutofit/>
          </a:bodyPr>
          <a:lstStyle>
            <a:lvl1pPr>
              <a:defRPr sz="6000" b="1">
                <a:solidFill>
                  <a:schemeClr val="bg1"/>
                </a:solidFill>
              </a:defRPr>
            </a:lvl1pPr>
          </a:lstStyle>
          <a:p>
            <a:r>
              <a:rPr lang="ru-RU" dirty="0"/>
              <a:t>Образец заголовка</a:t>
            </a:r>
          </a:p>
        </p:txBody>
      </p:sp>
      <p:sp>
        <p:nvSpPr>
          <p:cNvPr id="3" name="Объект 2">
            <a:extLst>
              <a:ext uri="{FF2B5EF4-FFF2-40B4-BE49-F238E27FC236}">
                <a16:creationId xmlns="" xmlns:a16="http://schemas.microsoft.com/office/drawing/2014/main" id="{C2AF823D-AA6C-41CE-8369-D43088671A37}"/>
              </a:ext>
            </a:extLst>
          </p:cNvPr>
          <p:cNvSpPr>
            <a:spLocks noGrp="1"/>
          </p:cNvSpPr>
          <p:nvPr>
            <p:ph idx="1"/>
          </p:nvPr>
        </p:nvSpPr>
        <p:spPr>
          <a:xfrm>
            <a:off x="1461000" y="2034000"/>
            <a:ext cx="10515600" cy="4097963"/>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3733795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Заголовок 1">
            <a:extLst>
              <a:ext uri="{FF2B5EF4-FFF2-40B4-BE49-F238E27FC236}">
                <a16:creationId xmlns="" xmlns:a16="http://schemas.microsoft.com/office/drawing/2014/main" id="{9687A894-023D-4237-87D6-74D11C874380}"/>
              </a:ext>
            </a:extLst>
          </p:cNvPr>
          <p:cNvSpPr>
            <a:spLocks noGrp="1"/>
          </p:cNvSpPr>
          <p:nvPr>
            <p:ph type="title"/>
          </p:nvPr>
        </p:nvSpPr>
        <p:spPr>
          <a:xfrm>
            <a:off x="291000" y="63255"/>
            <a:ext cx="10342800" cy="1325563"/>
          </a:xfrm>
        </p:spPr>
        <p:txBody>
          <a:bodyPr>
            <a:normAutofit/>
          </a:bodyPr>
          <a:lstStyle>
            <a:lvl1pPr>
              <a:defRPr sz="6000" b="1">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317031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278A106-66FA-4DD6-BAB3-B8D8393A6AA1}"/>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 xmlns:a16="http://schemas.microsoft.com/office/drawing/2014/main" id="{1C6B7C11-BF9E-408C-887F-6B9BC186374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 xmlns:a16="http://schemas.microsoft.com/office/drawing/2014/main" id="{0579E133-BC16-4FB3-9BC0-B6A568D98145}"/>
              </a:ext>
            </a:extLst>
          </p:cNvPr>
          <p:cNvSpPr>
            <a:spLocks noGrp="1"/>
          </p:cNvSpPr>
          <p:nvPr>
            <p:ph type="dt" sz="half" idx="10"/>
          </p:nvPr>
        </p:nvSpPr>
        <p:spPr/>
        <p:txBody>
          <a:bodyPr/>
          <a:lstStyle/>
          <a:p>
            <a:fld id="{7D89DCA0-1BB0-4A78-B9FD-CBA4791AF177}" type="datetimeFigureOut">
              <a:rPr lang="ru-RU" smtClean="0"/>
              <a:t>03.11.2021</a:t>
            </a:fld>
            <a:endParaRPr lang="ru-RU" dirty="0"/>
          </a:p>
        </p:txBody>
      </p:sp>
      <p:sp>
        <p:nvSpPr>
          <p:cNvPr id="5" name="Нижний колонтитул 4">
            <a:extLst>
              <a:ext uri="{FF2B5EF4-FFF2-40B4-BE49-F238E27FC236}">
                <a16:creationId xmlns="" xmlns:a16="http://schemas.microsoft.com/office/drawing/2014/main" id="{F95CB5E0-055B-4886-BB25-0C7618D30064}"/>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 xmlns:a16="http://schemas.microsoft.com/office/drawing/2014/main" id="{5410B8AC-7215-4E96-8E27-FC440628EC60}"/>
              </a:ext>
            </a:extLst>
          </p:cNvPr>
          <p:cNvSpPr>
            <a:spLocks noGrp="1"/>
          </p:cNvSpPr>
          <p:nvPr>
            <p:ph type="sldNum" sz="quarter" idx="12"/>
          </p:nvPr>
        </p:nvSpPr>
        <p:spPr/>
        <p:txBody>
          <a:bodyPr/>
          <a:lstStyle/>
          <a:p>
            <a:fld id="{16941388-63F8-4FEC-99A6-4E4A5CF5E88B}" type="slidenum">
              <a:rPr lang="ru-RU" smtClean="0"/>
              <a:t>‹#›</a:t>
            </a:fld>
            <a:endParaRPr lang="ru-RU" dirty="0"/>
          </a:p>
        </p:txBody>
      </p:sp>
    </p:spTree>
    <p:extLst>
      <p:ext uri="{BB962C8B-B14F-4D97-AF65-F5344CB8AC3E}">
        <p14:creationId xmlns:p14="http://schemas.microsoft.com/office/powerpoint/2010/main" val="2089502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B456F72-33A8-4910-A853-F0EF915F065B}"/>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E3EF7DE8-23CA-4D99-8CC9-4903DDD552D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 xmlns:a16="http://schemas.microsoft.com/office/drawing/2014/main" id="{38C177F8-D6AF-47A0-B490-1B3CDFEE6E6F}"/>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 xmlns:a16="http://schemas.microsoft.com/office/drawing/2014/main" id="{2B72E65B-AF1C-4F65-9941-D855AC96A780}"/>
              </a:ext>
            </a:extLst>
          </p:cNvPr>
          <p:cNvSpPr>
            <a:spLocks noGrp="1"/>
          </p:cNvSpPr>
          <p:nvPr>
            <p:ph type="dt" sz="half" idx="10"/>
          </p:nvPr>
        </p:nvSpPr>
        <p:spPr/>
        <p:txBody>
          <a:bodyPr/>
          <a:lstStyle/>
          <a:p>
            <a:fld id="{7D89DCA0-1BB0-4A78-B9FD-CBA4791AF177}" type="datetimeFigureOut">
              <a:rPr lang="ru-RU" smtClean="0"/>
              <a:t>03.11.2021</a:t>
            </a:fld>
            <a:endParaRPr lang="ru-RU" dirty="0"/>
          </a:p>
        </p:txBody>
      </p:sp>
      <p:sp>
        <p:nvSpPr>
          <p:cNvPr id="6" name="Нижний колонтитул 5">
            <a:extLst>
              <a:ext uri="{FF2B5EF4-FFF2-40B4-BE49-F238E27FC236}">
                <a16:creationId xmlns="" xmlns:a16="http://schemas.microsoft.com/office/drawing/2014/main" id="{108AAEDA-38B0-46A7-BB17-DB378E2D8EBD}"/>
              </a:ext>
            </a:extLst>
          </p:cNvPr>
          <p:cNvSpPr>
            <a:spLocks noGrp="1"/>
          </p:cNvSpPr>
          <p:nvPr>
            <p:ph type="ftr" sz="quarter" idx="11"/>
          </p:nvPr>
        </p:nvSpPr>
        <p:spPr/>
        <p:txBody>
          <a:bodyPr/>
          <a:lstStyle/>
          <a:p>
            <a:endParaRPr lang="ru-RU" dirty="0"/>
          </a:p>
        </p:txBody>
      </p:sp>
      <p:sp>
        <p:nvSpPr>
          <p:cNvPr id="7" name="Номер слайда 6">
            <a:extLst>
              <a:ext uri="{FF2B5EF4-FFF2-40B4-BE49-F238E27FC236}">
                <a16:creationId xmlns="" xmlns:a16="http://schemas.microsoft.com/office/drawing/2014/main" id="{C07335DD-857A-49BC-BF94-7878B3D9B95E}"/>
              </a:ext>
            </a:extLst>
          </p:cNvPr>
          <p:cNvSpPr>
            <a:spLocks noGrp="1"/>
          </p:cNvSpPr>
          <p:nvPr>
            <p:ph type="sldNum" sz="quarter" idx="12"/>
          </p:nvPr>
        </p:nvSpPr>
        <p:spPr/>
        <p:txBody>
          <a:bodyPr/>
          <a:lstStyle/>
          <a:p>
            <a:fld id="{16941388-63F8-4FEC-99A6-4E4A5CF5E88B}" type="slidenum">
              <a:rPr lang="ru-RU" smtClean="0"/>
              <a:t>‹#›</a:t>
            </a:fld>
            <a:endParaRPr lang="ru-RU" dirty="0"/>
          </a:p>
        </p:txBody>
      </p:sp>
    </p:spTree>
    <p:extLst>
      <p:ext uri="{BB962C8B-B14F-4D97-AF65-F5344CB8AC3E}">
        <p14:creationId xmlns:p14="http://schemas.microsoft.com/office/powerpoint/2010/main" val="3594990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D27FFB23-FD3E-408F-A23F-4855215496BD}"/>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 xmlns:a16="http://schemas.microsoft.com/office/drawing/2014/main" id="{3557B89F-6135-4F2B-893F-E89610007D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 xmlns:a16="http://schemas.microsoft.com/office/drawing/2014/main" id="{F995CA68-6719-40C1-95A2-F647EA7FA467}"/>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 xmlns:a16="http://schemas.microsoft.com/office/drawing/2014/main" id="{2A4B353A-0A39-4E56-A1C1-2DDA22C594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 xmlns:a16="http://schemas.microsoft.com/office/drawing/2014/main" id="{B2A394CB-908A-4E67-874E-EA58FD2B228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 xmlns:a16="http://schemas.microsoft.com/office/drawing/2014/main" id="{DA4D78FF-9BDC-47EE-AD08-F85FEF056D37}"/>
              </a:ext>
            </a:extLst>
          </p:cNvPr>
          <p:cNvSpPr>
            <a:spLocks noGrp="1"/>
          </p:cNvSpPr>
          <p:nvPr>
            <p:ph type="dt" sz="half" idx="10"/>
          </p:nvPr>
        </p:nvSpPr>
        <p:spPr/>
        <p:txBody>
          <a:bodyPr/>
          <a:lstStyle/>
          <a:p>
            <a:fld id="{7D89DCA0-1BB0-4A78-B9FD-CBA4791AF177}" type="datetimeFigureOut">
              <a:rPr lang="ru-RU" smtClean="0"/>
              <a:t>03.11.2021</a:t>
            </a:fld>
            <a:endParaRPr lang="ru-RU" dirty="0"/>
          </a:p>
        </p:txBody>
      </p:sp>
      <p:sp>
        <p:nvSpPr>
          <p:cNvPr id="8" name="Нижний колонтитул 7">
            <a:extLst>
              <a:ext uri="{FF2B5EF4-FFF2-40B4-BE49-F238E27FC236}">
                <a16:creationId xmlns="" xmlns:a16="http://schemas.microsoft.com/office/drawing/2014/main" id="{8B64B697-85E0-44B7-99FA-9C7AC685928D}"/>
              </a:ext>
            </a:extLst>
          </p:cNvPr>
          <p:cNvSpPr>
            <a:spLocks noGrp="1"/>
          </p:cNvSpPr>
          <p:nvPr>
            <p:ph type="ftr" sz="quarter" idx="11"/>
          </p:nvPr>
        </p:nvSpPr>
        <p:spPr/>
        <p:txBody>
          <a:bodyPr/>
          <a:lstStyle/>
          <a:p>
            <a:endParaRPr lang="ru-RU" dirty="0"/>
          </a:p>
        </p:txBody>
      </p:sp>
      <p:sp>
        <p:nvSpPr>
          <p:cNvPr id="9" name="Номер слайда 8">
            <a:extLst>
              <a:ext uri="{FF2B5EF4-FFF2-40B4-BE49-F238E27FC236}">
                <a16:creationId xmlns="" xmlns:a16="http://schemas.microsoft.com/office/drawing/2014/main" id="{32D574AC-5168-4E22-8835-2D38CC2BBF14}"/>
              </a:ext>
            </a:extLst>
          </p:cNvPr>
          <p:cNvSpPr>
            <a:spLocks noGrp="1"/>
          </p:cNvSpPr>
          <p:nvPr>
            <p:ph type="sldNum" sz="quarter" idx="12"/>
          </p:nvPr>
        </p:nvSpPr>
        <p:spPr/>
        <p:txBody>
          <a:bodyPr/>
          <a:lstStyle/>
          <a:p>
            <a:fld id="{16941388-63F8-4FEC-99A6-4E4A5CF5E88B}" type="slidenum">
              <a:rPr lang="ru-RU" smtClean="0"/>
              <a:t>‹#›</a:t>
            </a:fld>
            <a:endParaRPr lang="ru-RU" dirty="0"/>
          </a:p>
        </p:txBody>
      </p:sp>
    </p:spTree>
    <p:extLst>
      <p:ext uri="{BB962C8B-B14F-4D97-AF65-F5344CB8AC3E}">
        <p14:creationId xmlns:p14="http://schemas.microsoft.com/office/powerpoint/2010/main" val="84235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DE9317D4-8ACB-498D-8524-4257775409B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 xmlns:a16="http://schemas.microsoft.com/office/drawing/2014/main" id="{358D9979-8217-47E8-9E8D-B2D0F8032BA7}"/>
              </a:ext>
            </a:extLst>
          </p:cNvPr>
          <p:cNvSpPr>
            <a:spLocks noGrp="1"/>
          </p:cNvSpPr>
          <p:nvPr>
            <p:ph type="dt" sz="half" idx="10"/>
          </p:nvPr>
        </p:nvSpPr>
        <p:spPr/>
        <p:txBody>
          <a:bodyPr/>
          <a:lstStyle/>
          <a:p>
            <a:fld id="{7D89DCA0-1BB0-4A78-B9FD-CBA4791AF177}" type="datetimeFigureOut">
              <a:rPr lang="ru-RU" smtClean="0"/>
              <a:t>03.11.2021</a:t>
            </a:fld>
            <a:endParaRPr lang="ru-RU" dirty="0"/>
          </a:p>
        </p:txBody>
      </p:sp>
      <p:sp>
        <p:nvSpPr>
          <p:cNvPr id="4" name="Нижний колонтитул 3">
            <a:extLst>
              <a:ext uri="{FF2B5EF4-FFF2-40B4-BE49-F238E27FC236}">
                <a16:creationId xmlns="" xmlns:a16="http://schemas.microsoft.com/office/drawing/2014/main" id="{987BFD1B-2793-4D83-B874-8CE6EE8A1FB7}"/>
              </a:ext>
            </a:extLst>
          </p:cNvPr>
          <p:cNvSpPr>
            <a:spLocks noGrp="1"/>
          </p:cNvSpPr>
          <p:nvPr>
            <p:ph type="ftr" sz="quarter" idx="11"/>
          </p:nvPr>
        </p:nvSpPr>
        <p:spPr/>
        <p:txBody>
          <a:bodyPr/>
          <a:lstStyle/>
          <a:p>
            <a:endParaRPr lang="ru-RU" dirty="0"/>
          </a:p>
        </p:txBody>
      </p:sp>
      <p:sp>
        <p:nvSpPr>
          <p:cNvPr id="5" name="Номер слайда 4">
            <a:extLst>
              <a:ext uri="{FF2B5EF4-FFF2-40B4-BE49-F238E27FC236}">
                <a16:creationId xmlns="" xmlns:a16="http://schemas.microsoft.com/office/drawing/2014/main" id="{5293DF3D-5BBD-49D4-B217-881FB138978B}"/>
              </a:ext>
            </a:extLst>
          </p:cNvPr>
          <p:cNvSpPr>
            <a:spLocks noGrp="1"/>
          </p:cNvSpPr>
          <p:nvPr>
            <p:ph type="sldNum" sz="quarter" idx="12"/>
          </p:nvPr>
        </p:nvSpPr>
        <p:spPr/>
        <p:txBody>
          <a:bodyPr/>
          <a:lstStyle/>
          <a:p>
            <a:fld id="{16941388-63F8-4FEC-99A6-4E4A5CF5E88B}" type="slidenum">
              <a:rPr lang="ru-RU" smtClean="0"/>
              <a:t>‹#›</a:t>
            </a:fld>
            <a:endParaRPr lang="ru-RU" dirty="0"/>
          </a:p>
        </p:txBody>
      </p:sp>
    </p:spTree>
    <p:extLst>
      <p:ext uri="{BB962C8B-B14F-4D97-AF65-F5344CB8AC3E}">
        <p14:creationId xmlns:p14="http://schemas.microsoft.com/office/powerpoint/2010/main" val="3258233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 xmlns:a16="http://schemas.microsoft.com/office/drawing/2014/main" id="{4F60D616-074D-47B4-B726-E9928A98B061}"/>
              </a:ext>
            </a:extLst>
          </p:cNvPr>
          <p:cNvSpPr>
            <a:spLocks noGrp="1"/>
          </p:cNvSpPr>
          <p:nvPr>
            <p:ph type="dt" sz="half" idx="10"/>
          </p:nvPr>
        </p:nvSpPr>
        <p:spPr/>
        <p:txBody>
          <a:bodyPr/>
          <a:lstStyle/>
          <a:p>
            <a:fld id="{7D89DCA0-1BB0-4A78-B9FD-CBA4791AF177}" type="datetimeFigureOut">
              <a:rPr lang="ru-RU" smtClean="0"/>
              <a:t>03.11.2021</a:t>
            </a:fld>
            <a:endParaRPr lang="ru-RU" dirty="0"/>
          </a:p>
        </p:txBody>
      </p:sp>
      <p:sp>
        <p:nvSpPr>
          <p:cNvPr id="3" name="Нижний колонтитул 2">
            <a:extLst>
              <a:ext uri="{FF2B5EF4-FFF2-40B4-BE49-F238E27FC236}">
                <a16:creationId xmlns="" xmlns:a16="http://schemas.microsoft.com/office/drawing/2014/main" id="{89EA2C6B-320E-404F-B8A0-821D10932802}"/>
              </a:ext>
            </a:extLst>
          </p:cNvPr>
          <p:cNvSpPr>
            <a:spLocks noGrp="1"/>
          </p:cNvSpPr>
          <p:nvPr>
            <p:ph type="ftr" sz="quarter" idx="11"/>
          </p:nvPr>
        </p:nvSpPr>
        <p:spPr/>
        <p:txBody>
          <a:bodyPr/>
          <a:lstStyle/>
          <a:p>
            <a:endParaRPr lang="ru-RU" dirty="0"/>
          </a:p>
        </p:txBody>
      </p:sp>
      <p:sp>
        <p:nvSpPr>
          <p:cNvPr id="4" name="Номер слайда 3">
            <a:extLst>
              <a:ext uri="{FF2B5EF4-FFF2-40B4-BE49-F238E27FC236}">
                <a16:creationId xmlns="" xmlns:a16="http://schemas.microsoft.com/office/drawing/2014/main" id="{ABFE942B-7393-4B73-A8D9-DB6C12184CBE}"/>
              </a:ext>
            </a:extLst>
          </p:cNvPr>
          <p:cNvSpPr>
            <a:spLocks noGrp="1"/>
          </p:cNvSpPr>
          <p:nvPr>
            <p:ph type="sldNum" sz="quarter" idx="12"/>
          </p:nvPr>
        </p:nvSpPr>
        <p:spPr/>
        <p:txBody>
          <a:bodyPr/>
          <a:lstStyle/>
          <a:p>
            <a:fld id="{16941388-63F8-4FEC-99A6-4E4A5CF5E88B}" type="slidenum">
              <a:rPr lang="ru-RU" smtClean="0"/>
              <a:t>‹#›</a:t>
            </a:fld>
            <a:endParaRPr lang="ru-RU" dirty="0"/>
          </a:p>
        </p:txBody>
      </p:sp>
    </p:spTree>
    <p:extLst>
      <p:ext uri="{BB962C8B-B14F-4D97-AF65-F5344CB8AC3E}">
        <p14:creationId xmlns:p14="http://schemas.microsoft.com/office/powerpoint/2010/main" val="773425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F87CEB6D-ED6D-4526-81A8-6B48D45004E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 xmlns:a16="http://schemas.microsoft.com/office/drawing/2014/main" id="{B752732C-DB42-4FF4-B63F-BDB95C239D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 xmlns:a16="http://schemas.microsoft.com/office/drawing/2014/main" id="{1D427B4B-0BA1-4E32-AC35-3A7656175D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C8EFE849-CF36-4DF7-B3AA-B5613D2784D0}"/>
              </a:ext>
            </a:extLst>
          </p:cNvPr>
          <p:cNvSpPr>
            <a:spLocks noGrp="1"/>
          </p:cNvSpPr>
          <p:nvPr>
            <p:ph type="dt" sz="half" idx="10"/>
          </p:nvPr>
        </p:nvSpPr>
        <p:spPr/>
        <p:txBody>
          <a:bodyPr/>
          <a:lstStyle/>
          <a:p>
            <a:fld id="{7D89DCA0-1BB0-4A78-B9FD-CBA4791AF177}" type="datetimeFigureOut">
              <a:rPr lang="ru-RU" smtClean="0"/>
              <a:t>03.11.2021</a:t>
            </a:fld>
            <a:endParaRPr lang="ru-RU" dirty="0"/>
          </a:p>
        </p:txBody>
      </p:sp>
      <p:sp>
        <p:nvSpPr>
          <p:cNvPr id="6" name="Нижний колонтитул 5">
            <a:extLst>
              <a:ext uri="{FF2B5EF4-FFF2-40B4-BE49-F238E27FC236}">
                <a16:creationId xmlns="" xmlns:a16="http://schemas.microsoft.com/office/drawing/2014/main" id="{00B612AF-149D-40FD-81B8-0BEF0CA21FB9}"/>
              </a:ext>
            </a:extLst>
          </p:cNvPr>
          <p:cNvSpPr>
            <a:spLocks noGrp="1"/>
          </p:cNvSpPr>
          <p:nvPr>
            <p:ph type="ftr" sz="quarter" idx="11"/>
          </p:nvPr>
        </p:nvSpPr>
        <p:spPr/>
        <p:txBody>
          <a:bodyPr/>
          <a:lstStyle/>
          <a:p>
            <a:endParaRPr lang="ru-RU" dirty="0"/>
          </a:p>
        </p:txBody>
      </p:sp>
      <p:sp>
        <p:nvSpPr>
          <p:cNvPr id="7" name="Номер слайда 6">
            <a:extLst>
              <a:ext uri="{FF2B5EF4-FFF2-40B4-BE49-F238E27FC236}">
                <a16:creationId xmlns="" xmlns:a16="http://schemas.microsoft.com/office/drawing/2014/main" id="{2186FBBA-6EDD-41C1-83F2-A92D6A1E126C}"/>
              </a:ext>
            </a:extLst>
          </p:cNvPr>
          <p:cNvSpPr>
            <a:spLocks noGrp="1"/>
          </p:cNvSpPr>
          <p:nvPr>
            <p:ph type="sldNum" sz="quarter" idx="12"/>
          </p:nvPr>
        </p:nvSpPr>
        <p:spPr/>
        <p:txBody>
          <a:bodyPr/>
          <a:lstStyle/>
          <a:p>
            <a:fld id="{16941388-63F8-4FEC-99A6-4E4A5CF5E88B}" type="slidenum">
              <a:rPr lang="ru-RU" smtClean="0"/>
              <a:t>‹#›</a:t>
            </a:fld>
            <a:endParaRPr lang="ru-RU" dirty="0"/>
          </a:p>
        </p:txBody>
      </p:sp>
    </p:spTree>
    <p:extLst>
      <p:ext uri="{BB962C8B-B14F-4D97-AF65-F5344CB8AC3E}">
        <p14:creationId xmlns:p14="http://schemas.microsoft.com/office/powerpoint/2010/main" val="635242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4E0E3E9-2EA0-4F93-ACF3-69B3BFD8106D}"/>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 xmlns:a16="http://schemas.microsoft.com/office/drawing/2014/main" id="{28FF30DC-8368-4617-B796-6D8CD1AA93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a:extLst>
              <a:ext uri="{FF2B5EF4-FFF2-40B4-BE49-F238E27FC236}">
                <a16:creationId xmlns="" xmlns:a16="http://schemas.microsoft.com/office/drawing/2014/main" id="{990E88DC-1E9E-475D-B470-7C75BF6F8A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B7651535-13B0-4736-B6E0-8114A25C323A}"/>
              </a:ext>
            </a:extLst>
          </p:cNvPr>
          <p:cNvSpPr>
            <a:spLocks noGrp="1"/>
          </p:cNvSpPr>
          <p:nvPr>
            <p:ph type="dt" sz="half" idx="10"/>
          </p:nvPr>
        </p:nvSpPr>
        <p:spPr/>
        <p:txBody>
          <a:bodyPr/>
          <a:lstStyle/>
          <a:p>
            <a:fld id="{7D89DCA0-1BB0-4A78-B9FD-CBA4791AF177}" type="datetimeFigureOut">
              <a:rPr lang="ru-RU" smtClean="0"/>
              <a:t>03.11.2021</a:t>
            </a:fld>
            <a:endParaRPr lang="ru-RU" dirty="0"/>
          </a:p>
        </p:txBody>
      </p:sp>
      <p:sp>
        <p:nvSpPr>
          <p:cNvPr id="6" name="Нижний колонтитул 5">
            <a:extLst>
              <a:ext uri="{FF2B5EF4-FFF2-40B4-BE49-F238E27FC236}">
                <a16:creationId xmlns="" xmlns:a16="http://schemas.microsoft.com/office/drawing/2014/main" id="{A85029B0-26CA-4FD7-8F74-A59107346729}"/>
              </a:ext>
            </a:extLst>
          </p:cNvPr>
          <p:cNvSpPr>
            <a:spLocks noGrp="1"/>
          </p:cNvSpPr>
          <p:nvPr>
            <p:ph type="ftr" sz="quarter" idx="11"/>
          </p:nvPr>
        </p:nvSpPr>
        <p:spPr/>
        <p:txBody>
          <a:bodyPr/>
          <a:lstStyle/>
          <a:p>
            <a:endParaRPr lang="ru-RU" dirty="0"/>
          </a:p>
        </p:txBody>
      </p:sp>
      <p:sp>
        <p:nvSpPr>
          <p:cNvPr id="7" name="Номер слайда 6">
            <a:extLst>
              <a:ext uri="{FF2B5EF4-FFF2-40B4-BE49-F238E27FC236}">
                <a16:creationId xmlns="" xmlns:a16="http://schemas.microsoft.com/office/drawing/2014/main" id="{5CFDCF4F-29F3-434F-93BF-7145496CAFAC}"/>
              </a:ext>
            </a:extLst>
          </p:cNvPr>
          <p:cNvSpPr>
            <a:spLocks noGrp="1"/>
          </p:cNvSpPr>
          <p:nvPr>
            <p:ph type="sldNum" sz="quarter" idx="12"/>
          </p:nvPr>
        </p:nvSpPr>
        <p:spPr/>
        <p:txBody>
          <a:bodyPr/>
          <a:lstStyle/>
          <a:p>
            <a:fld id="{16941388-63F8-4FEC-99A6-4E4A5CF5E88B}" type="slidenum">
              <a:rPr lang="ru-RU" smtClean="0"/>
              <a:t>‹#›</a:t>
            </a:fld>
            <a:endParaRPr lang="ru-RU" dirty="0"/>
          </a:p>
        </p:txBody>
      </p:sp>
    </p:spTree>
    <p:extLst>
      <p:ext uri="{BB962C8B-B14F-4D97-AF65-F5344CB8AC3E}">
        <p14:creationId xmlns:p14="http://schemas.microsoft.com/office/powerpoint/2010/main" val="2686503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95119624-59D1-41E3-AEA2-748028B57891}"/>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 xmlns:a16="http://schemas.microsoft.com/office/drawing/2014/main" id="{B761F556-4960-4FFB-84B0-6DD9DECFF68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BF3852AA-44AB-40DE-ABB5-D989F49F6D2F}"/>
              </a:ext>
            </a:extLst>
          </p:cNvPr>
          <p:cNvSpPr>
            <a:spLocks noGrp="1"/>
          </p:cNvSpPr>
          <p:nvPr>
            <p:ph type="dt" sz="half" idx="10"/>
          </p:nvPr>
        </p:nvSpPr>
        <p:spPr/>
        <p:txBody>
          <a:bodyPr/>
          <a:lstStyle/>
          <a:p>
            <a:fld id="{7D89DCA0-1BB0-4A78-B9FD-CBA4791AF177}" type="datetimeFigureOut">
              <a:rPr lang="ru-RU" smtClean="0"/>
              <a:t>03.11.2021</a:t>
            </a:fld>
            <a:endParaRPr lang="ru-RU" dirty="0"/>
          </a:p>
        </p:txBody>
      </p:sp>
      <p:sp>
        <p:nvSpPr>
          <p:cNvPr id="5" name="Нижний колонтитул 4">
            <a:extLst>
              <a:ext uri="{FF2B5EF4-FFF2-40B4-BE49-F238E27FC236}">
                <a16:creationId xmlns="" xmlns:a16="http://schemas.microsoft.com/office/drawing/2014/main" id="{4FF99121-21B5-44CE-A3CC-FB750D001331}"/>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 xmlns:a16="http://schemas.microsoft.com/office/drawing/2014/main" id="{CBA2C88A-CBD1-4F5D-AFDA-B87C66F4D23A}"/>
              </a:ext>
            </a:extLst>
          </p:cNvPr>
          <p:cNvSpPr>
            <a:spLocks noGrp="1"/>
          </p:cNvSpPr>
          <p:nvPr>
            <p:ph type="sldNum" sz="quarter" idx="12"/>
          </p:nvPr>
        </p:nvSpPr>
        <p:spPr/>
        <p:txBody>
          <a:bodyPr/>
          <a:lstStyle/>
          <a:p>
            <a:fld id="{16941388-63F8-4FEC-99A6-4E4A5CF5E88B}" type="slidenum">
              <a:rPr lang="ru-RU" smtClean="0"/>
              <a:t>‹#›</a:t>
            </a:fld>
            <a:endParaRPr lang="ru-RU" dirty="0"/>
          </a:p>
        </p:txBody>
      </p:sp>
    </p:spTree>
    <p:extLst>
      <p:ext uri="{BB962C8B-B14F-4D97-AF65-F5344CB8AC3E}">
        <p14:creationId xmlns:p14="http://schemas.microsoft.com/office/powerpoint/2010/main" val="1459633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 xmlns:a16="http://schemas.microsoft.com/office/drawing/2014/main" id="{29D2C97F-DA00-4FE0-831A-7C4145CC8713}"/>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 xmlns:a16="http://schemas.microsoft.com/office/drawing/2014/main" id="{69E203A0-4947-4CC0-B314-D5F901EC7BFF}"/>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B39999C7-CA6F-4918-9A59-E4F9979B2FB3}"/>
              </a:ext>
            </a:extLst>
          </p:cNvPr>
          <p:cNvSpPr>
            <a:spLocks noGrp="1"/>
          </p:cNvSpPr>
          <p:nvPr>
            <p:ph type="dt" sz="half" idx="10"/>
          </p:nvPr>
        </p:nvSpPr>
        <p:spPr/>
        <p:txBody>
          <a:bodyPr/>
          <a:lstStyle/>
          <a:p>
            <a:fld id="{7D89DCA0-1BB0-4A78-B9FD-CBA4791AF177}" type="datetimeFigureOut">
              <a:rPr lang="ru-RU" smtClean="0"/>
              <a:t>03.11.2021</a:t>
            </a:fld>
            <a:endParaRPr lang="ru-RU" dirty="0"/>
          </a:p>
        </p:txBody>
      </p:sp>
      <p:sp>
        <p:nvSpPr>
          <p:cNvPr id="5" name="Нижний колонтитул 4">
            <a:extLst>
              <a:ext uri="{FF2B5EF4-FFF2-40B4-BE49-F238E27FC236}">
                <a16:creationId xmlns="" xmlns:a16="http://schemas.microsoft.com/office/drawing/2014/main" id="{17F7D328-60F9-4536-BF6F-A153291207C3}"/>
              </a:ext>
            </a:extLst>
          </p:cNvPr>
          <p:cNvSpPr>
            <a:spLocks noGrp="1"/>
          </p:cNvSpPr>
          <p:nvPr>
            <p:ph type="ftr" sz="quarter" idx="11"/>
          </p:nvPr>
        </p:nvSpPr>
        <p:spPr/>
        <p:txBody>
          <a:bodyPr/>
          <a:lstStyle/>
          <a:p>
            <a:endParaRPr lang="ru-RU" dirty="0"/>
          </a:p>
        </p:txBody>
      </p:sp>
      <p:sp>
        <p:nvSpPr>
          <p:cNvPr id="6" name="Номер слайда 5">
            <a:extLst>
              <a:ext uri="{FF2B5EF4-FFF2-40B4-BE49-F238E27FC236}">
                <a16:creationId xmlns="" xmlns:a16="http://schemas.microsoft.com/office/drawing/2014/main" id="{CC5CB392-EC5F-4163-9BD2-AD0959FD76D0}"/>
              </a:ext>
            </a:extLst>
          </p:cNvPr>
          <p:cNvSpPr>
            <a:spLocks noGrp="1"/>
          </p:cNvSpPr>
          <p:nvPr>
            <p:ph type="sldNum" sz="quarter" idx="12"/>
          </p:nvPr>
        </p:nvSpPr>
        <p:spPr/>
        <p:txBody>
          <a:bodyPr/>
          <a:lstStyle/>
          <a:p>
            <a:fld id="{16941388-63F8-4FEC-99A6-4E4A5CF5E88B}" type="slidenum">
              <a:rPr lang="ru-RU" smtClean="0"/>
              <a:t>‹#›</a:t>
            </a:fld>
            <a:endParaRPr lang="ru-RU" dirty="0"/>
          </a:p>
        </p:txBody>
      </p:sp>
    </p:spTree>
    <p:extLst>
      <p:ext uri="{BB962C8B-B14F-4D97-AF65-F5344CB8AC3E}">
        <p14:creationId xmlns:p14="http://schemas.microsoft.com/office/powerpoint/2010/main" val="2488441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Заголовок и объект">
    <p:bg>
      <p:bgPr>
        <a:solidFill>
          <a:schemeClr val="bg1"/>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A31F919D-1603-4E3D-95FD-FB1F4E05547B}"/>
              </a:ext>
            </a:extLst>
          </p:cNvPr>
          <p:cNvSpPr>
            <a:spLocks noGrp="1"/>
          </p:cNvSpPr>
          <p:nvPr>
            <p:ph type="title"/>
          </p:nvPr>
        </p:nvSpPr>
        <p:spPr/>
        <p:txBody>
          <a:bodyPr/>
          <a:lstStyle>
            <a:lvl1pPr>
              <a:defRPr b="1"/>
            </a:lvl1pPr>
          </a:lstStyle>
          <a:p>
            <a:r>
              <a:rPr lang="ru-RU" dirty="0"/>
              <a:t>Образец заголовка</a:t>
            </a:r>
          </a:p>
        </p:txBody>
      </p:sp>
      <p:sp>
        <p:nvSpPr>
          <p:cNvPr id="5" name="Нижний колонтитул 4">
            <a:extLst>
              <a:ext uri="{FF2B5EF4-FFF2-40B4-BE49-F238E27FC236}">
                <a16:creationId xmlns="" xmlns:a16="http://schemas.microsoft.com/office/drawing/2014/main" id="{1BC8CEC0-0D0B-453B-8963-A2AED8FB3E64}"/>
              </a:ext>
            </a:extLst>
          </p:cNvPr>
          <p:cNvSpPr>
            <a:spLocks noGrp="1"/>
          </p:cNvSpPr>
          <p:nvPr>
            <p:ph type="ftr" sz="quarter" idx="11"/>
          </p:nvPr>
        </p:nvSpPr>
        <p:spPr>
          <a:xfrm>
            <a:off x="2271000" y="6356350"/>
            <a:ext cx="7650000" cy="365126"/>
          </a:xfrm>
        </p:spPr>
        <p:txBody>
          <a:bodyPr/>
          <a:lstStyle/>
          <a:p>
            <a:r>
              <a:rPr lang="ru-RU" dirty="0"/>
              <a:t>Шаблоны презентаций с сайта </a:t>
            </a:r>
            <a:r>
              <a:rPr lang="en-US" dirty="0">
                <a:hlinkClick r:id="rId2"/>
              </a:rPr>
              <a:t>presentation-creation.ru</a:t>
            </a:r>
            <a:endParaRPr lang="ru-RU" dirty="0"/>
          </a:p>
        </p:txBody>
      </p:sp>
    </p:spTree>
    <p:extLst>
      <p:ext uri="{BB962C8B-B14F-4D97-AF65-F5344CB8AC3E}">
        <p14:creationId xmlns:p14="http://schemas.microsoft.com/office/powerpoint/2010/main" val="3690843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497ACF60-303D-438B-ADDF-FD8A00C5B5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 xmlns:a16="http://schemas.microsoft.com/office/drawing/2014/main" id="{9D57D61A-5D1E-48D1-8F9F-72DCC61312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66FE97FC-8D71-4940-B6BB-6862C76594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89DCA0-1BB0-4A78-B9FD-CBA4791AF177}" type="datetimeFigureOut">
              <a:rPr lang="ru-RU" smtClean="0"/>
              <a:t>03.11.2021</a:t>
            </a:fld>
            <a:endParaRPr lang="ru-RU" dirty="0"/>
          </a:p>
        </p:txBody>
      </p:sp>
      <p:sp>
        <p:nvSpPr>
          <p:cNvPr id="5" name="Нижний колонтитул 4">
            <a:extLst>
              <a:ext uri="{FF2B5EF4-FFF2-40B4-BE49-F238E27FC236}">
                <a16:creationId xmlns="" xmlns:a16="http://schemas.microsoft.com/office/drawing/2014/main" id="{05017A4A-6BE4-47CB-9CD4-A285E2D43D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a:extLst>
              <a:ext uri="{FF2B5EF4-FFF2-40B4-BE49-F238E27FC236}">
                <a16:creationId xmlns="" xmlns:a16="http://schemas.microsoft.com/office/drawing/2014/main" id="{99B2747D-D825-4A66-8A60-C4EE4BC746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941388-63F8-4FEC-99A6-4E4A5CF5E88B}" type="slidenum">
              <a:rPr lang="ru-RU" smtClean="0"/>
              <a:t>‹#›</a:t>
            </a:fld>
            <a:endParaRPr lang="ru-RU" dirty="0"/>
          </a:p>
        </p:txBody>
      </p:sp>
    </p:spTree>
    <p:extLst>
      <p:ext uri="{BB962C8B-B14F-4D97-AF65-F5344CB8AC3E}">
        <p14:creationId xmlns:p14="http://schemas.microsoft.com/office/powerpoint/2010/main" val="888251996"/>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3" r:id="rId1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hyperlink" Target="https://presentation-creation.ru/" TargetMode="External"/><Relationship Id="rId1" Type="http://schemas.openxmlformats.org/officeDocument/2006/relationships/slideLayout" Target="../slideLayouts/slideLayout5.xml"/><Relationship Id="rId6" Type="http://schemas.openxmlformats.org/officeDocument/2006/relationships/image" Target="../media/image6.svg"/><Relationship Id="rId5" Type="http://schemas.openxmlformats.org/officeDocument/2006/relationships/image" Target="../media/image4.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6000" y="684000"/>
            <a:ext cx="7065000" cy="5355000"/>
          </a:xfrm>
        </p:spPr>
        <p:txBody>
          <a:bodyPr>
            <a:noAutofit/>
          </a:bodyPr>
          <a:lstStyle/>
          <a:p>
            <a:r>
              <a:rPr lang="uk-UA" sz="4800" dirty="0" smtClean="0">
                <a:solidFill>
                  <a:srgbClr val="FFC000"/>
                </a:solidFill>
              </a:rPr>
              <a:t>Миколаївська загальноосвітня  школа І-ІІІ ступенів  №52</a:t>
            </a:r>
            <a:br>
              <a:rPr lang="uk-UA" sz="4800" dirty="0" smtClean="0">
                <a:solidFill>
                  <a:srgbClr val="FFC000"/>
                </a:solidFill>
              </a:rPr>
            </a:br>
            <a:r>
              <a:rPr lang="uk-UA" sz="4800" dirty="0" smtClean="0">
                <a:solidFill>
                  <a:srgbClr val="FFC000"/>
                </a:solidFill>
              </a:rPr>
              <a:t>м. МИКОЛАЇВ</a:t>
            </a:r>
            <a:r>
              <a:rPr lang="uk-UA" sz="4800" dirty="0" smtClean="0"/>
              <a:t/>
            </a:r>
            <a:br>
              <a:rPr lang="uk-UA" sz="4800" dirty="0" smtClean="0"/>
            </a:br>
            <a:r>
              <a:rPr lang="uk-UA" sz="4800" dirty="0"/>
              <a:t/>
            </a:r>
            <a:br>
              <a:rPr lang="uk-UA" sz="4800" dirty="0"/>
            </a:br>
            <a:r>
              <a:rPr lang="uk-UA" sz="4800" dirty="0" smtClean="0">
                <a:solidFill>
                  <a:srgbClr val="FF0000"/>
                </a:solidFill>
              </a:rPr>
              <a:t>Вчитель  початкових  класів </a:t>
            </a:r>
            <a:br>
              <a:rPr lang="uk-UA" sz="4800" dirty="0" smtClean="0">
                <a:solidFill>
                  <a:srgbClr val="FF0000"/>
                </a:solidFill>
              </a:rPr>
            </a:br>
            <a:r>
              <a:rPr lang="uk-UA" sz="4800" dirty="0" smtClean="0">
                <a:solidFill>
                  <a:srgbClr val="FF0000"/>
                </a:solidFill>
              </a:rPr>
              <a:t>ФОМІЧ   І.І.</a:t>
            </a:r>
            <a:endParaRPr lang="ru-RU" sz="4800" dirty="0">
              <a:solidFill>
                <a:srgbClr val="FF0000"/>
              </a:solidFill>
            </a:endParaRPr>
          </a:p>
        </p:txBody>
      </p:sp>
    </p:spTree>
    <p:extLst>
      <p:ext uri="{BB962C8B-B14F-4D97-AF65-F5344CB8AC3E}">
        <p14:creationId xmlns:p14="http://schemas.microsoft.com/office/powerpoint/2010/main" val="1117844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A3D8FF0-30C2-49C2-B43E-5FA1B956C926}"/>
              </a:ext>
            </a:extLst>
          </p:cNvPr>
          <p:cNvSpPr>
            <a:spLocks noGrp="1"/>
          </p:cNvSpPr>
          <p:nvPr>
            <p:ph type="title"/>
          </p:nvPr>
        </p:nvSpPr>
        <p:spPr/>
        <p:txBody>
          <a:bodyPr>
            <a:normAutofit/>
          </a:bodyPr>
          <a:lstStyle/>
          <a:p>
            <a:r>
              <a:rPr lang="uk-UA" sz="4000" dirty="0" smtClean="0"/>
              <a:t>«</a:t>
            </a:r>
            <a:r>
              <a:rPr lang="uk-UA" sz="4000" dirty="0" smtClean="0">
                <a:solidFill>
                  <a:srgbClr val="FF0000"/>
                </a:solidFill>
              </a:rPr>
              <a:t>Сінгапурська </a:t>
            </a:r>
            <a:r>
              <a:rPr lang="uk-UA" sz="4000" dirty="0" err="1" smtClean="0">
                <a:solidFill>
                  <a:srgbClr val="FF0000"/>
                </a:solidFill>
              </a:rPr>
              <a:t>математика»в</a:t>
            </a:r>
            <a:r>
              <a:rPr lang="uk-UA" sz="4000" dirty="0" smtClean="0">
                <a:solidFill>
                  <a:srgbClr val="FF0000"/>
                </a:solidFill>
              </a:rPr>
              <a:t> початковій школі </a:t>
            </a:r>
            <a:endParaRPr lang="ru-RU" sz="4000" dirty="0">
              <a:solidFill>
                <a:srgbClr val="FF0000"/>
              </a:solidFill>
            </a:endParaRPr>
          </a:p>
        </p:txBody>
      </p:sp>
      <p:sp>
        <p:nvSpPr>
          <p:cNvPr id="3" name="Объект 2">
            <a:extLst>
              <a:ext uri="{FF2B5EF4-FFF2-40B4-BE49-F238E27FC236}">
                <a16:creationId xmlns="" xmlns:a16="http://schemas.microsoft.com/office/drawing/2014/main" id="{E78A402B-EC8F-4913-9E37-C2F778C4FF01}"/>
              </a:ext>
            </a:extLst>
          </p:cNvPr>
          <p:cNvSpPr>
            <a:spLocks noGrp="1"/>
          </p:cNvSpPr>
          <p:nvPr>
            <p:ph idx="1"/>
          </p:nvPr>
        </p:nvSpPr>
        <p:spPr>
          <a:xfrm>
            <a:off x="1461000" y="2034000"/>
            <a:ext cx="9315000" cy="4097963"/>
          </a:xfrm>
        </p:spPr>
        <p:txBody>
          <a:bodyPr>
            <a:normAutofit/>
          </a:bodyPr>
          <a:lstStyle/>
          <a:p>
            <a:pPr marL="0" indent="0">
              <a:buNone/>
            </a:pPr>
            <a:r>
              <a:rPr lang="ru-RU" sz="2400" dirty="0" err="1"/>
              <a:t>Використання</a:t>
            </a:r>
            <a:r>
              <a:rPr lang="ru-RU" sz="2400" dirty="0"/>
              <a:t> </a:t>
            </a:r>
            <a:r>
              <a:rPr lang="ru-RU" sz="2400" dirty="0" err="1"/>
              <a:t>елементів</a:t>
            </a:r>
            <a:r>
              <a:rPr lang="ru-RU" sz="2400" dirty="0"/>
              <a:t> </a:t>
            </a:r>
            <a:r>
              <a:rPr lang="ru-RU" sz="2400" dirty="0" err="1"/>
              <a:t>сінгапурської</a:t>
            </a:r>
            <a:r>
              <a:rPr lang="ru-RU" sz="2400" dirty="0"/>
              <a:t> математики на уроках математики в </a:t>
            </a:r>
            <a:r>
              <a:rPr lang="ru-RU" sz="2400" dirty="0" err="1"/>
              <a:t>початковій</a:t>
            </a:r>
            <a:r>
              <a:rPr lang="ru-RU" sz="2400" dirty="0"/>
              <a:t> </a:t>
            </a:r>
            <a:r>
              <a:rPr lang="ru-RU" sz="2400" dirty="0" err="1"/>
              <a:t>школі</a:t>
            </a:r>
            <a:r>
              <a:rPr lang="ru-RU" sz="2400" dirty="0"/>
              <a:t>  -  </a:t>
            </a:r>
            <a:r>
              <a:rPr lang="ru-RU" sz="2400" dirty="0" err="1"/>
              <a:t>це</a:t>
            </a:r>
            <a:r>
              <a:rPr lang="ru-RU" sz="2400" dirty="0"/>
              <a:t> </a:t>
            </a:r>
            <a:r>
              <a:rPr lang="ru-RU" sz="2400" dirty="0" err="1"/>
              <a:t>досвід</a:t>
            </a:r>
            <a:r>
              <a:rPr lang="ru-RU" sz="2400" dirty="0"/>
              <a:t> </a:t>
            </a:r>
            <a:r>
              <a:rPr lang="ru-RU" sz="2400" dirty="0" err="1"/>
              <a:t>сінгапурської</a:t>
            </a:r>
            <a:r>
              <a:rPr lang="ru-RU" sz="2400" dirty="0"/>
              <a:t> </a:t>
            </a:r>
            <a:r>
              <a:rPr lang="ru-RU" sz="2400" dirty="0" err="1"/>
              <a:t>математичної</a:t>
            </a:r>
            <a:r>
              <a:rPr lang="ru-RU" sz="2400" dirty="0"/>
              <a:t> </a:t>
            </a:r>
            <a:r>
              <a:rPr lang="ru-RU" sz="2400" dirty="0" err="1"/>
              <a:t>освіти</a:t>
            </a:r>
            <a:r>
              <a:rPr lang="ru-RU" sz="2400" dirty="0"/>
              <a:t> </a:t>
            </a:r>
            <a:r>
              <a:rPr lang="ru-RU" sz="2400" dirty="0" err="1"/>
              <a:t>адаптований</a:t>
            </a:r>
            <a:r>
              <a:rPr lang="ru-RU" sz="2400" dirty="0"/>
              <a:t> до базового </a:t>
            </a:r>
            <a:r>
              <a:rPr lang="ru-RU" sz="2400" dirty="0" err="1"/>
              <a:t>навчального</a:t>
            </a:r>
            <a:r>
              <a:rPr lang="ru-RU" sz="2400" dirty="0"/>
              <a:t> плану </a:t>
            </a:r>
            <a:r>
              <a:rPr lang="ru-RU" sz="2400" dirty="0" err="1"/>
              <a:t>початкової</a:t>
            </a:r>
            <a:r>
              <a:rPr lang="ru-RU" sz="2400" dirty="0"/>
              <a:t> </a:t>
            </a:r>
            <a:r>
              <a:rPr lang="ru-RU" sz="2400" dirty="0" err="1"/>
              <a:t>школи</a:t>
            </a:r>
            <a:r>
              <a:rPr lang="ru-RU" sz="2400" dirty="0"/>
              <a:t> та у </a:t>
            </a:r>
            <a:r>
              <a:rPr lang="ru-RU" sz="2400" dirty="0" err="1"/>
              <a:t>відповідності</a:t>
            </a:r>
            <a:r>
              <a:rPr lang="ru-RU" sz="2400" dirty="0"/>
              <a:t> до Державного стандарту </a:t>
            </a:r>
            <a:r>
              <a:rPr lang="ru-RU" sz="2400" dirty="0" err="1"/>
              <a:t>початкової</a:t>
            </a:r>
            <a:r>
              <a:rPr lang="ru-RU" sz="2400" dirty="0"/>
              <a:t> </a:t>
            </a:r>
            <a:r>
              <a:rPr lang="ru-RU" sz="2400" dirty="0" err="1"/>
              <a:t>освіти</a:t>
            </a:r>
            <a:r>
              <a:rPr lang="ru-RU" sz="2400" dirty="0"/>
              <a:t> в </a:t>
            </a:r>
            <a:r>
              <a:rPr lang="ru-RU" sz="2400" dirty="0" err="1"/>
              <a:t>Україні</a:t>
            </a:r>
            <a:r>
              <a:rPr lang="ru-RU" sz="2400" dirty="0"/>
              <a:t>. </a:t>
            </a:r>
            <a:r>
              <a:rPr lang="ru-RU" sz="2400" dirty="0" err="1"/>
              <a:t>Сінгапурська</a:t>
            </a:r>
            <a:r>
              <a:rPr lang="ru-RU" sz="2400" dirty="0"/>
              <a:t> математика, </a:t>
            </a:r>
            <a:r>
              <a:rPr lang="ru-RU" sz="2400" dirty="0" err="1"/>
              <a:t>це</a:t>
            </a:r>
            <a:r>
              <a:rPr lang="ru-RU" sz="2400" dirty="0"/>
              <a:t> система </a:t>
            </a:r>
            <a:r>
              <a:rPr lang="ru-RU" sz="2400" dirty="0" err="1"/>
              <a:t>навчання</a:t>
            </a:r>
            <a:r>
              <a:rPr lang="ru-RU" sz="2400" dirty="0"/>
              <a:t>, яка </a:t>
            </a:r>
            <a:r>
              <a:rPr lang="ru-RU" sz="2400" dirty="0" err="1"/>
              <a:t>спрямована</a:t>
            </a:r>
            <a:r>
              <a:rPr lang="ru-RU" sz="2400" dirty="0"/>
              <a:t> на </a:t>
            </a:r>
            <a:r>
              <a:rPr lang="ru-RU" sz="2400" dirty="0" err="1"/>
              <a:t>глибоке</a:t>
            </a:r>
            <a:r>
              <a:rPr lang="ru-RU" sz="2400" dirty="0"/>
              <a:t> </a:t>
            </a:r>
            <a:r>
              <a:rPr lang="ru-RU" sz="2400" dirty="0" err="1"/>
              <a:t>розуміння</a:t>
            </a:r>
            <a:r>
              <a:rPr lang="ru-RU" sz="2400" dirty="0"/>
              <a:t> </a:t>
            </a:r>
            <a:r>
              <a:rPr lang="ru-RU" sz="2400" dirty="0" err="1"/>
              <a:t>матеріалу</a:t>
            </a:r>
            <a:r>
              <a:rPr lang="ru-RU" sz="2400" dirty="0"/>
              <a:t> </a:t>
            </a:r>
            <a:r>
              <a:rPr lang="ru-RU" sz="2400" dirty="0" err="1"/>
              <a:t>всіма</a:t>
            </a:r>
            <a:r>
              <a:rPr lang="ru-RU" sz="2400" dirty="0"/>
              <a:t> </a:t>
            </a:r>
            <a:r>
              <a:rPr lang="ru-RU" sz="2400" dirty="0" err="1"/>
              <a:t>учнями</a:t>
            </a:r>
            <a:r>
              <a:rPr lang="ru-RU" sz="2400" dirty="0"/>
              <a:t> </a:t>
            </a:r>
            <a:r>
              <a:rPr lang="ru-RU" sz="2400" dirty="0" err="1"/>
              <a:t>класу</a:t>
            </a:r>
            <a:r>
              <a:rPr lang="ru-RU" sz="2400" dirty="0"/>
              <a:t>. </a:t>
            </a:r>
            <a:r>
              <a:rPr lang="ru-RU" sz="2400" dirty="0" err="1"/>
              <a:t>Навчальний</a:t>
            </a:r>
            <a:r>
              <a:rPr lang="ru-RU" sz="2400" dirty="0"/>
              <a:t> </a:t>
            </a:r>
            <a:r>
              <a:rPr lang="ru-RU" sz="2400" dirty="0" err="1"/>
              <a:t>матеріал</a:t>
            </a:r>
            <a:r>
              <a:rPr lang="ru-RU" sz="2400" dirty="0"/>
              <a:t> </a:t>
            </a:r>
            <a:r>
              <a:rPr lang="ru-RU" sz="2400" dirty="0" err="1"/>
              <a:t>подається</a:t>
            </a:r>
            <a:r>
              <a:rPr lang="ru-RU" sz="2400" dirty="0"/>
              <a:t> </a:t>
            </a:r>
            <a:r>
              <a:rPr lang="ru-RU" sz="2400" dirty="0" err="1"/>
              <a:t>учням</a:t>
            </a:r>
            <a:r>
              <a:rPr lang="ru-RU" sz="2400" dirty="0"/>
              <a:t> </a:t>
            </a:r>
            <a:r>
              <a:rPr lang="ru-RU" sz="2400" dirty="0" err="1"/>
              <a:t>від</a:t>
            </a:r>
            <a:r>
              <a:rPr lang="ru-RU" sz="2400" dirty="0"/>
              <a:t> конкретного до абстрактного через </a:t>
            </a:r>
            <a:r>
              <a:rPr lang="ru-RU" sz="2400" dirty="0" err="1"/>
              <a:t>моделювання</a:t>
            </a:r>
            <a:r>
              <a:rPr lang="ru-RU" sz="2400" dirty="0"/>
              <a:t>, в </a:t>
            </a:r>
            <a:r>
              <a:rPr lang="ru-RU" sz="2400" dirty="0" err="1"/>
              <a:t>командній</a:t>
            </a:r>
            <a:r>
              <a:rPr lang="ru-RU" sz="2400" dirty="0"/>
              <a:t> </a:t>
            </a:r>
            <a:r>
              <a:rPr lang="ru-RU" sz="2400" dirty="0" err="1"/>
              <a:t>роботі</a:t>
            </a:r>
            <a:r>
              <a:rPr lang="ru-RU" sz="2400" dirty="0"/>
              <a:t> при </a:t>
            </a:r>
            <a:r>
              <a:rPr lang="ru-RU" sz="2400" dirty="0" err="1"/>
              <a:t>постійній</a:t>
            </a:r>
            <a:r>
              <a:rPr lang="ru-RU" sz="2400" dirty="0"/>
              <a:t> </a:t>
            </a:r>
            <a:r>
              <a:rPr lang="ru-RU" sz="2400" dirty="0" err="1"/>
              <a:t>взаємодії</a:t>
            </a:r>
            <a:r>
              <a:rPr lang="ru-RU" sz="2400" dirty="0"/>
              <a:t> </a:t>
            </a:r>
            <a:r>
              <a:rPr lang="ru-RU" sz="2400" dirty="0" err="1"/>
              <a:t>вчителя</a:t>
            </a:r>
            <a:r>
              <a:rPr lang="ru-RU" sz="2400" dirty="0"/>
              <a:t> та </a:t>
            </a:r>
            <a:r>
              <a:rPr lang="ru-RU" sz="2400" dirty="0" err="1"/>
              <a:t>учнів</a:t>
            </a:r>
            <a:r>
              <a:rPr lang="ru-RU" sz="2400" dirty="0"/>
              <a:t>. </a:t>
            </a:r>
            <a:r>
              <a:rPr lang="ru-RU" sz="2400" dirty="0" err="1"/>
              <a:t>Ефективність</a:t>
            </a:r>
            <a:r>
              <a:rPr lang="ru-RU" sz="2400" dirty="0"/>
              <a:t> </a:t>
            </a:r>
            <a:r>
              <a:rPr lang="ru-RU" sz="2400" dirty="0" err="1"/>
              <a:t>цієї</a:t>
            </a:r>
            <a:r>
              <a:rPr lang="ru-RU" sz="2400" dirty="0"/>
              <a:t> методики </a:t>
            </a:r>
            <a:r>
              <a:rPr lang="ru-RU" sz="2400" dirty="0" err="1"/>
              <a:t>підтверджується</a:t>
            </a:r>
            <a:r>
              <a:rPr lang="ru-RU" sz="2400" dirty="0"/>
              <a:t> </a:t>
            </a:r>
            <a:r>
              <a:rPr lang="ru-RU" sz="2400" dirty="0" err="1"/>
              <a:t>тим</a:t>
            </a:r>
            <a:r>
              <a:rPr lang="ru-RU" sz="2400" dirty="0"/>
              <a:t>, </a:t>
            </a:r>
            <a:r>
              <a:rPr lang="ru-RU" sz="2400" dirty="0" err="1"/>
              <a:t>що</a:t>
            </a:r>
            <a:r>
              <a:rPr lang="ru-RU" sz="2400" dirty="0"/>
              <a:t>, </a:t>
            </a:r>
            <a:r>
              <a:rPr lang="ru-RU" sz="2400" dirty="0" err="1"/>
              <a:t>сінгапурські</a:t>
            </a:r>
            <a:r>
              <a:rPr lang="ru-RU" sz="2400" dirty="0"/>
              <a:t> </a:t>
            </a:r>
            <a:r>
              <a:rPr lang="ru-RU" sz="2400" dirty="0" err="1"/>
              <a:t>школярі</a:t>
            </a:r>
            <a:r>
              <a:rPr lang="ru-RU" sz="2400" dirty="0"/>
              <a:t> </a:t>
            </a:r>
            <a:r>
              <a:rPr lang="ru-RU" sz="2400" dirty="0" err="1"/>
              <a:t>посідають</a:t>
            </a:r>
            <a:r>
              <a:rPr lang="ru-RU" sz="2400" dirty="0"/>
              <a:t> </a:t>
            </a:r>
            <a:r>
              <a:rPr lang="ru-RU" sz="2400" dirty="0" err="1"/>
              <a:t>перші</a:t>
            </a:r>
            <a:r>
              <a:rPr lang="ru-RU" sz="2400" dirty="0"/>
              <a:t> </a:t>
            </a:r>
            <a:r>
              <a:rPr lang="ru-RU" sz="2400" dirty="0" err="1"/>
              <a:t>місця</a:t>
            </a:r>
            <a:r>
              <a:rPr lang="ru-RU" sz="2400" dirty="0"/>
              <a:t> за результатами </a:t>
            </a:r>
            <a:r>
              <a:rPr lang="ru-RU" sz="2400" dirty="0" err="1"/>
              <a:t>тестів</a:t>
            </a:r>
            <a:r>
              <a:rPr lang="ru-RU" sz="2400" dirty="0"/>
              <a:t> PISA та TIMSS.</a:t>
            </a:r>
          </a:p>
          <a:p>
            <a:pPr marL="0" indent="0">
              <a:buNone/>
            </a:pPr>
            <a:endParaRPr lang="en-US" sz="2000" dirty="0"/>
          </a:p>
          <a:p>
            <a:endParaRPr lang="en-US" dirty="0"/>
          </a:p>
          <a:p>
            <a:pPr marL="0" indent="0">
              <a:buNone/>
            </a:pPr>
            <a:endParaRPr lang="ru-RU" dirty="0"/>
          </a:p>
        </p:txBody>
      </p:sp>
    </p:spTree>
    <p:extLst>
      <p:ext uri="{BB962C8B-B14F-4D97-AF65-F5344CB8AC3E}">
        <p14:creationId xmlns:p14="http://schemas.microsoft.com/office/powerpoint/2010/main" val="2398999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FE200E3C-6632-4CF5-984C-1982D833CB9C}"/>
              </a:ext>
            </a:extLst>
          </p:cNvPr>
          <p:cNvSpPr>
            <a:spLocks noGrp="1"/>
          </p:cNvSpPr>
          <p:nvPr>
            <p:ph type="title"/>
          </p:nvPr>
        </p:nvSpPr>
        <p:spPr/>
        <p:txBody>
          <a:bodyPr/>
          <a:lstStyle/>
          <a:p>
            <a:r>
              <a:rPr lang="uk-UA" dirty="0" smtClean="0"/>
              <a:t>         Моя   індивідуальність</a:t>
            </a:r>
            <a:endParaRPr lang="ru-RU" dirty="0"/>
          </a:p>
        </p:txBody>
      </p:sp>
      <p:sp>
        <p:nvSpPr>
          <p:cNvPr id="116" name="Нижний колонтитул 4">
            <a:extLst>
              <a:ext uri="{FF2B5EF4-FFF2-40B4-BE49-F238E27FC236}">
                <a16:creationId xmlns="" xmlns:a16="http://schemas.microsoft.com/office/drawing/2014/main" id="{5262D18B-A481-4CE1-ACC3-A25168916438}"/>
              </a:ext>
            </a:extLst>
          </p:cNvPr>
          <p:cNvSpPr>
            <a:spLocks noGrp="1"/>
          </p:cNvSpPr>
          <p:nvPr>
            <p:ph type="ftr" sz="quarter" idx="4294967295"/>
          </p:nvPr>
        </p:nvSpPr>
        <p:spPr>
          <a:xfrm>
            <a:off x="0" y="6356350"/>
            <a:ext cx="7648575" cy="365125"/>
          </a:xfrm>
        </p:spPr>
        <p:txBody>
          <a:bodyPr/>
          <a:lstStyle/>
          <a:p>
            <a:r>
              <a:rPr lang="ru-RU" dirty="0"/>
              <a:t>Шаблоны презентаций с сайта </a:t>
            </a:r>
            <a:r>
              <a:rPr lang="en-US" dirty="0">
                <a:hlinkClick r:id="rId2"/>
              </a:rPr>
              <a:t>presentation-creation.ru</a:t>
            </a:r>
            <a:endParaRPr lang="ru-RU" dirty="0"/>
          </a:p>
        </p:txBody>
      </p:sp>
      <p:grpSp>
        <p:nvGrpSpPr>
          <p:cNvPr id="31" name="Группа 30">
            <a:extLst>
              <a:ext uri="{FF2B5EF4-FFF2-40B4-BE49-F238E27FC236}">
                <a16:creationId xmlns="" xmlns:a16="http://schemas.microsoft.com/office/drawing/2014/main" id="{B08A661D-7113-4CC3-8BF9-A1111CC240C3}"/>
              </a:ext>
            </a:extLst>
          </p:cNvPr>
          <p:cNvGrpSpPr/>
          <p:nvPr/>
        </p:nvGrpSpPr>
        <p:grpSpPr>
          <a:xfrm>
            <a:off x="1234105" y="1932361"/>
            <a:ext cx="4185000" cy="2047500"/>
            <a:chOff x="1234105" y="2146500"/>
            <a:chExt cx="4185000" cy="2047500"/>
          </a:xfrm>
        </p:grpSpPr>
        <p:sp>
          <p:nvSpPr>
            <p:cNvPr id="8" name="Овал 7">
              <a:extLst>
                <a:ext uri="{FF2B5EF4-FFF2-40B4-BE49-F238E27FC236}">
                  <a16:creationId xmlns="" xmlns:a16="http://schemas.microsoft.com/office/drawing/2014/main" id="{1C160837-08C0-4A2D-A98F-42BF47AE45E7}"/>
                </a:ext>
              </a:extLst>
            </p:cNvPr>
            <p:cNvSpPr/>
            <p:nvPr/>
          </p:nvSpPr>
          <p:spPr>
            <a:xfrm>
              <a:off x="2042428" y="2305763"/>
              <a:ext cx="277144" cy="495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Овал 6">
              <a:extLst>
                <a:ext uri="{FF2B5EF4-FFF2-40B4-BE49-F238E27FC236}">
                  <a16:creationId xmlns="" xmlns:a16="http://schemas.microsoft.com/office/drawing/2014/main" id="{15AA683C-4B94-4FBE-B610-D4BCF471B808}"/>
                </a:ext>
              </a:extLst>
            </p:cNvPr>
            <p:cNvSpPr/>
            <p:nvPr/>
          </p:nvSpPr>
          <p:spPr>
            <a:xfrm>
              <a:off x="4337428" y="2304000"/>
              <a:ext cx="277144" cy="4950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скругленные углы 2">
              <a:extLst>
                <a:ext uri="{FF2B5EF4-FFF2-40B4-BE49-F238E27FC236}">
                  <a16:creationId xmlns="" xmlns:a16="http://schemas.microsoft.com/office/drawing/2014/main" id="{7694FF4D-E5B5-4D8A-A82D-ED72723F4817}"/>
                </a:ext>
              </a:extLst>
            </p:cNvPr>
            <p:cNvSpPr/>
            <p:nvPr/>
          </p:nvSpPr>
          <p:spPr>
            <a:xfrm>
              <a:off x="1416000" y="2439000"/>
              <a:ext cx="3825000" cy="1575000"/>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олилиния: фигура 5">
              <a:extLst>
                <a:ext uri="{FF2B5EF4-FFF2-40B4-BE49-F238E27FC236}">
                  <a16:creationId xmlns="" xmlns:a16="http://schemas.microsoft.com/office/drawing/2014/main" id="{27B539DF-A9E5-4882-8C7F-239C49028D43}"/>
                </a:ext>
              </a:extLst>
            </p:cNvPr>
            <p:cNvSpPr/>
            <p:nvPr/>
          </p:nvSpPr>
          <p:spPr>
            <a:xfrm>
              <a:off x="2181000" y="2304000"/>
              <a:ext cx="2295000" cy="270000"/>
            </a:xfrm>
            <a:custGeom>
              <a:avLst/>
              <a:gdLst>
                <a:gd name="connsiteX0" fmla="*/ 0 w 2295000"/>
                <a:gd name="connsiteY0" fmla="*/ 0 h 270000"/>
                <a:gd name="connsiteX1" fmla="*/ 45001 w 2295000"/>
                <a:gd name="connsiteY1" fmla="*/ 0 h 270000"/>
                <a:gd name="connsiteX2" fmla="*/ 2249999 w 2295000"/>
                <a:gd name="connsiteY2" fmla="*/ 0 h 270000"/>
                <a:gd name="connsiteX3" fmla="*/ 2295000 w 2295000"/>
                <a:gd name="connsiteY3" fmla="*/ 0 h 270000"/>
                <a:gd name="connsiteX4" fmla="*/ 2295000 w 2295000"/>
                <a:gd name="connsiteY4" fmla="*/ 45001 h 270000"/>
                <a:gd name="connsiteX5" fmla="*/ 2295000 w 2295000"/>
                <a:gd name="connsiteY5" fmla="*/ 90000 h 270000"/>
                <a:gd name="connsiteX6" fmla="*/ 2295000 w 2295000"/>
                <a:gd name="connsiteY6" fmla="*/ 224999 h 270000"/>
                <a:gd name="connsiteX7" fmla="*/ 2249999 w 2295000"/>
                <a:gd name="connsiteY7" fmla="*/ 270000 h 270000"/>
                <a:gd name="connsiteX8" fmla="*/ 45001 w 2295000"/>
                <a:gd name="connsiteY8" fmla="*/ 270000 h 270000"/>
                <a:gd name="connsiteX9" fmla="*/ 0 w 2295000"/>
                <a:gd name="connsiteY9" fmla="*/ 224999 h 270000"/>
                <a:gd name="connsiteX10" fmla="*/ 0 w 2295000"/>
                <a:gd name="connsiteY10" fmla="*/ 90000 h 270000"/>
                <a:gd name="connsiteX11" fmla="*/ 0 w 2295000"/>
                <a:gd name="connsiteY11" fmla="*/ 45001 h 27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95000" h="270000">
                  <a:moveTo>
                    <a:pt x="0" y="0"/>
                  </a:moveTo>
                  <a:lnTo>
                    <a:pt x="45001" y="0"/>
                  </a:lnTo>
                  <a:lnTo>
                    <a:pt x="2249999" y="0"/>
                  </a:lnTo>
                  <a:lnTo>
                    <a:pt x="2295000" y="0"/>
                  </a:lnTo>
                  <a:lnTo>
                    <a:pt x="2295000" y="45001"/>
                  </a:lnTo>
                  <a:lnTo>
                    <a:pt x="2295000" y="90000"/>
                  </a:lnTo>
                  <a:lnTo>
                    <a:pt x="2295000" y="224999"/>
                  </a:lnTo>
                  <a:cubicBezTo>
                    <a:pt x="2295000" y="249852"/>
                    <a:pt x="2274852" y="270000"/>
                    <a:pt x="2249999" y="270000"/>
                  </a:cubicBezTo>
                  <a:lnTo>
                    <a:pt x="45001" y="270000"/>
                  </a:lnTo>
                  <a:cubicBezTo>
                    <a:pt x="20148" y="270000"/>
                    <a:pt x="0" y="249852"/>
                    <a:pt x="0" y="224999"/>
                  </a:cubicBezTo>
                  <a:lnTo>
                    <a:pt x="0" y="90000"/>
                  </a:lnTo>
                  <a:lnTo>
                    <a:pt x="0" y="45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a:p>
          </p:txBody>
        </p:sp>
        <p:sp>
          <p:nvSpPr>
            <p:cNvPr id="9" name="Овал 8">
              <a:extLst>
                <a:ext uri="{FF2B5EF4-FFF2-40B4-BE49-F238E27FC236}">
                  <a16:creationId xmlns="" xmlns:a16="http://schemas.microsoft.com/office/drawing/2014/main" id="{B15DFB76-CDE0-49B6-92C5-3DC96CDCCE2B}"/>
                </a:ext>
              </a:extLst>
            </p:cNvPr>
            <p:cNvSpPr/>
            <p:nvPr/>
          </p:nvSpPr>
          <p:spPr>
            <a:xfrm>
              <a:off x="3036000" y="2146500"/>
              <a:ext cx="585000" cy="585000"/>
            </a:xfrm>
            <a:prstGeom prst="ellipse">
              <a:avLst/>
            </a:prstGeom>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олилиния: фигура 17">
              <a:extLst>
                <a:ext uri="{FF2B5EF4-FFF2-40B4-BE49-F238E27FC236}">
                  <a16:creationId xmlns="" xmlns:a16="http://schemas.microsoft.com/office/drawing/2014/main" id="{99A438CA-E12A-47DB-A95F-8634F3FAA1E2}"/>
                </a:ext>
              </a:extLst>
            </p:cNvPr>
            <p:cNvSpPr/>
            <p:nvPr/>
          </p:nvSpPr>
          <p:spPr>
            <a:xfrm>
              <a:off x="1418944" y="3139271"/>
              <a:ext cx="3817425" cy="874728"/>
            </a:xfrm>
            <a:custGeom>
              <a:avLst/>
              <a:gdLst>
                <a:gd name="connsiteX0" fmla="*/ 281 w 3817425"/>
                <a:gd name="connsiteY0" fmla="*/ 0 h 874728"/>
                <a:gd name="connsiteX1" fmla="*/ 3817425 w 3817425"/>
                <a:gd name="connsiteY1" fmla="*/ 0 h 874728"/>
                <a:gd name="connsiteX2" fmla="*/ 3817425 w 3817425"/>
                <a:gd name="connsiteY2" fmla="*/ 561514 h 874728"/>
                <a:gd name="connsiteX3" fmla="*/ 3817425 w 3817425"/>
                <a:gd name="connsiteY3" fmla="*/ 565051 h 874728"/>
                <a:gd name="connsiteX4" fmla="*/ 3816711 w 3817425"/>
                <a:gd name="connsiteY4" fmla="*/ 565051 h 874728"/>
                <a:gd name="connsiteX5" fmla="*/ 3792811 w 3817425"/>
                <a:gd name="connsiteY5" fmla="*/ 683431 h 874728"/>
                <a:gd name="connsiteX6" fmla="*/ 3504211 w 3817425"/>
                <a:gd name="connsiteY6" fmla="*/ 874728 h 874728"/>
                <a:gd name="connsiteX7" fmla="*/ 3497773 w 3817425"/>
                <a:gd name="connsiteY7" fmla="*/ 874079 h 874728"/>
                <a:gd name="connsiteX8" fmla="*/ 319652 w 3817425"/>
                <a:gd name="connsiteY8" fmla="*/ 874079 h 874728"/>
                <a:gd name="connsiteX9" fmla="*/ 313214 w 3817425"/>
                <a:gd name="connsiteY9" fmla="*/ 874728 h 874728"/>
                <a:gd name="connsiteX10" fmla="*/ 24614 w 3817425"/>
                <a:gd name="connsiteY10" fmla="*/ 683431 h 874728"/>
                <a:gd name="connsiteX11" fmla="*/ 714 w 3817425"/>
                <a:gd name="connsiteY11" fmla="*/ 565051 h 874728"/>
                <a:gd name="connsiteX12" fmla="*/ 281 w 3817425"/>
                <a:gd name="connsiteY12" fmla="*/ 565051 h 874728"/>
                <a:gd name="connsiteX13" fmla="*/ 281 w 3817425"/>
                <a:gd name="connsiteY13" fmla="*/ 562907 h 874728"/>
                <a:gd name="connsiteX14" fmla="*/ 0 w 3817425"/>
                <a:gd name="connsiteY14" fmla="*/ 561514 h 874728"/>
                <a:gd name="connsiteX15" fmla="*/ 281 w 3817425"/>
                <a:gd name="connsiteY15" fmla="*/ 560121 h 874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817425" h="874728">
                  <a:moveTo>
                    <a:pt x="281" y="0"/>
                  </a:moveTo>
                  <a:lnTo>
                    <a:pt x="3817425" y="0"/>
                  </a:lnTo>
                  <a:lnTo>
                    <a:pt x="3817425" y="561514"/>
                  </a:lnTo>
                  <a:lnTo>
                    <a:pt x="3817425" y="565051"/>
                  </a:lnTo>
                  <a:lnTo>
                    <a:pt x="3816711" y="565051"/>
                  </a:lnTo>
                  <a:lnTo>
                    <a:pt x="3792811" y="683431"/>
                  </a:lnTo>
                  <a:cubicBezTo>
                    <a:pt x="3745263" y="795848"/>
                    <a:pt x="3633948" y="874728"/>
                    <a:pt x="3504211" y="874728"/>
                  </a:cubicBezTo>
                  <a:lnTo>
                    <a:pt x="3497773" y="874079"/>
                  </a:lnTo>
                  <a:lnTo>
                    <a:pt x="319652" y="874079"/>
                  </a:lnTo>
                  <a:lnTo>
                    <a:pt x="313214" y="874728"/>
                  </a:lnTo>
                  <a:cubicBezTo>
                    <a:pt x="183477" y="874728"/>
                    <a:pt x="72162" y="795848"/>
                    <a:pt x="24614" y="683431"/>
                  </a:cubicBezTo>
                  <a:lnTo>
                    <a:pt x="714" y="565051"/>
                  </a:lnTo>
                  <a:lnTo>
                    <a:pt x="281" y="565051"/>
                  </a:lnTo>
                  <a:lnTo>
                    <a:pt x="281" y="562907"/>
                  </a:lnTo>
                  <a:lnTo>
                    <a:pt x="0" y="561514"/>
                  </a:lnTo>
                  <a:lnTo>
                    <a:pt x="281" y="56012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a:p>
          </p:txBody>
        </p:sp>
        <p:sp>
          <p:nvSpPr>
            <p:cNvPr id="10" name="Прямоугольник 9">
              <a:extLst>
                <a:ext uri="{FF2B5EF4-FFF2-40B4-BE49-F238E27FC236}">
                  <a16:creationId xmlns="" xmlns:a16="http://schemas.microsoft.com/office/drawing/2014/main" id="{3F4E3EB0-425D-4B56-846B-CDCDFD72004C}"/>
                </a:ext>
              </a:extLst>
            </p:cNvPr>
            <p:cNvSpPr/>
            <p:nvPr/>
          </p:nvSpPr>
          <p:spPr>
            <a:xfrm>
              <a:off x="1234105" y="3147492"/>
              <a:ext cx="4185000" cy="10465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Овал 18">
              <a:extLst>
                <a:ext uri="{FF2B5EF4-FFF2-40B4-BE49-F238E27FC236}">
                  <a16:creationId xmlns="" xmlns:a16="http://schemas.microsoft.com/office/drawing/2014/main" id="{A2CF6BF3-1342-4C0D-B09E-5EA3C438D10B}"/>
                </a:ext>
              </a:extLst>
            </p:cNvPr>
            <p:cNvSpPr/>
            <p:nvPr/>
          </p:nvSpPr>
          <p:spPr>
            <a:xfrm>
              <a:off x="1416132" y="3358110"/>
              <a:ext cx="653507" cy="65350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Овал 19">
              <a:extLst>
                <a:ext uri="{FF2B5EF4-FFF2-40B4-BE49-F238E27FC236}">
                  <a16:creationId xmlns="" xmlns:a16="http://schemas.microsoft.com/office/drawing/2014/main" id="{312B6F99-829D-4E07-AC8B-1F00E26EC020}"/>
                </a:ext>
              </a:extLst>
            </p:cNvPr>
            <p:cNvSpPr/>
            <p:nvPr/>
          </p:nvSpPr>
          <p:spPr>
            <a:xfrm>
              <a:off x="4582862" y="3358110"/>
              <a:ext cx="653507" cy="65350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ru-RU" dirty="0"/>
            </a:p>
          </p:txBody>
        </p:sp>
        <p:sp>
          <p:nvSpPr>
            <p:cNvPr id="21" name="Прямоугольник 20">
              <a:extLst>
                <a:ext uri="{FF2B5EF4-FFF2-40B4-BE49-F238E27FC236}">
                  <a16:creationId xmlns="" xmlns:a16="http://schemas.microsoft.com/office/drawing/2014/main" id="{6953E215-17EC-4269-A436-64CCA7E06E79}"/>
                </a:ext>
              </a:extLst>
            </p:cNvPr>
            <p:cNvSpPr/>
            <p:nvPr/>
          </p:nvSpPr>
          <p:spPr>
            <a:xfrm>
              <a:off x="1735741" y="3358111"/>
              <a:ext cx="3187878" cy="6535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Прямоугольник 21">
              <a:extLst>
                <a:ext uri="{FF2B5EF4-FFF2-40B4-BE49-F238E27FC236}">
                  <a16:creationId xmlns="" xmlns:a16="http://schemas.microsoft.com/office/drawing/2014/main" id="{0A8F4016-3046-45F9-B1D8-9D8D8FA7B8FB}"/>
                </a:ext>
              </a:extLst>
            </p:cNvPr>
            <p:cNvSpPr/>
            <p:nvPr/>
          </p:nvSpPr>
          <p:spPr>
            <a:xfrm>
              <a:off x="1416843" y="3136889"/>
              <a:ext cx="3819525" cy="5607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ru-RU" dirty="0"/>
            </a:p>
          </p:txBody>
        </p:sp>
        <p:sp>
          <p:nvSpPr>
            <p:cNvPr id="29" name="Полилиния: фигура 28">
              <a:extLst>
                <a:ext uri="{FF2B5EF4-FFF2-40B4-BE49-F238E27FC236}">
                  <a16:creationId xmlns="" xmlns:a16="http://schemas.microsoft.com/office/drawing/2014/main" id="{9308B964-83DB-4152-8A16-B55F0173BF3D}"/>
                </a:ext>
              </a:extLst>
            </p:cNvPr>
            <p:cNvSpPr/>
            <p:nvPr/>
          </p:nvSpPr>
          <p:spPr>
            <a:xfrm>
              <a:off x="1416132" y="3139271"/>
              <a:ext cx="3820238" cy="874729"/>
            </a:xfrm>
            <a:custGeom>
              <a:avLst/>
              <a:gdLst>
                <a:gd name="connsiteX0" fmla="*/ 711 w 3820238"/>
                <a:gd name="connsiteY0" fmla="*/ 0 h 874729"/>
                <a:gd name="connsiteX1" fmla="*/ 3820236 w 3820238"/>
                <a:gd name="connsiteY1" fmla="*/ 0 h 874729"/>
                <a:gd name="connsiteX2" fmla="*/ 3820236 w 3820238"/>
                <a:gd name="connsiteY2" fmla="*/ 547965 h 874729"/>
                <a:gd name="connsiteX3" fmla="*/ 3820238 w 3820238"/>
                <a:gd name="connsiteY3" fmla="*/ 547975 h 874729"/>
                <a:gd name="connsiteX4" fmla="*/ 3820236 w 3820238"/>
                <a:gd name="connsiteY4" fmla="*/ 547985 h 874729"/>
                <a:gd name="connsiteX5" fmla="*/ 3820236 w 3820238"/>
                <a:gd name="connsiteY5" fmla="*/ 560728 h 874729"/>
                <a:gd name="connsiteX6" fmla="*/ 3817664 w 3820238"/>
                <a:gd name="connsiteY6" fmla="*/ 560728 h 874729"/>
                <a:gd name="connsiteX7" fmla="*/ 3794560 w 3820238"/>
                <a:gd name="connsiteY7" fmla="*/ 675162 h 874729"/>
                <a:gd name="connsiteX8" fmla="*/ 3559337 w 3820238"/>
                <a:gd name="connsiteY8" fmla="*/ 868091 h 874729"/>
                <a:gd name="connsiteX9" fmla="*/ 3507487 w 3820238"/>
                <a:gd name="connsiteY9" fmla="*/ 873317 h 874729"/>
                <a:gd name="connsiteX10" fmla="*/ 3507487 w 3820238"/>
                <a:gd name="connsiteY10" fmla="*/ 874729 h 874729"/>
                <a:gd name="connsiteX11" fmla="*/ 3493484 w 3820238"/>
                <a:gd name="connsiteY11" fmla="*/ 874729 h 874729"/>
                <a:gd name="connsiteX12" fmla="*/ 326754 w 3820238"/>
                <a:gd name="connsiteY12" fmla="*/ 874729 h 874729"/>
                <a:gd name="connsiteX13" fmla="*/ 319609 w 3820238"/>
                <a:gd name="connsiteY13" fmla="*/ 874729 h 874729"/>
                <a:gd name="connsiteX14" fmla="*/ 319609 w 3820238"/>
                <a:gd name="connsiteY14" fmla="*/ 874009 h 874729"/>
                <a:gd name="connsiteX15" fmla="*/ 260902 w 3820238"/>
                <a:gd name="connsiteY15" fmla="*/ 868091 h 874729"/>
                <a:gd name="connsiteX16" fmla="*/ 19827 w 3820238"/>
                <a:gd name="connsiteY16" fmla="*/ 660324 h 874729"/>
                <a:gd name="connsiteX17" fmla="*/ 2251 w 3820238"/>
                <a:gd name="connsiteY17" fmla="*/ 560728 h 874729"/>
                <a:gd name="connsiteX18" fmla="*/ 711 w 3820238"/>
                <a:gd name="connsiteY18" fmla="*/ 560728 h 874729"/>
                <a:gd name="connsiteX19" fmla="*/ 711 w 3820238"/>
                <a:gd name="connsiteY19" fmla="*/ 552004 h 874729"/>
                <a:gd name="connsiteX20" fmla="*/ 0 w 3820238"/>
                <a:gd name="connsiteY20" fmla="*/ 547975 h 874729"/>
                <a:gd name="connsiteX21" fmla="*/ 711 w 3820238"/>
                <a:gd name="connsiteY21" fmla="*/ 543946 h 874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820238" h="874729">
                  <a:moveTo>
                    <a:pt x="711" y="0"/>
                  </a:moveTo>
                  <a:lnTo>
                    <a:pt x="3820236" y="0"/>
                  </a:lnTo>
                  <a:lnTo>
                    <a:pt x="3820236" y="547965"/>
                  </a:lnTo>
                  <a:lnTo>
                    <a:pt x="3820238" y="547975"/>
                  </a:lnTo>
                  <a:lnTo>
                    <a:pt x="3820236" y="547985"/>
                  </a:lnTo>
                  <a:lnTo>
                    <a:pt x="3820236" y="560728"/>
                  </a:lnTo>
                  <a:lnTo>
                    <a:pt x="3817664" y="560728"/>
                  </a:lnTo>
                  <a:lnTo>
                    <a:pt x="3794560" y="675162"/>
                  </a:lnTo>
                  <a:cubicBezTo>
                    <a:pt x="3753224" y="772893"/>
                    <a:pt x="3665691" y="846327"/>
                    <a:pt x="3559337" y="868091"/>
                  </a:cubicBezTo>
                  <a:lnTo>
                    <a:pt x="3507487" y="873317"/>
                  </a:lnTo>
                  <a:lnTo>
                    <a:pt x="3507487" y="874729"/>
                  </a:lnTo>
                  <a:lnTo>
                    <a:pt x="3493484" y="874729"/>
                  </a:lnTo>
                  <a:lnTo>
                    <a:pt x="326754" y="874729"/>
                  </a:lnTo>
                  <a:lnTo>
                    <a:pt x="319609" y="874729"/>
                  </a:lnTo>
                  <a:lnTo>
                    <a:pt x="319609" y="874009"/>
                  </a:lnTo>
                  <a:lnTo>
                    <a:pt x="260902" y="868091"/>
                  </a:lnTo>
                  <a:cubicBezTo>
                    <a:pt x="149230" y="845239"/>
                    <a:pt x="58308" y="765420"/>
                    <a:pt x="19827" y="660324"/>
                  </a:cubicBezTo>
                  <a:lnTo>
                    <a:pt x="2251" y="560728"/>
                  </a:lnTo>
                  <a:lnTo>
                    <a:pt x="711" y="560728"/>
                  </a:lnTo>
                  <a:lnTo>
                    <a:pt x="711" y="552004"/>
                  </a:lnTo>
                  <a:lnTo>
                    <a:pt x="0" y="547975"/>
                  </a:lnTo>
                  <a:lnTo>
                    <a:pt x="711" y="54394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uk-UA" dirty="0" err="1" smtClean="0"/>
                <a:t>Ппппп</a:t>
              </a:r>
              <a:endParaRPr lang="ru-RU" dirty="0"/>
            </a:p>
          </p:txBody>
        </p:sp>
      </p:grpSp>
      <p:pic>
        <p:nvPicPr>
          <p:cNvPr id="32" name="Рисунок 31">
            <a:extLst>
              <a:ext uri="{FF2B5EF4-FFF2-40B4-BE49-F238E27FC236}">
                <a16:creationId xmlns="" xmlns:a16="http://schemas.microsoft.com/office/drawing/2014/main" id="{58151770-1EA6-413C-B3BC-3E15E35A089B}"/>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3150286" y="2044861"/>
            <a:ext cx="360000" cy="360000"/>
          </a:xfrm>
          <a:prstGeom prst="rect">
            <a:avLst/>
          </a:prstGeom>
        </p:spPr>
      </p:pic>
      <p:grpSp>
        <p:nvGrpSpPr>
          <p:cNvPr id="33" name="Группа 32">
            <a:extLst>
              <a:ext uri="{FF2B5EF4-FFF2-40B4-BE49-F238E27FC236}">
                <a16:creationId xmlns="" xmlns:a16="http://schemas.microsoft.com/office/drawing/2014/main" id="{14487399-8429-4AC0-B4D5-34471D20A30B}"/>
              </a:ext>
            </a:extLst>
          </p:cNvPr>
          <p:cNvGrpSpPr/>
          <p:nvPr/>
        </p:nvGrpSpPr>
        <p:grpSpPr>
          <a:xfrm>
            <a:off x="7127795" y="1899000"/>
            <a:ext cx="4185000" cy="2047500"/>
            <a:chOff x="1234105" y="2146500"/>
            <a:chExt cx="4185000" cy="2047500"/>
          </a:xfrm>
        </p:grpSpPr>
        <p:sp>
          <p:nvSpPr>
            <p:cNvPr id="34" name="Овал 33">
              <a:extLst>
                <a:ext uri="{FF2B5EF4-FFF2-40B4-BE49-F238E27FC236}">
                  <a16:creationId xmlns="" xmlns:a16="http://schemas.microsoft.com/office/drawing/2014/main" id="{7A027C90-2F42-4A4B-9E73-3B48E07F366C}"/>
                </a:ext>
              </a:extLst>
            </p:cNvPr>
            <p:cNvSpPr/>
            <p:nvPr/>
          </p:nvSpPr>
          <p:spPr>
            <a:xfrm>
              <a:off x="2042428" y="2305763"/>
              <a:ext cx="277144" cy="49500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5" name="Овал 34">
              <a:extLst>
                <a:ext uri="{FF2B5EF4-FFF2-40B4-BE49-F238E27FC236}">
                  <a16:creationId xmlns="" xmlns:a16="http://schemas.microsoft.com/office/drawing/2014/main" id="{69F99958-5EEB-4590-8A98-FF90339D3141}"/>
                </a:ext>
              </a:extLst>
            </p:cNvPr>
            <p:cNvSpPr/>
            <p:nvPr/>
          </p:nvSpPr>
          <p:spPr>
            <a:xfrm>
              <a:off x="4337428" y="2304000"/>
              <a:ext cx="277144" cy="49500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6" name="Прямоугольник: скругленные углы 35">
              <a:extLst>
                <a:ext uri="{FF2B5EF4-FFF2-40B4-BE49-F238E27FC236}">
                  <a16:creationId xmlns="" xmlns:a16="http://schemas.microsoft.com/office/drawing/2014/main" id="{AFEC7088-57B7-4C72-9E72-5CAFB8D70DA1}"/>
                </a:ext>
              </a:extLst>
            </p:cNvPr>
            <p:cNvSpPr/>
            <p:nvPr/>
          </p:nvSpPr>
          <p:spPr>
            <a:xfrm>
              <a:off x="1416000" y="2439000"/>
              <a:ext cx="3825000" cy="1575000"/>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7" name="Полилиния: фигура 36">
              <a:extLst>
                <a:ext uri="{FF2B5EF4-FFF2-40B4-BE49-F238E27FC236}">
                  <a16:creationId xmlns="" xmlns:a16="http://schemas.microsoft.com/office/drawing/2014/main" id="{6C5B13DC-64F4-43D4-A77E-043835673410}"/>
                </a:ext>
              </a:extLst>
            </p:cNvPr>
            <p:cNvSpPr/>
            <p:nvPr/>
          </p:nvSpPr>
          <p:spPr>
            <a:xfrm>
              <a:off x="2181000" y="2304000"/>
              <a:ext cx="2295000" cy="270000"/>
            </a:xfrm>
            <a:custGeom>
              <a:avLst/>
              <a:gdLst>
                <a:gd name="connsiteX0" fmla="*/ 0 w 2295000"/>
                <a:gd name="connsiteY0" fmla="*/ 0 h 270000"/>
                <a:gd name="connsiteX1" fmla="*/ 45001 w 2295000"/>
                <a:gd name="connsiteY1" fmla="*/ 0 h 270000"/>
                <a:gd name="connsiteX2" fmla="*/ 2249999 w 2295000"/>
                <a:gd name="connsiteY2" fmla="*/ 0 h 270000"/>
                <a:gd name="connsiteX3" fmla="*/ 2295000 w 2295000"/>
                <a:gd name="connsiteY3" fmla="*/ 0 h 270000"/>
                <a:gd name="connsiteX4" fmla="*/ 2295000 w 2295000"/>
                <a:gd name="connsiteY4" fmla="*/ 45001 h 270000"/>
                <a:gd name="connsiteX5" fmla="*/ 2295000 w 2295000"/>
                <a:gd name="connsiteY5" fmla="*/ 90000 h 270000"/>
                <a:gd name="connsiteX6" fmla="*/ 2295000 w 2295000"/>
                <a:gd name="connsiteY6" fmla="*/ 224999 h 270000"/>
                <a:gd name="connsiteX7" fmla="*/ 2249999 w 2295000"/>
                <a:gd name="connsiteY7" fmla="*/ 270000 h 270000"/>
                <a:gd name="connsiteX8" fmla="*/ 45001 w 2295000"/>
                <a:gd name="connsiteY8" fmla="*/ 270000 h 270000"/>
                <a:gd name="connsiteX9" fmla="*/ 0 w 2295000"/>
                <a:gd name="connsiteY9" fmla="*/ 224999 h 270000"/>
                <a:gd name="connsiteX10" fmla="*/ 0 w 2295000"/>
                <a:gd name="connsiteY10" fmla="*/ 90000 h 270000"/>
                <a:gd name="connsiteX11" fmla="*/ 0 w 2295000"/>
                <a:gd name="connsiteY11" fmla="*/ 45001 h 27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95000" h="270000">
                  <a:moveTo>
                    <a:pt x="0" y="0"/>
                  </a:moveTo>
                  <a:lnTo>
                    <a:pt x="45001" y="0"/>
                  </a:lnTo>
                  <a:lnTo>
                    <a:pt x="2249999" y="0"/>
                  </a:lnTo>
                  <a:lnTo>
                    <a:pt x="2295000" y="0"/>
                  </a:lnTo>
                  <a:lnTo>
                    <a:pt x="2295000" y="45001"/>
                  </a:lnTo>
                  <a:lnTo>
                    <a:pt x="2295000" y="90000"/>
                  </a:lnTo>
                  <a:lnTo>
                    <a:pt x="2295000" y="224999"/>
                  </a:lnTo>
                  <a:cubicBezTo>
                    <a:pt x="2295000" y="249852"/>
                    <a:pt x="2274852" y="270000"/>
                    <a:pt x="2249999" y="270000"/>
                  </a:cubicBezTo>
                  <a:lnTo>
                    <a:pt x="45001" y="270000"/>
                  </a:lnTo>
                  <a:cubicBezTo>
                    <a:pt x="20148" y="270000"/>
                    <a:pt x="0" y="249852"/>
                    <a:pt x="0" y="224999"/>
                  </a:cubicBezTo>
                  <a:lnTo>
                    <a:pt x="0" y="90000"/>
                  </a:lnTo>
                  <a:lnTo>
                    <a:pt x="0" y="450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a:p>
          </p:txBody>
        </p:sp>
        <p:sp>
          <p:nvSpPr>
            <p:cNvPr id="38" name="Овал 37">
              <a:extLst>
                <a:ext uri="{FF2B5EF4-FFF2-40B4-BE49-F238E27FC236}">
                  <a16:creationId xmlns="" xmlns:a16="http://schemas.microsoft.com/office/drawing/2014/main" id="{8BEAAECA-3230-4E8D-8BC2-A4667EFF27A4}"/>
                </a:ext>
              </a:extLst>
            </p:cNvPr>
            <p:cNvSpPr/>
            <p:nvPr/>
          </p:nvSpPr>
          <p:spPr>
            <a:xfrm>
              <a:off x="3036000" y="2146500"/>
              <a:ext cx="585000" cy="585000"/>
            </a:xfrm>
            <a:prstGeom prst="ellipse">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9" name="Полилиния: фигура 38">
              <a:extLst>
                <a:ext uri="{FF2B5EF4-FFF2-40B4-BE49-F238E27FC236}">
                  <a16:creationId xmlns="" xmlns:a16="http://schemas.microsoft.com/office/drawing/2014/main" id="{865B654D-34B9-430D-8485-FF44FDF604B1}"/>
                </a:ext>
              </a:extLst>
            </p:cNvPr>
            <p:cNvSpPr/>
            <p:nvPr/>
          </p:nvSpPr>
          <p:spPr>
            <a:xfrm>
              <a:off x="1418944" y="3139271"/>
              <a:ext cx="3817425" cy="874728"/>
            </a:xfrm>
            <a:custGeom>
              <a:avLst/>
              <a:gdLst>
                <a:gd name="connsiteX0" fmla="*/ 281 w 3817425"/>
                <a:gd name="connsiteY0" fmla="*/ 0 h 874728"/>
                <a:gd name="connsiteX1" fmla="*/ 3817425 w 3817425"/>
                <a:gd name="connsiteY1" fmla="*/ 0 h 874728"/>
                <a:gd name="connsiteX2" fmla="*/ 3817425 w 3817425"/>
                <a:gd name="connsiteY2" fmla="*/ 561514 h 874728"/>
                <a:gd name="connsiteX3" fmla="*/ 3817425 w 3817425"/>
                <a:gd name="connsiteY3" fmla="*/ 565051 h 874728"/>
                <a:gd name="connsiteX4" fmla="*/ 3816711 w 3817425"/>
                <a:gd name="connsiteY4" fmla="*/ 565051 h 874728"/>
                <a:gd name="connsiteX5" fmla="*/ 3792811 w 3817425"/>
                <a:gd name="connsiteY5" fmla="*/ 683431 h 874728"/>
                <a:gd name="connsiteX6" fmla="*/ 3504211 w 3817425"/>
                <a:gd name="connsiteY6" fmla="*/ 874728 h 874728"/>
                <a:gd name="connsiteX7" fmla="*/ 3497773 w 3817425"/>
                <a:gd name="connsiteY7" fmla="*/ 874079 h 874728"/>
                <a:gd name="connsiteX8" fmla="*/ 319652 w 3817425"/>
                <a:gd name="connsiteY8" fmla="*/ 874079 h 874728"/>
                <a:gd name="connsiteX9" fmla="*/ 313214 w 3817425"/>
                <a:gd name="connsiteY9" fmla="*/ 874728 h 874728"/>
                <a:gd name="connsiteX10" fmla="*/ 24614 w 3817425"/>
                <a:gd name="connsiteY10" fmla="*/ 683431 h 874728"/>
                <a:gd name="connsiteX11" fmla="*/ 714 w 3817425"/>
                <a:gd name="connsiteY11" fmla="*/ 565051 h 874728"/>
                <a:gd name="connsiteX12" fmla="*/ 281 w 3817425"/>
                <a:gd name="connsiteY12" fmla="*/ 565051 h 874728"/>
                <a:gd name="connsiteX13" fmla="*/ 281 w 3817425"/>
                <a:gd name="connsiteY13" fmla="*/ 562907 h 874728"/>
                <a:gd name="connsiteX14" fmla="*/ 0 w 3817425"/>
                <a:gd name="connsiteY14" fmla="*/ 561514 h 874728"/>
                <a:gd name="connsiteX15" fmla="*/ 281 w 3817425"/>
                <a:gd name="connsiteY15" fmla="*/ 560121 h 874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817425" h="874728">
                  <a:moveTo>
                    <a:pt x="281" y="0"/>
                  </a:moveTo>
                  <a:lnTo>
                    <a:pt x="3817425" y="0"/>
                  </a:lnTo>
                  <a:lnTo>
                    <a:pt x="3817425" y="561514"/>
                  </a:lnTo>
                  <a:lnTo>
                    <a:pt x="3817425" y="565051"/>
                  </a:lnTo>
                  <a:lnTo>
                    <a:pt x="3816711" y="565051"/>
                  </a:lnTo>
                  <a:lnTo>
                    <a:pt x="3792811" y="683431"/>
                  </a:lnTo>
                  <a:cubicBezTo>
                    <a:pt x="3745263" y="795848"/>
                    <a:pt x="3633948" y="874728"/>
                    <a:pt x="3504211" y="874728"/>
                  </a:cubicBezTo>
                  <a:lnTo>
                    <a:pt x="3497773" y="874079"/>
                  </a:lnTo>
                  <a:lnTo>
                    <a:pt x="319652" y="874079"/>
                  </a:lnTo>
                  <a:lnTo>
                    <a:pt x="313214" y="874728"/>
                  </a:lnTo>
                  <a:cubicBezTo>
                    <a:pt x="183477" y="874728"/>
                    <a:pt x="72162" y="795848"/>
                    <a:pt x="24614" y="683431"/>
                  </a:cubicBezTo>
                  <a:lnTo>
                    <a:pt x="714" y="565051"/>
                  </a:lnTo>
                  <a:lnTo>
                    <a:pt x="281" y="565051"/>
                  </a:lnTo>
                  <a:lnTo>
                    <a:pt x="281" y="562907"/>
                  </a:lnTo>
                  <a:lnTo>
                    <a:pt x="0" y="561514"/>
                  </a:lnTo>
                  <a:lnTo>
                    <a:pt x="281" y="56012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a:p>
          </p:txBody>
        </p:sp>
        <p:sp>
          <p:nvSpPr>
            <p:cNvPr id="40" name="Прямоугольник 39">
              <a:extLst>
                <a:ext uri="{FF2B5EF4-FFF2-40B4-BE49-F238E27FC236}">
                  <a16:creationId xmlns="" xmlns:a16="http://schemas.microsoft.com/office/drawing/2014/main" id="{F0D281C3-08D1-4AAA-9242-397BBEBA9E03}"/>
                </a:ext>
              </a:extLst>
            </p:cNvPr>
            <p:cNvSpPr/>
            <p:nvPr/>
          </p:nvSpPr>
          <p:spPr>
            <a:xfrm>
              <a:off x="1234105" y="3147492"/>
              <a:ext cx="4185000" cy="10465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1" name="Овал 40">
              <a:extLst>
                <a:ext uri="{FF2B5EF4-FFF2-40B4-BE49-F238E27FC236}">
                  <a16:creationId xmlns="" xmlns:a16="http://schemas.microsoft.com/office/drawing/2014/main" id="{824E0464-7191-4DBB-8398-79126DB07F26}"/>
                </a:ext>
              </a:extLst>
            </p:cNvPr>
            <p:cNvSpPr/>
            <p:nvPr/>
          </p:nvSpPr>
          <p:spPr>
            <a:xfrm>
              <a:off x="1416132" y="3358110"/>
              <a:ext cx="653507" cy="65350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2" name="Овал 41">
              <a:extLst>
                <a:ext uri="{FF2B5EF4-FFF2-40B4-BE49-F238E27FC236}">
                  <a16:creationId xmlns="" xmlns:a16="http://schemas.microsoft.com/office/drawing/2014/main" id="{61F28025-76AF-434F-95A0-FB944F4821A3}"/>
                </a:ext>
              </a:extLst>
            </p:cNvPr>
            <p:cNvSpPr/>
            <p:nvPr/>
          </p:nvSpPr>
          <p:spPr>
            <a:xfrm>
              <a:off x="4582862" y="3358110"/>
              <a:ext cx="653507" cy="65350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ru-RU" dirty="0"/>
            </a:p>
          </p:txBody>
        </p:sp>
        <p:sp>
          <p:nvSpPr>
            <p:cNvPr id="43" name="Прямоугольник 42">
              <a:extLst>
                <a:ext uri="{FF2B5EF4-FFF2-40B4-BE49-F238E27FC236}">
                  <a16:creationId xmlns="" xmlns:a16="http://schemas.microsoft.com/office/drawing/2014/main" id="{489AB945-571F-4DFA-8506-482234E15055}"/>
                </a:ext>
              </a:extLst>
            </p:cNvPr>
            <p:cNvSpPr/>
            <p:nvPr/>
          </p:nvSpPr>
          <p:spPr>
            <a:xfrm>
              <a:off x="1735741" y="3358111"/>
              <a:ext cx="3187878" cy="6535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4" name="Прямоугольник 43">
              <a:extLst>
                <a:ext uri="{FF2B5EF4-FFF2-40B4-BE49-F238E27FC236}">
                  <a16:creationId xmlns="" xmlns:a16="http://schemas.microsoft.com/office/drawing/2014/main" id="{6EE2AB2C-C575-4E30-9AA1-8740604BD2F6}"/>
                </a:ext>
              </a:extLst>
            </p:cNvPr>
            <p:cNvSpPr/>
            <p:nvPr/>
          </p:nvSpPr>
          <p:spPr>
            <a:xfrm>
              <a:off x="1416843" y="3136889"/>
              <a:ext cx="3819525" cy="5607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ru-RU" dirty="0"/>
            </a:p>
          </p:txBody>
        </p:sp>
        <p:sp>
          <p:nvSpPr>
            <p:cNvPr id="45" name="Полилиния: фигура 44">
              <a:extLst>
                <a:ext uri="{FF2B5EF4-FFF2-40B4-BE49-F238E27FC236}">
                  <a16:creationId xmlns="" xmlns:a16="http://schemas.microsoft.com/office/drawing/2014/main" id="{A1A43BB4-3E97-40D8-96DD-74494855F07B}"/>
                </a:ext>
              </a:extLst>
            </p:cNvPr>
            <p:cNvSpPr/>
            <p:nvPr/>
          </p:nvSpPr>
          <p:spPr>
            <a:xfrm>
              <a:off x="1416132" y="3139271"/>
              <a:ext cx="3820238" cy="874729"/>
            </a:xfrm>
            <a:custGeom>
              <a:avLst/>
              <a:gdLst>
                <a:gd name="connsiteX0" fmla="*/ 711 w 3820238"/>
                <a:gd name="connsiteY0" fmla="*/ 0 h 874729"/>
                <a:gd name="connsiteX1" fmla="*/ 3820236 w 3820238"/>
                <a:gd name="connsiteY1" fmla="*/ 0 h 874729"/>
                <a:gd name="connsiteX2" fmla="*/ 3820236 w 3820238"/>
                <a:gd name="connsiteY2" fmla="*/ 547965 h 874729"/>
                <a:gd name="connsiteX3" fmla="*/ 3820238 w 3820238"/>
                <a:gd name="connsiteY3" fmla="*/ 547975 h 874729"/>
                <a:gd name="connsiteX4" fmla="*/ 3820236 w 3820238"/>
                <a:gd name="connsiteY4" fmla="*/ 547985 h 874729"/>
                <a:gd name="connsiteX5" fmla="*/ 3820236 w 3820238"/>
                <a:gd name="connsiteY5" fmla="*/ 560728 h 874729"/>
                <a:gd name="connsiteX6" fmla="*/ 3817664 w 3820238"/>
                <a:gd name="connsiteY6" fmla="*/ 560728 h 874729"/>
                <a:gd name="connsiteX7" fmla="*/ 3794560 w 3820238"/>
                <a:gd name="connsiteY7" fmla="*/ 675162 h 874729"/>
                <a:gd name="connsiteX8" fmla="*/ 3559337 w 3820238"/>
                <a:gd name="connsiteY8" fmla="*/ 868091 h 874729"/>
                <a:gd name="connsiteX9" fmla="*/ 3507487 w 3820238"/>
                <a:gd name="connsiteY9" fmla="*/ 873317 h 874729"/>
                <a:gd name="connsiteX10" fmla="*/ 3507487 w 3820238"/>
                <a:gd name="connsiteY10" fmla="*/ 874729 h 874729"/>
                <a:gd name="connsiteX11" fmla="*/ 3493484 w 3820238"/>
                <a:gd name="connsiteY11" fmla="*/ 874729 h 874729"/>
                <a:gd name="connsiteX12" fmla="*/ 326754 w 3820238"/>
                <a:gd name="connsiteY12" fmla="*/ 874729 h 874729"/>
                <a:gd name="connsiteX13" fmla="*/ 319609 w 3820238"/>
                <a:gd name="connsiteY13" fmla="*/ 874729 h 874729"/>
                <a:gd name="connsiteX14" fmla="*/ 319609 w 3820238"/>
                <a:gd name="connsiteY14" fmla="*/ 874009 h 874729"/>
                <a:gd name="connsiteX15" fmla="*/ 260902 w 3820238"/>
                <a:gd name="connsiteY15" fmla="*/ 868091 h 874729"/>
                <a:gd name="connsiteX16" fmla="*/ 19827 w 3820238"/>
                <a:gd name="connsiteY16" fmla="*/ 660324 h 874729"/>
                <a:gd name="connsiteX17" fmla="*/ 2251 w 3820238"/>
                <a:gd name="connsiteY17" fmla="*/ 560728 h 874729"/>
                <a:gd name="connsiteX18" fmla="*/ 711 w 3820238"/>
                <a:gd name="connsiteY18" fmla="*/ 560728 h 874729"/>
                <a:gd name="connsiteX19" fmla="*/ 711 w 3820238"/>
                <a:gd name="connsiteY19" fmla="*/ 552004 h 874729"/>
                <a:gd name="connsiteX20" fmla="*/ 0 w 3820238"/>
                <a:gd name="connsiteY20" fmla="*/ 547975 h 874729"/>
                <a:gd name="connsiteX21" fmla="*/ 711 w 3820238"/>
                <a:gd name="connsiteY21" fmla="*/ 543946 h 874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820238" h="874729">
                  <a:moveTo>
                    <a:pt x="711" y="0"/>
                  </a:moveTo>
                  <a:lnTo>
                    <a:pt x="3820236" y="0"/>
                  </a:lnTo>
                  <a:lnTo>
                    <a:pt x="3820236" y="547965"/>
                  </a:lnTo>
                  <a:lnTo>
                    <a:pt x="3820238" y="547975"/>
                  </a:lnTo>
                  <a:lnTo>
                    <a:pt x="3820236" y="547985"/>
                  </a:lnTo>
                  <a:lnTo>
                    <a:pt x="3820236" y="560728"/>
                  </a:lnTo>
                  <a:lnTo>
                    <a:pt x="3817664" y="560728"/>
                  </a:lnTo>
                  <a:lnTo>
                    <a:pt x="3794560" y="675162"/>
                  </a:lnTo>
                  <a:cubicBezTo>
                    <a:pt x="3753224" y="772893"/>
                    <a:pt x="3665691" y="846327"/>
                    <a:pt x="3559337" y="868091"/>
                  </a:cubicBezTo>
                  <a:lnTo>
                    <a:pt x="3507487" y="873317"/>
                  </a:lnTo>
                  <a:lnTo>
                    <a:pt x="3507487" y="874729"/>
                  </a:lnTo>
                  <a:lnTo>
                    <a:pt x="3493484" y="874729"/>
                  </a:lnTo>
                  <a:lnTo>
                    <a:pt x="326754" y="874729"/>
                  </a:lnTo>
                  <a:lnTo>
                    <a:pt x="319609" y="874729"/>
                  </a:lnTo>
                  <a:lnTo>
                    <a:pt x="319609" y="874009"/>
                  </a:lnTo>
                  <a:lnTo>
                    <a:pt x="260902" y="868091"/>
                  </a:lnTo>
                  <a:cubicBezTo>
                    <a:pt x="149230" y="845239"/>
                    <a:pt x="58308" y="765420"/>
                    <a:pt x="19827" y="660324"/>
                  </a:cubicBezTo>
                  <a:lnTo>
                    <a:pt x="2251" y="560728"/>
                  </a:lnTo>
                  <a:lnTo>
                    <a:pt x="711" y="560728"/>
                  </a:lnTo>
                  <a:lnTo>
                    <a:pt x="711" y="552004"/>
                  </a:lnTo>
                  <a:lnTo>
                    <a:pt x="0" y="547975"/>
                  </a:lnTo>
                  <a:lnTo>
                    <a:pt x="711" y="54394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dirty="0"/>
            </a:p>
          </p:txBody>
        </p:sp>
      </p:grpSp>
      <p:pic>
        <p:nvPicPr>
          <p:cNvPr id="47" name="Рисунок 46">
            <a:extLst>
              <a:ext uri="{FF2B5EF4-FFF2-40B4-BE49-F238E27FC236}">
                <a16:creationId xmlns="" xmlns:a16="http://schemas.microsoft.com/office/drawing/2014/main" id="{3DA25CB3-5532-42A8-8757-BABABAED0E8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rcRect/>
          <a:stretch/>
        </p:blipFill>
        <p:spPr>
          <a:xfrm>
            <a:off x="9080703" y="2005746"/>
            <a:ext cx="360000" cy="360000"/>
          </a:xfrm>
          <a:prstGeom prst="rect">
            <a:avLst/>
          </a:prstGeom>
        </p:spPr>
      </p:pic>
      <p:sp>
        <p:nvSpPr>
          <p:cNvPr id="48" name="Прямоугольник 47">
            <a:extLst>
              <a:ext uri="{FF2B5EF4-FFF2-40B4-BE49-F238E27FC236}">
                <a16:creationId xmlns="" xmlns:a16="http://schemas.microsoft.com/office/drawing/2014/main" id="{A8E2CB88-14EF-4B4B-AA02-066BE16BE93A}"/>
              </a:ext>
            </a:extLst>
          </p:cNvPr>
          <p:cNvSpPr/>
          <p:nvPr/>
        </p:nvSpPr>
        <p:spPr>
          <a:xfrm>
            <a:off x="1570109" y="2840787"/>
            <a:ext cx="3512284" cy="830997"/>
          </a:xfrm>
          <a:prstGeom prst="rect">
            <a:avLst/>
          </a:prstGeom>
        </p:spPr>
        <p:txBody>
          <a:bodyPr wrap="square">
            <a:spAutoFit/>
          </a:bodyPr>
          <a:lstStyle/>
          <a:p>
            <a:pPr algn="ctr"/>
            <a:r>
              <a:rPr lang="uk-UA" sz="1600" b="1" dirty="0" smtClean="0">
                <a:solidFill>
                  <a:srgbClr val="FF0000"/>
                </a:solidFill>
              </a:rPr>
              <a:t>Посилена   наукова  частина</a:t>
            </a:r>
          </a:p>
          <a:p>
            <a:pPr algn="ctr"/>
            <a:r>
              <a:rPr lang="uk-UA" sz="1600" b="1" dirty="0" smtClean="0">
                <a:solidFill>
                  <a:srgbClr val="FF0000"/>
                </a:solidFill>
              </a:rPr>
              <a:t>Пропедевтика   фізики</a:t>
            </a:r>
          </a:p>
          <a:p>
            <a:pPr algn="ctr"/>
            <a:r>
              <a:rPr lang="uk-UA" sz="1600" b="1" dirty="0" smtClean="0">
                <a:solidFill>
                  <a:srgbClr val="FF0000"/>
                </a:solidFill>
              </a:rPr>
              <a:t>Розвиток  інженерного   мислення</a:t>
            </a:r>
            <a:endParaRPr lang="ru-RU" sz="1600" b="1" dirty="0">
              <a:solidFill>
                <a:srgbClr val="FF0000"/>
              </a:solidFill>
            </a:endParaRPr>
          </a:p>
        </p:txBody>
      </p:sp>
      <p:sp>
        <p:nvSpPr>
          <p:cNvPr id="49" name="Прямоугольник 48">
            <a:extLst>
              <a:ext uri="{FF2B5EF4-FFF2-40B4-BE49-F238E27FC236}">
                <a16:creationId xmlns="" xmlns:a16="http://schemas.microsoft.com/office/drawing/2014/main" id="{4AC44C0D-39A6-4BD5-A49B-DEF280ADA4BF}"/>
              </a:ext>
            </a:extLst>
          </p:cNvPr>
          <p:cNvSpPr/>
          <p:nvPr/>
        </p:nvSpPr>
        <p:spPr>
          <a:xfrm>
            <a:off x="2438987" y="2530659"/>
            <a:ext cx="1628707" cy="369332"/>
          </a:xfrm>
          <a:prstGeom prst="rect">
            <a:avLst/>
          </a:prstGeom>
        </p:spPr>
        <p:txBody>
          <a:bodyPr wrap="square">
            <a:spAutoFit/>
          </a:bodyPr>
          <a:lstStyle/>
          <a:p>
            <a:pPr algn="ctr"/>
            <a:r>
              <a:rPr lang="uk-UA" b="1" dirty="0" smtClean="0"/>
              <a:t>ЗМІСТ</a:t>
            </a:r>
            <a:endParaRPr lang="ru-RU" b="1" dirty="0"/>
          </a:p>
        </p:txBody>
      </p:sp>
      <p:sp>
        <p:nvSpPr>
          <p:cNvPr id="50" name="Прямоугольник 49">
            <a:extLst>
              <a:ext uri="{FF2B5EF4-FFF2-40B4-BE49-F238E27FC236}">
                <a16:creationId xmlns="" xmlns:a16="http://schemas.microsoft.com/office/drawing/2014/main" id="{57920DBE-4AC1-4CB8-BF8B-EA71ED4F93C9}"/>
              </a:ext>
            </a:extLst>
          </p:cNvPr>
          <p:cNvSpPr/>
          <p:nvPr/>
        </p:nvSpPr>
        <p:spPr>
          <a:xfrm>
            <a:off x="7500233" y="2827191"/>
            <a:ext cx="3512284" cy="1077218"/>
          </a:xfrm>
          <a:prstGeom prst="rect">
            <a:avLst/>
          </a:prstGeom>
        </p:spPr>
        <p:txBody>
          <a:bodyPr wrap="square">
            <a:spAutoFit/>
          </a:bodyPr>
          <a:lstStyle/>
          <a:p>
            <a:pPr algn="ctr"/>
            <a:r>
              <a:rPr lang="uk-UA" sz="1600" b="1" dirty="0" smtClean="0">
                <a:solidFill>
                  <a:schemeClr val="accent5">
                    <a:lumMod val="50000"/>
                  </a:schemeClr>
                </a:solidFill>
              </a:rPr>
              <a:t>Дослідницький</a:t>
            </a:r>
          </a:p>
          <a:p>
            <a:pPr algn="ctr"/>
            <a:r>
              <a:rPr lang="uk-UA" sz="1600" b="1" dirty="0" smtClean="0">
                <a:solidFill>
                  <a:schemeClr val="accent5">
                    <a:lumMod val="50000"/>
                  </a:schemeClr>
                </a:solidFill>
              </a:rPr>
              <a:t>Проблемний</a:t>
            </a:r>
          </a:p>
          <a:p>
            <a:pPr algn="ctr"/>
            <a:r>
              <a:rPr lang="uk-UA" sz="1600" b="1" dirty="0" smtClean="0">
                <a:solidFill>
                  <a:schemeClr val="accent5">
                    <a:lumMod val="50000"/>
                  </a:schemeClr>
                </a:solidFill>
              </a:rPr>
              <a:t>Проблемно – пошуковий</a:t>
            </a:r>
          </a:p>
          <a:p>
            <a:pPr algn="ctr"/>
            <a:r>
              <a:rPr lang="uk-UA" sz="1600" b="1" dirty="0" smtClean="0">
                <a:solidFill>
                  <a:schemeClr val="accent5">
                    <a:lumMod val="50000"/>
                  </a:schemeClr>
                </a:solidFill>
              </a:rPr>
              <a:t>Метод  </a:t>
            </a:r>
            <a:r>
              <a:rPr lang="uk-UA" sz="1600" b="1" dirty="0" err="1" smtClean="0">
                <a:solidFill>
                  <a:schemeClr val="accent5">
                    <a:lumMod val="50000"/>
                  </a:schemeClr>
                </a:solidFill>
              </a:rPr>
              <a:t>проєктів</a:t>
            </a:r>
            <a:endParaRPr lang="ru-RU" sz="1600" b="1" dirty="0">
              <a:solidFill>
                <a:schemeClr val="accent5">
                  <a:lumMod val="50000"/>
                </a:schemeClr>
              </a:solidFill>
            </a:endParaRPr>
          </a:p>
        </p:txBody>
      </p:sp>
      <p:sp>
        <p:nvSpPr>
          <p:cNvPr id="51" name="Прямоугольник 50">
            <a:extLst>
              <a:ext uri="{FF2B5EF4-FFF2-40B4-BE49-F238E27FC236}">
                <a16:creationId xmlns="" xmlns:a16="http://schemas.microsoft.com/office/drawing/2014/main" id="{0D6E006F-5817-427D-961F-5964EA8339B4}"/>
              </a:ext>
            </a:extLst>
          </p:cNvPr>
          <p:cNvSpPr/>
          <p:nvPr/>
        </p:nvSpPr>
        <p:spPr>
          <a:xfrm>
            <a:off x="8369111" y="2517063"/>
            <a:ext cx="1628707" cy="369332"/>
          </a:xfrm>
          <a:prstGeom prst="rect">
            <a:avLst/>
          </a:prstGeom>
        </p:spPr>
        <p:txBody>
          <a:bodyPr wrap="square">
            <a:spAutoFit/>
          </a:bodyPr>
          <a:lstStyle/>
          <a:p>
            <a:pPr algn="ctr"/>
            <a:r>
              <a:rPr lang="uk-UA" b="1" dirty="0" smtClean="0"/>
              <a:t>МЕТОДИ</a:t>
            </a:r>
            <a:endParaRPr lang="ru-RU" b="1" dirty="0"/>
          </a:p>
        </p:txBody>
      </p:sp>
      <p:pic>
        <p:nvPicPr>
          <p:cNvPr id="65" name="Рисунок 64">
            <a:extLst>
              <a:ext uri="{FF2B5EF4-FFF2-40B4-BE49-F238E27FC236}">
                <a16:creationId xmlns="" xmlns:a16="http://schemas.microsoft.com/office/drawing/2014/main" id="{0DBCFDD8-2C59-443E-9FA8-BAF1894C1186}"/>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rcRect/>
          <a:stretch/>
        </p:blipFill>
        <p:spPr>
          <a:xfrm>
            <a:off x="3150286" y="4343032"/>
            <a:ext cx="360000" cy="360000"/>
          </a:xfrm>
          <a:prstGeom prst="rect">
            <a:avLst/>
          </a:prstGeom>
        </p:spPr>
      </p:pic>
      <p:grpSp>
        <p:nvGrpSpPr>
          <p:cNvPr id="66" name="Группа 65">
            <a:extLst>
              <a:ext uri="{FF2B5EF4-FFF2-40B4-BE49-F238E27FC236}">
                <a16:creationId xmlns="" xmlns:a16="http://schemas.microsoft.com/office/drawing/2014/main" id="{613A5C49-0906-463C-B0E9-A0849ED9EDF8}"/>
              </a:ext>
            </a:extLst>
          </p:cNvPr>
          <p:cNvGrpSpPr/>
          <p:nvPr/>
        </p:nvGrpSpPr>
        <p:grpSpPr>
          <a:xfrm>
            <a:off x="3891001" y="4197171"/>
            <a:ext cx="3824999" cy="2047500"/>
            <a:chOff x="1234105" y="2146500"/>
            <a:chExt cx="4185000" cy="2047500"/>
          </a:xfrm>
        </p:grpSpPr>
        <p:sp>
          <p:nvSpPr>
            <p:cNvPr id="67" name="Овал 66">
              <a:extLst>
                <a:ext uri="{FF2B5EF4-FFF2-40B4-BE49-F238E27FC236}">
                  <a16:creationId xmlns="" xmlns:a16="http://schemas.microsoft.com/office/drawing/2014/main" id="{CE68259F-DA26-4B0A-9E25-1EC63D5CEFEE}"/>
                </a:ext>
              </a:extLst>
            </p:cNvPr>
            <p:cNvSpPr/>
            <p:nvPr/>
          </p:nvSpPr>
          <p:spPr>
            <a:xfrm>
              <a:off x="2042428" y="2305763"/>
              <a:ext cx="277144" cy="4950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8" name="Овал 67">
              <a:extLst>
                <a:ext uri="{FF2B5EF4-FFF2-40B4-BE49-F238E27FC236}">
                  <a16:creationId xmlns="" xmlns:a16="http://schemas.microsoft.com/office/drawing/2014/main" id="{7EFE6962-A274-4FD7-90A1-F002FBDAC298}"/>
                </a:ext>
              </a:extLst>
            </p:cNvPr>
            <p:cNvSpPr/>
            <p:nvPr/>
          </p:nvSpPr>
          <p:spPr>
            <a:xfrm>
              <a:off x="4337428" y="2304000"/>
              <a:ext cx="277144" cy="4950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9" name="Прямоугольник: скругленные углы 68">
              <a:extLst>
                <a:ext uri="{FF2B5EF4-FFF2-40B4-BE49-F238E27FC236}">
                  <a16:creationId xmlns="" xmlns:a16="http://schemas.microsoft.com/office/drawing/2014/main" id="{4A438955-5DCE-4E7B-86F7-7B30D8E124CB}"/>
                </a:ext>
              </a:extLst>
            </p:cNvPr>
            <p:cNvSpPr/>
            <p:nvPr/>
          </p:nvSpPr>
          <p:spPr>
            <a:xfrm>
              <a:off x="1416000" y="2439000"/>
              <a:ext cx="3825000" cy="1575000"/>
            </a:xfrm>
            <a:prstGeom prst="round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вваеувеуе5ке3ан</a:t>
              </a:r>
              <a:endParaRPr lang="ru-RU" dirty="0"/>
            </a:p>
          </p:txBody>
        </p:sp>
        <p:sp>
          <p:nvSpPr>
            <p:cNvPr id="70" name="Полилиния: фигура 69">
              <a:extLst>
                <a:ext uri="{FF2B5EF4-FFF2-40B4-BE49-F238E27FC236}">
                  <a16:creationId xmlns="" xmlns:a16="http://schemas.microsoft.com/office/drawing/2014/main" id="{99DBA439-0046-4343-8842-937315427D9C}"/>
                </a:ext>
              </a:extLst>
            </p:cNvPr>
            <p:cNvSpPr/>
            <p:nvPr/>
          </p:nvSpPr>
          <p:spPr>
            <a:xfrm>
              <a:off x="2181000" y="2304000"/>
              <a:ext cx="2295000" cy="270000"/>
            </a:xfrm>
            <a:custGeom>
              <a:avLst/>
              <a:gdLst>
                <a:gd name="connsiteX0" fmla="*/ 0 w 2295000"/>
                <a:gd name="connsiteY0" fmla="*/ 0 h 270000"/>
                <a:gd name="connsiteX1" fmla="*/ 45001 w 2295000"/>
                <a:gd name="connsiteY1" fmla="*/ 0 h 270000"/>
                <a:gd name="connsiteX2" fmla="*/ 2249999 w 2295000"/>
                <a:gd name="connsiteY2" fmla="*/ 0 h 270000"/>
                <a:gd name="connsiteX3" fmla="*/ 2295000 w 2295000"/>
                <a:gd name="connsiteY3" fmla="*/ 0 h 270000"/>
                <a:gd name="connsiteX4" fmla="*/ 2295000 w 2295000"/>
                <a:gd name="connsiteY4" fmla="*/ 45001 h 270000"/>
                <a:gd name="connsiteX5" fmla="*/ 2295000 w 2295000"/>
                <a:gd name="connsiteY5" fmla="*/ 90000 h 270000"/>
                <a:gd name="connsiteX6" fmla="*/ 2295000 w 2295000"/>
                <a:gd name="connsiteY6" fmla="*/ 224999 h 270000"/>
                <a:gd name="connsiteX7" fmla="*/ 2249999 w 2295000"/>
                <a:gd name="connsiteY7" fmla="*/ 270000 h 270000"/>
                <a:gd name="connsiteX8" fmla="*/ 45001 w 2295000"/>
                <a:gd name="connsiteY8" fmla="*/ 270000 h 270000"/>
                <a:gd name="connsiteX9" fmla="*/ 0 w 2295000"/>
                <a:gd name="connsiteY9" fmla="*/ 224999 h 270000"/>
                <a:gd name="connsiteX10" fmla="*/ 0 w 2295000"/>
                <a:gd name="connsiteY10" fmla="*/ 90000 h 270000"/>
                <a:gd name="connsiteX11" fmla="*/ 0 w 2295000"/>
                <a:gd name="connsiteY11" fmla="*/ 45001 h 27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95000" h="270000">
                  <a:moveTo>
                    <a:pt x="0" y="0"/>
                  </a:moveTo>
                  <a:lnTo>
                    <a:pt x="45001" y="0"/>
                  </a:lnTo>
                  <a:lnTo>
                    <a:pt x="2249999" y="0"/>
                  </a:lnTo>
                  <a:lnTo>
                    <a:pt x="2295000" y="0"/>
                  </a:lnTo>
                  <a:lnTo>
                    <a:pt x="2295000" y="45001"/>
                  </a:lnTo>
                  <a:lnTo>
                    <a:pt x="2295000" y="90000"/>
                  </a:lnTo>
                  <a:lnTo>
                    <a:pt x="2295000" y="224999"/>
                  </a:lnTo>
                  <a:cubicBezTo>
                    <a:pt x="2295000" y="249852"/>
                    <a:pt x="2274852" y="270000"/>
                    <a:pt x="2249999" y="270000"/>
                  </a:cubicBezTo>
                  <a:lnTo>
                    <a:pt x="45001" y="270000"/>
                  </a:lnTo>
                  <a:cubicBezTo>
                    <a:pt x="20148" y="270000"/>
                    <a:pt x="0" y="249852"/>
                    <a:pt x="0" y="224999"/>
                  </a:cubicBezTo>
                  <a:lnTo>
                    <a:pt x="0" y="90000"/>
                  </a:lnTo>
                  <a:lnTo>
                    <a:pt x="0" y="45001"/>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dirty="0"/>
            </a:p>
          </p:txBody>
        </p:sp>
        <p:sp>
          <p:nvSpPr>
            <p:cNvPr id="71" name="Овал 70">
              <a:extLst>
                <a:ext uri="{FF2B5EF4-FFF2-40B4-BE49-F238E27FC236}">
                  <a16:creationId xmlns="" xmlns:a16="http://schemas.microsoft.com/office/drawing/2014/main" id="{99EEC515-331E-4BCC-B59D-316B66CF9386}"/>
                </a:ext>
              </a:extLst>
            </p:cNvPr>
            <p:cNvSpPr/>
            <p:nvPr/>
          </p:nvSpPr>
          <p:spPr>
            <a:xfrm>
              <a:off x="3036000" y="2146500"/>
              <a:ext cx="585000" cy="585000"/>
            </a:xfrm>
            <a:prstGeom prst="ellipse">
              <a:avLst/>
            </a:prstGeom>
            <a:solidFill>
              <a:schemeClr val="accent4"/>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2" name="Полилиния: фигура 71">
              <a:extLst>
                <a:ext uri="{FF2B5EF4-FFF2-40B4-BE49-F238E27FC236}">
                  <a16:creationId xmlns="" xmlns:a16="http://schemas.microsoft.com/office/drawing/2014/main" id="{95EDAC40-EE6B-435E-9E40-E36B1414E6BE}"/>
                </a:ext>
              </a:extLst>
            </p:cNvPr>
            <p:cNvSpPr/>
            <p:nvPr/>
          </p:nvSpPr>
          <p:spPr>
            <a:xfrm>
              <a:off x="1418944" y="3139271"/>
              <a:ext cx="3817425" cy="874728"/>
            </a:xfrm>
            <a:custGeom>
              <a:avLst/>
              <a:gdLst>
                <a:gd name="connsiteX0" fmla="*/ 281 w 3817425"/>
                <a:gd name="connsiteY0" fmla="*/ 0 h 874728"/>
                <a:gd name="connsiteX1" fmla="*/ 3817425 w 3817425"/>
                <a:gd name="connsiteY1" fmla="*/ 0 h 874728"/>
                <a:gd name="connsiteX2" fmla="*/ 3817425 w 3817425"/>
                <a:gd name="connsiteY2" fmla="*/ 561514 h 874728"/>
                <a:gd name="connsiteX3" fmla="*/ 3817425 w 3817425"/>
                <a:gd name="connsiteY3" fmla="*/ 565051 h 874728"/>
                <a:gd name="connsiteX4" fmla="*/ 3816711 w 3817425"/>
                <a:gd name="connsiteY4" fmla="*/ 565051 h 874728"/>
                <a:gd name="connsiteX5" fmla="*/ 3792811 w 3817425"/>
                <a:gd name="connsiteY5" fmla="*/ 683431 h 874728"/>
                <a:gd name="connsiteX6" fmla="*/ 3504211 w 3817425"/>
                <a:gd name="connsiteY6" fmla="*/ 874728 h 874728"/>
                <a:gd name="connsiteX7" fmla="*/ 3497773 w 3817425"/>
                <a:gd name="connsiteY7" fmla="*/ 874079 h 874728"/>
                <a:gd name="connsiteX8" fmla="*/ 319652 w 3817425"/>
                <a:gd name="connsiteY8" fmla="*/ 874079 h 874728"/>
                <a:gd name="connsiteX9" fmla="*/ 313214 w 3817425"/>
                <a:gd name="connsiteY9" fmla="*/ 874728 h 874728"/>
                <a:gd name="connsiteX10" fmla="*/ 24614 w 3817425"/>
                <a:gd name="connsiteY10" fmla="*/ 683431 h 874728"/>
                <a:gd name="connsiteX11" fmla="*/ 714 w 3817425"/>
                <a:gd name="connsiteY11" fmla="*/ 565051 h 874728"/>
                <a:gd name="connsiteX12" fmla="*/ 281 w 3817425"/>
                <a:gd name="connsiteY12" fmla="*/ 565051 h 874728"/>
                <a:gd name="connsiteX13" fmla="*/ 281 w 3817425"/>
                <a:gd name="connsiteY13" fmla="*/ 562907 h 874728"/>
                <a:gd name="connsiteX14" fmla="*/ 0 w 3817425"/>
                <a:gd name="connsiteY14" fmla="*/ 561514 h 874728"/>
                <a:gd name="connsiteX15" fmla="*/ 281 w 3817425"/>
                <a:gd name="connsiteY15" fmla="*/ 560121 h 874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817425" h="874728">
                  <a:moveTo>
                    <a:pt x="281" y="0"/>
                  </a:moveTo>
                  <a:lnTo>
                    <a:pt x="3817425" y="0"/>
                  </a:lnTo>
                  <a:lnTo>
                    <a:pt x="3817425" y="561514"/>
                  </a:lnTo>
                  <a:lnTo>
                    <a:pt x="3817425" y="565051"/>
                  </a:lnTo>
                  <a:lnTo>
                    <a:pt x="3816711" y="565051"/>
                  </a:lnTo>
                  <a:lnTo>
                    <a:pt x="3792811" y="683431"/>
                  </a:lnTo>
                  <a:cubicBezTo>
                    <a:pt x="3745263" y="795848"/>
                    <a:pt x="3633948" y="874728"/>
                    <a:pt x="3504211" y="874728"/>
                  </a:cubicBezTo>
                  <a:lnTo>
                    <a:pt x="3497773" y="874079"/>
                  </a:lnTo>
                  <a:lnTo>
                    <a:pt x="319652" y="874079"/>
                  </a:lnTo>
                  <a:lnTo>
                    <a:pt x="313214" y="874728"/>
                  </a:lnTo>
                  <a:cubicBezTo>
                    <a:pt x="183477" y="874728"/>
                    <a:pt x="72162" y="795848"/>
                    <a:pt x="24614" y="683431"/>
                  </a:cubicBezTo>
                  <a:lnTo>
                    <a:pt x="714" y="565051"/>
                  </a:lnTo>
                  <a:lnTo>
                    <a:pt x="281" y="565051"/>
                  </a:lnTo>
                  <a:lnTo>
                    <a:pt x="281" y="562907"/>
                  </a:lnTo>
                  <a:lnTo>
                    <a:pt x="0" y="561514"/>
                  </a:lnTo>
                  <a:lnTo>
                    <a:pt x="281" y="56012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a:p>
          </p:txBody>
        </p:sp>
        <p:sp>
          <p:nvSpPr>
            <p:cNvPr id="73" name="Прямоугольник 72">
              <a:extLst>
                <a:ext uri="{FF2B5EF4-FFF2-40B4-BE49-F238E27FC236}">
                  <a16:creationId xmlns="" xmlns:a16="http://schemas.microsoft.com/office/drawing/2014/main" id="{CD2D854A-51D9-4498-9969-DB8E38FBDC0E}"/>
                </a:ext>
              </a:extLst>
            </p:cNvPr>
            <p:cNvSpPr/>
            <p:nvPr/>
          </p:nvSpPr>
          <p:spPr>
            <a:xfrm>
              <a:off x="1234105" y="3147492"/>
              <a:ext cx="4185000" cy="10465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4" name="Овал 73">
              <a:extLst>
                <a:ext uri="{FF2B5EF4-FFF2-40B4-BE49-F238E27FC236}">
                  <a16:creationId xmlns="" xmlns:a16="http://schemas.microsoft.com/office/drawing/2014/main" id="{A886E230-EE0D-49F6-9FBE-03B592FB3A49}"/>
                </a:ext>
              </a:extLst>
            </p:cNvPr>
            <p:cNvSpPr/>
            <p:nvPr/>
          </p:nvSpPr>
          <p:spPr>
            <a:xfrm>
              <a:off x="1416132" y="3358110"/>
              <a:ext cx="653507" cy="65350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5" name="Овал 74">
              <a:extLst>
                <a:ext uri="{FF2B5EF4-FFF2-40B4-BE49-F238E27FC236}">
                  <a16:creationId xmlns="" xmlns:a16="http://schemas.microsoft.com/office/drawing/2014/main" id="{F946DB5F-C11B-4DE7-BDDD-1D027E1B5480}"/>
                </a:ext>
              </a:extLst>
            </p:cNvPr>
            <p:cNvSpPr/>
            <p:nvPr/>
          </p:nvSpPr>
          <p:spPr>
            <a:xfrm>
              <a:off x="4582862" y="3358110"/>
              <a:ext cx="653507" cy="65350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ru-RU" dirty="0"/>
            </a:p>
          </p:txBody>
        </p:sp>
        <p:sp>
          <p:nvSpPr>
            <p:cNvPr id="76" name="Прямоугольник 75">
              <a:extLst>
                <a:ext uri="{FF2B5EF4-FFF2-40B4-BE49-F238E27FC236}">
                  <a16:creationId xmlns="" xmlns:a16="http://schemas.microsoft.com/office/drawing/2014/main" id="{A2ED4CCB-CAC6-43AD-BFE5-16F77B51A69A}"/>
                </a:ext>
              </a:extLst>
            </p:cNvPr>
            <p:cNvSpPr/>
            <p:nvPr/>
          </p:nvSpPr>
          <p:spPr>
            <a:xfrm>
              <a:off x="1735741" y="3358111"/>
              <a:ext cx="3187878" cy="6535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7" name="Прямоугольник 76">
              <a:extLst>
                <a:ext uri="{FF2B5EF4-FFF2-40B4-BE49-F238E27FC236}">
                  <a16:creationId xmlns="" xmlns:a16="http://schemas.microsoft.com/office/drawing/2014/main" id="{981354A8-E072-4271-831A-47FC3E19011B}"/>
                </a:ext>
              </a:extLst>
            </p:cNvPr>
            <p:cNvSpPr/>
            <p:nvPr/>
          </p:nvSpPr>
          <p:spPr>
            <a:xfrm>
              <a:off x="1416843" y="3136889"/>
              <a:ext cx="3819525" cy="5607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ru-RU" dirty="0"/>
            </a:p>
          </p:txBody>
        </p:sp>
        <p:sp>
          <p:nvSpPr>
            <p:cNvPr id="78" name="Полилиния: фигура 77">
              <a:extLst>
                <a:ext uri="{FF2B5EF4-FFF2-40B4-BE49-F238E27FC236}">
                  <a16:creationId xmlns="" xmlns:a16="http://schemas.microsoft.com/office/drawing/2014/main" id="{47B95A22-A1FE-47FC-8F9D-450CB659D9FD}"/>
                </a:ext>
              </a:extLst>
            </p:cNvPr>
            <p:cNvSpPr/>
            <p:nvPr/>
          </p:nvSpPr>
          <p:spPr>
            <a:xfrm>
              <a:off x="1416132" y="3139271"/>
              <a:ext cx="3820238" cy="874729"/>
            </a:xfrm>
            <a:custGeom>
              <a:avLst/>
              <a:gdLst>
                <a:gd name="connsiteX0" fmla="*/ 711 w 3820238"/>
                <a:gd name="connsiteY0" fmla="*/ 0 h 874729"/>
                <a:gd name="connsiteX1" fmla="*/ 3820236 w 3820238"/>
                <a:gd name="connsiteY1" fmla="*/ 0 h 874729"/>
                <a:gd name="connsiteX2" fmla="*/ 3820236 w 3820238"/>
                <a:gd name="connsiteY2" fmla="*/ 547965 h 874729"/>
                <a:gd name="connsiteX3" fmla="*/ 3820238 w 3820238"/>
                <a:gd name="connsiteY3" fmla="*/ 547975 h 874729"/>
                <a:gd name="connsiteX4" fmla="*/ 3820236 w 3820238"/>
                <a:gd name="connsiteY4" fmla="*/ 547985 h 874729"/>
                <a:gd name="connsiteX5" fmla="*/ 3820236 w 3820238"/>
                <a:gd name="connsiteY5" fmla="*/ 560728 h 874729"/>
                <a:gd name="connsiteX6" fmla="*/ 3817664 w 3820238"/>
                <a:gd name="connsiteY6" fmla="*/ 560728 h 874729"/>
                <a:gd name="connsiteX7" fmla="*/ 3794560 w 3820238"/>
                <a:gd name="connsiteY7" fmla="*/ 675162 h 874729"/>
                <a:gd name="connsiteX8" fmla="*/ 3559337 w 3820238"/>
                <a:gd name="connsiteY8" fmla="*/ 868091 h 874729"/>
                <a:gd name="connsiteX9" fmla="*/ 3507487 w 3820238"/>
                <a:gd name="connsiteY9" fmla="*/ 873317 h 874729"/>
                <a:gd name="connsiteX10" fmla="*/ 3507487 w 3820238"/>
                <a:gd name="connsiteY10" fmla="*/ 874729 h 874729"/>
                <a:gd name="connsiteX11" fmla="*/ 3493484 w 3820238"/>
                <a:gd name="connsiteY11" fmla="*/ 874729 h 874729"/>
                <a:gd name="connsiteX12" fmla="*/ 326754 w 3820238"/>
                <a:gd name="connsiteY12" fmla="*/ 874729 h 874729"/>
                <a:gd name="connsiteX13" fmla="*/ 319609 w 3820238"/>
                <a:gd name="connsiteY13" fmla="*/ 874729 h 874729"/>
                <a:gd name="connsiteX14" fmla="*/ 319609 w 3820238"/>
                <a:gd name="connsiteY14" fmla="*/ 874009 h 874729"/>
                <a:gd name="connsiteX15" fmla="*/ 260902 w 3820238"/>
                <a:gd name="connsiteY15" fmla="*/ 868091 h 874729"/>
                <a:gd name="connsiteX16" fmla="*/ 19827 w 3820238"/>
                <a:gd name="connsiteY16" fmla="*/ 660324 h 874729"/>
                <a:gd name="connsiteX17" fmla="*/ 2251 w 3820238"/>
                <a:gd name="connsiteY17" fmla="*/ 560728 h 874729"/>
                <a:gd name="connsiteX18" fmla="*/ 711 w 3820238"/>
                <a:gd name="connsiteY18" fmla="*/ 560728 h 874729"/>
                <a:gd name="connsiteX19" fmla="*/ 711 w 3820238"/>
                <a:gd name="connsiteY19" fmla="*/ 552004 h 874729"/>
                <a:gd name="connsiteX20" fmla="*/ 0 w 3820238"/>
                <a:gd name="connsiteY20" fmla="*/ 547975 h 874729"/>
                <a:gd name="connsiteX21" fmla="*/ 711 w 3820238"/>
                <a:gd name="connsiteY21" fmla="*/ 543946 h 874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820238" h="874729">
                  <a:moveTo>
                    <a:pt x="711" y="0"/>
                  </a:moveTo>
                  <a:lnTo>
                    <a:pt x="3820236" y="0"/>
                  </a:lnTo>
                  <a:lnTo>
                    <a:pt x="3820236" y="547965"/>
                  </a:lnTo>
                  <a:lnTo>
                    <a:pt x="3820238" y="547975"/>
                  </a:lnTo>
                  <a:lnTo>
                    <a:pt x="3820236" y="547985"/>
                  </a:lnTo>
                  <a:lnTo>
                    <a:pt x="3820236" y="560728"/>
                  </a:lnTo>
                  <a:lnTo>
                    <a:pt x="3817664" y="560728"/>
                  </a:lnTo>
                  <a:lnTo>
                    <a:pt x="3794560" y="675162"/>
                  </a:lnTo>
                  <a:cubicBezTo>
                    <a:pt x="3753224" y="772893"/>
                    <a:pt x="3665691" y="846327"/>
                    <a:pt x="3559337" y="868091"/>
                  </a:cubicBezTo>
                  <a:lnTo>
                    <a:pt x="3507487" y="873317"/>
                  </a:lnTo>
                  <a:lnTo>
                    <a:pt x="3507487" y="874729"/>
                  </a:lnTo>
                  <a:lnTo>
                    <a:pt x="3493484" y="874729"/>
                  </a:lnTo>
                  <a:lnTo>
                    <a:pt x="326754" y="874729"/>
                  </a:lnTo>
                  <a:lnTo>
                    <a:pt x="319609" y="874729"/>
                  </a:lnTo>
                  <a:lnTo>
                    <a:pt x="319609" y="874009"/>
                  </a:lnTo>
                  <a:lnTo>
                    <a:pt x="260902" y="868091"/>
                  </a:lnTo>
                  <a:cubicBezTo>
                    <a:pt x="149230" y="845239"/>
                    <a:pt x="58308" y="765420"/>
                    <a:pt x="19827" y="660324"/>
                  </a:cubicBezTo>
                  <a:lnTo>
                    <a:pt x="2251" y="560728"/>
                  </a:lnTo>
                  <a:lnTo>
                    <a:pt x="711" y="560728"/>
                  </a:lnTo>
                  <a:lnTo>
                    <a:pt x="711" y="552004"/>
                  </a:lnTo>
                  <a:lnTo>
                    <a:pt x="0" y="547975"/>
                  </a:lnTo>
                  <a:lnTo>
                    <a:pt x="711" y="54394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ru-RU" dirty="0"/>
            </a:p>
          </p:txBody>
        </p:sp>
      </p:grpSp>
      <p:pic>
        <p:nvPicPr>
          <p:cNvPr id="79" name="Рисунок 78">
            <a:extLst>
              <a:ext uri="{FF2B5EF4-FFF2-40B4-BE49-F238E27FC236}">
                <a16:creationId xmlns="" xmlns:a16="http://schemas.microsoft.com/office/drawing/2014/main" id="{963FD29C-1848-4B6B-874B-CA3FB96BF99D}"/>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rcRect/>
          <a:stretch/>
        </p:blipFill>
        <p:spPr>
          <a:xfrm>
            <a:off x="9048101" y="4307289"/>
            <a:ext cx="360000" cy="360000"/>
          </a:xfrm>
          <a:prstGeom prst="rect">
            <a:avLst/>
          </a:prstGeom>
        </p:spPr>
      </p:pic>
      <p:sp>
        <p:nvSpPr>
          <p:cNvPr id="82" name="Прямоугольник 81">
            <a:extLst>
              <a:ext uri="{FF2B5EF4-FFF2-40B4-BE49-F238E27FC236}">
                <a16:creationId xmlns="" xmlns:a16="http://schemas.microsoft.com/office/drawing/2014/main" id="{E6B995D1-BF2F-4B1D-91C2-7BF355D37D6E}"/>
              </a:ext>
            </a:extLst>
          </p:cNvPr>
          <p:cNvSpPr/>
          <p:nvPr/>
        </p:nvSpPr>
        <p:spPr>
          <a:xfrm>
            <a:off x="4337428" y="4703033"/>
            <a:ext cx="2912909" cy="954107"/>
          </a:xfrm>
          <a:prstGeom prst="rect">
            <a:avLst/>
          </a:prstGeom>
        </p:spPr>
        <p:txBody>
          <a:bodyPr wrap="square">
            <a:spAutoFit/>
          </a:bodyPr>
          <a:lstStyle/>
          <a:p>
            <a:pPr algn="ctr"/>
            <a:r>
              <a:rPr lang="en-US" sz="1400" b="1" dirty="0" smtClean="0">
                <a:solidFill>
                  <a:srgbClr val="FF0000"/>
                </a:solidFill>
              </a:rPr>
              <a:t>STEM-</a:t>
            </a:r>
            <a:r>
              <a:rPr lang="uk-UA" sz="1400" b="1" dirty="0" smtClean="0">
                <a:solidFill>
                  <a:srgbClr val="FF0000"/>
                </a:solidFill>
              </a:rPr>
              <a:t>підходи.</a:t>
            </a:r>
          </a:p>
          <a:p>
            <a:pPr algn="ctr"/>
            <a:r>
              <a:rPr lang="uk-UA" sz="1400" b="1" dirty="0" smtClean="0">
                <a:solidFill>
                  <a:srgbClr val="FF0000"/>
                </a:solidFill>
              </a:rPr>
              <a:t>Системний   розвиток навичок  4-к (</a:t>
            </a:r>
            <a:r>
              <a:rPr lang="uk-UA" sz="1400" b="1" dirty="0" err="1" smtClean="0">
                <a:solidFill>
                  <a:srgbClr val="FF0000"/>
                </a:solidFill>
              </a:rPr>
              <a:t>комунікація,колоборація</a:t>
            </a:r>
            <a:r>
              <a:rPr lang="uk-UA" sz="1400" b="1" dirty="0" smtClean="0">
                <a:solidFill>
                  <a:srgbClr val="FF0000"/>
                </a:solidFill>
              </a:rPr>
              <a:t>,</a:t>
            </a:r>
          </a:p>
          <a:p>
            <a:pPr algn="ctr"/>
            <a:r>
              <a:rPr lang="uk-UA" sz="1400" b="1" dirty="0" err="1" smtClean="0">
                <a:solidFill>
                  <a:srgbClr val="FF0000"/>
                </a:solidFill>
              </a:rPr>
              <a:t>креативність,критичне</a:t>
            </a:r>
            <a:r>
              <a:rPr lang="uk-UA" sz="1400" b="1" dirty="0" smtClean="0">
                <a:solidFill>
                  <a:srgbClr val="FF0000"/>
                </a:solidFill>
              </a:rPr>
              <a:t>  мислення)  </a:t>
            </a:r>
            <a:endParaRPr lang="ru-RU" sz="1400" b="1" dirty="0">
              <a:solidFill>
                <a:srgbClr val="FF0000"/>
              </a:solidFill>
            </a:endParaRPr>
          </a:p>
        </p:txBody>
      </p:sp>
    </p:spTree>
    <p:extLst>
      <p:ext uri="{BB962C8B-B14F-4D97-AF65-F5344CB8AC3E}">
        <p14:creationId xmlns:p14="http://schemas.microsoft.com/office/powerpoint/2010/main" val="857809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9FF4B98B-B04B-478F-A34E-960DCD6682B1}"/>
              </a:ext>
            </a:extLst>
          </p:cNvPr>
          <p:cNvSpPr>
            <a:spLocks noGrp="1"/>
          </p:cNvSpPr>
          <p:nvPr>
            <p:ph type="title"/>
          </p:nvPr>
        </p:nvSpPr>
        <p:spPr/>
        <p:txBody>
          <a:bodyPr>
            <a:normAutofit/>
          </a:bodyPr>
          <a:lstStyle/>
          <a:p>
            <a:pPr marL="285750" lvl="0" indent="-285750">
              <a:spcBef>
                <a:spcPts val="0"/>
              </a:spcBef>
            </a:pPr>
            <a:r>
              <a:rPr lang="uk-UA" sz="2000" dirty="0">
                <a:solidFill>
                  <a:srgbClr val="C00000"/>
                </a:solidFill>
                <a:latin typeface="Calibri"/>
                <a:ea typeface="Calibri"/>
                <a:cs typeface="Calibri"/>
                <a:sym typeface="Calibri"/>
              </a:rPr>
              <a:t>Інтеграція освітніх </a:t>
            </a:r>
            <a:r>
              <a:rPr lang="uk-UA" sz="2000" dirty="0" smtClean="0">
                <a:solidFill>
                  <a:srgbClr val="C00000"/>
                </a:solidFill>
                <a:latin typeface="Calibri"/>
                <a:ea typeface="Calibri"/>
                <a:cs typeface="Calibri"/>
                <a:sym typeface="Calibri"/>
              </a:rPr>
              <a:t>галузей.</a:t>
            </a:r>
            <a:r>
              <a:rPr lang="uk-UA" sz="2000" dirty="0" smtClean="0">
                <a:sym typeface="Calibri"/>
              </a:rPr>
              <a:t>   </a:t>
            </a:r>
            <a:r>
              <a:rPr lang="uk-UA" sz="2000" dirty="0" smtClean="0">
                <a:solidFill>
                  <a:srgbClr val="C00000"/>
                </a:solidFill>
                <a:latin typeface="Calibri"/>
                <a:ea typeface="Calibri"/>
                <a:cs typeface="Calibri"/>
                <a:sym typeface="Calibri"/>
              </a:rPr>
              <a:t>Інтеграція </a:t>
            </a:r>
            <a:r>
              <a:rPr lang="uk-UA" sz="2000" dirty="0">
                <a:solidFill>
                  <a:srgbClr val="C00000"/>
                </a:solidFill>
                <a:latin typeface="Calibri"/>
                <a:ea typeface="Calibri"/>
                <a:cs typeface="Calibri"/>
                <a:sym typeface="Calibri"/>
              </a:rPr>
              <a:t>змістових </a:t>
            </a:r>
            <a:r>
              <a:rPr lang="uk-UA" sz="2000" dirty="0" smtClean="0">
                <a:solidFill>
                  <a:srgbClr val="C00000"/>
                </a:solidFill>
                <a:latin typeface="Calibri"/>
                <a:ea typeface="Calibri"/>
                <a:cs typeface="Calibri"/>
                <a:sym typeface="Calibri"/>
              </a:rPr>
              <a:t>ліній.</a:t>
            </a:r>
            <a:r>
              <a:rPr lang="uk-UA" sz="2000" dirty="0" smtClean="0">
                <a:sym typeface="Calibri"/>
              </a:rPr>
              <a:t>   </a:t>
            </a:r>
            <a:r>
              <a:rPr lang="uk-UA" sz="2000" dirty="0" smtClean="0">
                <a:solidFill>
                  <a:srgbClr val="C00000"/>
                </a:solidFill>
                <a:latin typeface="Calibri"/>
                <a:ea typeface="Calibri"/>
                <a:cs typeface="Calibri"/>
                <a:sym typeface="Calibri"/>
              </a:rPr>
              <a:t>Інтеграція навичок.</a:t>
            </a:r>
            <a:r>
              <a:rPr lang="uk-UA" sz="2000" dirty="0"/>
              <a:t/>
            </a:r>
            <a:br>
              <a:rPr lang="uk-UA" sz="2000" dirty="0"/>
            </a:br>
            <a:r>
              <a:rPr lang="uk-UA" sz="2000" dirty="0">
                <a:solidFill>
                  <a:srgbClr val="C00000"/>
                </a:solidFill>
                <a:latin typeface="Calibri"/>
                <a:ea typeface="Calibri"/>
                <a:cs typeface="Calibri"/>
                <a:sym typeface="Calibri"/>
              </a:rPr>
              <a:t>Міжпредметна </a:t>
            </a:r>
            <a:r>
              <a:rPr lang="uk-UA" sz="2000" dirty="0" smtClean="0">
                <a:solidFill>
                  <a:srgbClr val="C00000"/>
                </a:solidFill>
                <a:latin typeface="Calibri"/>
                <a:ea typeface="Calibri"/>
                <a:cs typeface="Calibri"/>
                <a:sym typeface="Calibri"/>
              </a:rPr>
              <a:t>інтеграція.</a:t>
            </a:r>
            <a:r>
              <a:rPr lang="uk-UA" sz="2000" dirty="0">
                <a:solidFill>
                  <a:srgbClr val="C00000"/>
                </a:solidFill>
                <a:latin typeface="Calibri"/>
                <a:ea typeface="Calibri"/>
                <a:cs typeface="Calibri"/>
                <a:sym typeface="Calibri"/>
              </a:rPr>
              <a:t/>
            </a:r>
            <a:br>
              <a:rPr lang="uk-UA" sz="2000" dirty="0">
                <a:solidFill>
                  <a:srgbClr val="C00000"/>
                </a:solidFill>
                <a:latin typeface="Calibri"/>
                <a:ea typeface="Calibri"/>
                <a:cs typeface="Calibri"/>
                <a:sym typeface="Calibri"/>
              </a:rPr>
            </a:br>
            <a:endParaRPr lang="ru-RU" sz="2000" dirty="0"/>
          </a:p>
        </p:txBody>
      </p:sp>
      <p:pic>
        <p:nvPicPr>
          <p:cNvPr id="7" name="Google Shape;107;p3"/>
          <p:cNvPicPr preferRelativeResize="0">
            <a:picLocks noGrp="1"/>
          </p:cNvPicPr>
          <p:nvPr>
            <p:ph idx="1"/>
          </p:nvPr>
        </p:nvPicPr>
        <p:blipFill rotWithShape="1">
          <a:blip r:embed="rId2">
            <a:alphaModFix/>
          </a:blip>
          <a:srcRect/>
          <a:stretch/>
        </p:blipFill>
        <p:spPr>
          <a:xfrm>
            <a:off x="1686000" y="1584000"/>
            <a:ext cx="8182966" cy="4548513"/>
          </a:xfrm>
          <a:prstGeom prst="rect">
            <a:avLst/>
          </a:prstGeom>
          <a:noFill/>
          <a:ln>
            <a:noFill/>
          </a:ln>
        </p:spPr>
      </p:pic>
    </p:spTree>
    <p:extLst>
      <p:ext uri="{BB962C8B-B14F-4D97-AF65-F5344CB8AC3E}">
        <p14:creationId xmlns:p14="http://schemas.microsoft.com/office/powerpoint/2010/main" val="212378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              КУХНЯ    ВЧИТЕЛЯ</a:t>
            </a:r>
            <a:endParaRPr lang="ru-RU" dirty="0"/>
          </a:p>
        </p:txBody>
      </p:sp>
      <p:pic>
        <p:nvPicPr>
          <p:cNvPr id="3" name="Google Shape;127;p5"/>
          <p:cNvPicPr preferRelativeResize="0"/>
          <p:nvPr/>
        </p:nvPicPr>
        <p:blipFill rotWithShape="1">
          <a:blip r:embed="rId2">
            <a:alphaModFix/>
          </a:blip>
          <a:srcRect l="7636" r="12115"/>
          <a:stretch/>
        </p:blipFill>
        <p:spPr>
          <a:xfrm>
            <a:off x="1262743" y="1219200"/>
            <a:ext cx="7282543" cy="5104719"/>
          </a:xfrm>
          <a:prstGeom prst="rect">
            <a:avLst/>
          </a:prstGeom>
          <a:noFill/>
          <a:ln>
            <a:noFill/>
          </a:ln>
        </p:spPr>
      </p:pic>
    </p:spTree>
    <p:extLst>
      <p:ext uri="{BB962C8B-B14F-4D97-AF65-F5344CB8AC3E}">
        <p14:creationId xmlns:p14="http://schemas.microsoft.com/office/powerpoint/2010/main" val="615086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lvl="0"/>
            <a:r>
              <a:rPr lang="uk-UA" sz="1400" dirty="0">
                <a:solidFill>
                  <a:srgbClr val="FFFF00"/>
                </a:solidFill>
                <a:latin typeface="Calibri"/>
                <a:ea typeface="Calibri"/>
                <a:cs typeface="Calibri"/>
                <a:sym typeface="Calibri"/>
              </a:rPr>
              <a:t>	</a:t>
            </a:r>
            <a:r>
              <a:rPr lang="uk-UA" sz="1800" dirty="0" smtClean="0">
                <a:solidFill>
                  <a:srgbClr val="FFFF00"/>
                </a:solidFill>
                <a:latin typeface="Calibri"/>
                <a:ea typeface="Calibri"/>
                <a:cs typeface="Calibri"/>
                <a:sym typeface="Calibri"/>
              </a:rPr>
              <a:t>У Сінгапурі  молодий </a:t>
            </a:r>
            <a:r>
              <a:rPr lang="uk-UA" sz="1800" dirty="0">
                <a:solidFill>
                  <a:srgbClr val="FFFF00"/>
                </a:solidFill>
                <a:latin typeface="Calibri"/>
                <a:ea typeface="Calibri"/>
                <a:cs typeface="Calibri"/>
                <a:sym typeface="Calibri"/>
              </a:rPr>
              <a:t>вчитель приходить до школи і отримує повну методичну розробку курсу, півроку він проходить стажування і після цього стає повноцінним і, як показує Сінгапурська система ЕФЕКТИВНИМ вчителем</a:t>
            </a:r>
            <a:r>
              <a:rPr lang="uk-UA" sz="1800" dirty="0" smtClean="0">
                <a:solidFill>
                  <a:srgbClr val="FFFF00"/>
                </a:solidFill>
                <a:latin typeface="Calibri"/>
                <a:ea typeface="Calibri"/>
                <a:cs typeface="Calibri"/>
                <a:sym typeface="Calibri"/>
              </a:rPr>
              <a:t>. У </a:t>
            </a:r>
            <a:r>
              <a:rPr lang="uk-UA" sz="1800" dirty="0">
                <a:solidFill>
                  <a:srgbClr val="FFFF00"/>
                </a:solidFill>
                <a:latin typeface="Calibri"/>
                <a:ea typeface="Calibri"/>
                <a:cs typeface="Calibri"/>
                <a:sym typeface="Calibri"/>
              </a:rPr>
              <a:t>Сінгапурі вчителем початкових класів може стати людина, яка тільки закінчила школу. </a:t>
            </a:r>
            <a:r>
              <a:rPr lang="uk-UA" sz="1400" dirty="0"/>
              <a:t/>
            </a:r>
            <a:br>
              <a:rPr lang="uk-UA" sz="1400" dirty="0"/>
            </a:br>
            <a:endParaRPr lang="ru-RU" sz="1400" dirty="0"/>
          </a:p>
        </p:txBody>
      </p:sp>
      <p:pic>
        <p:nvPicPr>
          <p:cNvPr id="3" name="Google Shape;144;p7"/>
          <p:cNvPicPr preferRelativeResize="0"/>
          <p:nvPr/>
        </p:nvPicPr>
        <p:blipFill rotWithShape="1">
          <a:blip r:embed="rId2">
            <a:alphaModFix/>
          </a:blip>
          <a:srcRect r="43197"/>
          <a:stretch/>
        </p:blipFill>
        <p:spPr>
          <a:xfrm>
            <a:off x="1690242" y="1944000"/>
            <a:ext cx="6508873" cy="4454999"/>
          </a:xfrm>
          <a:prstGeom prst="rect">
            <a:avLst/>
          </a:prstGeom>
          <a:noFill/>
          <a:ln>
            <a:noFill/>
          </a:ln>
        </p:spPr>
      </p:pic>
    </p:spTree>
    <p:extLst>
      <p:ext uri="{BB962C8B-B14F-4D97-AF65-F5344CB8AC3E}">
        <p14:creationId xmlns:p14="http://schemas.microsoft.com/office/powerpoint/2010/main" val="29273447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uk-UA" dirty="0" smtClean="0"/>
              <a:t>Сінгапурська  математика</a:t>
            </a:r>
            <a:endParaRPr lang="ru-RU" dirty="0"/>
          </a:p>
        </p:txBody>
      </p:sp>
      <p:sp>
        <p:nvSpPr>
          <p:cNvPr id="4" name="Объект 3"/>
          <p:cNvSpPr>
            <a:spLocks noGrp="1"/>
          </p:cNvSpPr>
          <p:nvPr>
            <p:ph idx="1"/>
          </p:nvPr>
        </p:nvSpPr>
        <p:spPr/>
        <p:txBody>
          <a:bodyPr/>
          <a:lstStyle/>
          <a:p>
            <a:r>
              <a:rPr lang="uk-UA" b="1" i="1" dirty="0" smtClean="0">
                <a:solidFill>
                  <a:srgbClr val="FF0000"/>
                </a:solidFill>
              </a:rPr>
              <a:t>1. Робить усіх  дітей   щасливими.</a:t>
            </a:r>
          </a:p>
          <a:p>
            <a:r>
              <a:rPr lang="uk-UA" b="1" i="1" dirty="0" smtClean="0">
                <a:solidFill>
                  <a:srgbClr val="FF0000"/>
                </a:solidFill>
              </a:rPr>
              <a:t>2.Забезпечує  кожному  високі   результати.</a:t>
            </a:r>
          </a:p>
          <a:p>
            <a:r>
              <a:rPr lang="uk-UA" b="1" i="1" dirty="0" smtClean="0">
                <a:solidFill>
                  <a:srgbClr val="FF0000"/>
                </a:solidFill>
              </a:rPr>
              <a:t>3. Феномен.</a:t>
            </a:r>
          </a:p>
          <a:p>
            <a:r>
              <a:rPr lang="uk-UA" b="1" i="1" dirty="0" smtClean="0">
                <a:solidFill>
                  <a:srgbClr val="FF0000"/>
                </a:solidFill>
              </a:rPr>
              <a:t>4. Чудо.</a:t>
            </a:r>
            <a:endParaRPr lang="ru-RU" b="1" i="1" dirty="0">
              <a:solidFill>
                <a:srgbClr val="FF0000"/>
              </a:solidFill>
            </a:endParaRPr>
          </a:p>
        </p:txBody>
      </p:sp>
    </p:spTree>
    <p:extLst>
      <p:ext uri="{BB962C8B-B14F-4D97-AF65-F5344CB8AC3E}">
        <p14:creationId xmlns:p14="http://schemas.microsoft.com/office/powerpoint/2010/main" val="128835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a:bodyPr>
          <a:lstStyle/>
          <a:p>
            <a:pPr lvl="0"/>
            <a:r>
              <a:rPr lang="ru-RU" sz="2700" dirty="0" smtClean="0">
                <a:solidFill>
                  <a:schemeClr val="dk1"/>
                </a:solidFill>
                <a:latin typeface="Calibri"/>
                <a:ea typeface="Calibri"/>
                <a:cs typeface="Calibri"/>
                <a:sym typeface="Calibri"/>
              </a:rPr>
              <a:t>Методика </a:t>
            </a:r>
            <a:r>
              <a:rPr lang="ru-RU" sz="2700" dirty="0" err="1" smtClean="0">
                <a:solidFill>
                  <a:schemeClr val="dk1"/>
                </a:solidFill>
                <a:latin typeface="Calibri"/>
                <a:ea typeface="Calibri"/>
                <a:cs typeface="Calibri"/>
                <a:sym typeface="Calibri"/>
              </a:rPr>
              <a:t>розроблена</a:t>
            </a:r>
            <a:r>
              <a:rPr lang="ru-RU" sz="2700" dirty="0" smtClean="0">
                <a:solidFill>
                  <a:schemeClr val="dk1"/>
                </a:solidFill>
                <a:latin typeface="Calibri"/>
                <a:ea typeface="Calibri"/>
                <a:cs typeface="Calibri"/>
                <a:sym typeface="Calibri"/>
              </a:rPr>
              <a:t> у 1982  </a:t>
            </a:r>
            <a:r>
              <a:rPr lang="ru-RU" sz="2700" dirty="0" err="1" smtClean="0">
                <a:solidFill>
                  <a:schemeClr val="dk1"/>
                </a:solidFill>
                <a:latin typeface="Calibri"/>
                <a:ea typeface="Calibri"/>
                <a:cs typeface="Calibri"/>
                <a:sym typeface="Calibri"/>
              </a:rPr>
              <a:t>році</a:t>
            </a:r>
            <a:r>
              <a:rPr lang="ru-RU" sz="2700" dirty="0" smtClean="0">
                <a:solidFill>
                  <a:schemeClr val="dk1"/>
                </a:solidFill>
                <a:latin typeface="Calibri"/>
                <a:ea typeface="Calibri"/>
                <a:cs typeface="Calibri"/>
                <a:sym typeface="Calibri"/>
              </a:rPr>
              <a:t>  </a:t>
            </a:r>
            <a:r>
              <a:rPr lang="ru-RU" sz="2700" dirty="0" err="1" smtClean="0">
                <a:solidFill>
                  <a:schemeClr val="dk1"/>
                </a:solidFill>
                <a:latin typeface="Calibri"/>
                <a:ea typeface="Calibri"/>
                <a:cs typeface="Calibri"/>
                <a:sym typeface="Calibri"/>
              </a:rPr>
              <a:t>Національним</a:t>
            </a:r>
            <a:r>
              <a:rPr lang="ru-RU" sz="2700" dirty="0" smtClean="0">
                <a:solidFill>
                  <a:schemeClr val="dk1"/>
                </a:solidFill>
                <a:latin typeface="Calibri"/>
                <a:ea typeface="Calibri"/>
                <a:cs typeface="Calibri"/>
                <a:sym typeface="Calibri"/>
              </a:rPr>
              <a:t> </a:t>
            </a:r>
            <a:r>
              <a:rPr lang="ru-RU" sz="2700" dirty="0" err="1" smtClean="0">
                <a:solidFill>
                  <a:schemeClr val="dk1"/>
                </a:solidFill>
                <a:latin typeface="Calibri"/>
                <a:ea typeface="Calibri"/>
                <a:cs typeface="Calibri"/>
                <a:sym typeface="Calibri"/>
              </a:rPr>
              <a:t>інститутом</a:t>
            </a:r>
            <a:r>
              <a:rPr lang="ru-RU" sz="2700" dirty="0" smtClean="0">
                <a:solidFill>
                  <a:schemeClr val="dk1"/>
                </a:solidFill>
                <a:latin typeface="Calibri"/>
                <a:ea typeface="Calibri"/>
                <a:cs typeface="Calibri"/>
                <a:sym typeface="Calibri"/>
              </a:rPr>
              <a:t> </a:t>
            </a:r>
            <a:r>
              <a:rPr lang="ru-RU" sz="2700" dirty="0" err="1" smtClean="0">
                <a:solidFill>
                  <a:schemeClr val="dk1"/>
                </a:solidFill>
                <a:latin typeface="Calibri"/>
                <a:ea typeface="Calibri"/>
                <a:cs typeface="Calibri"/>
                <a:sym typeface="Calibri"/>
              </a:rPr>
              <a:t>освіти</a:t>
            </a:r>
            <a:r>
              <a:rPr lang="ru-RU" sz="2700" dirty="0" smtClean="0">
                <a:solidFill>
                  <a:schemeClr val="dk1"/>
                </a:solidFill>
                <a:latin typeface="Calibri"/>
                <a:ea typeface="Calibri"/>
                <a:cs typeface="Calibri"/>
                <a:sym typeface="Calibri"/>
              </a:rPr>
              <a:t/>
            </a:r>
            <a:br>
              <a:rPr lang="ru-RU" sz="2700" dirty="0" smtClean="0">
                <a:solidFill>
                  <a:schemeClr val="dk1"/>
                </a:solidFill>
                <a:latin typeface="Calibri"/>
                <a:ea typeface="Calibri"/>
                <a:cs typeface="Calibri"/>
                <a:sym typeface="Calibri"/>
              </a:rPr>
            </a:br>
            <a:r>
              <a:rPr lang="ru-RU" sz="2700" dirty="0" err="1" smtClean="0">
                <a:solidFill>
                  <a:schemeClr val="dk1"/>
                </a:solidFill>
                <a:latin typeface="Calibri"/>
                <a:ea typeface="Calibri"/>
                <a:cs typeface="Calibri"/>
                <a:sym typeface="Calibri"/>
              </a:rPr>
              <a:t>Сінгапуру</a:t>
            </a:r>
            <a:r>
              <a:rPr lang="ru-RU" sz="2700" dirty="0" smtClean="0">
                <a:solidFill>
                  <a:schemeClr val="dk1"/>
                </a:solidFill>
                <a:latin typeface="Calibri"/>
                <a:ea typeface="Calibri"/>
                <a:cs typeface="Calibri"/>
                <a:sym typeface="Calibri"/>
              </a:rPr>
              <a:t> </a:t>
            </a:r>
            <a:endParaRPr lang="ru-RU" sz="2700" dirty="0"/>
          </a:p>
        </p:txBody>
      </p:sp>
      <p:sp>
        <p:nvSpPr>
          <p:cNvPr id="7" name="Объект 6"/>
          <p:cNvSpPr>
            <a:spLocks noGrp="1"/>
          </p:cNvSpPr>
          <p:nvPr>
            <p:ph idx="1"/>
          </p:nvPr>
        </p:nvSpPr>
        <p:spPr/>
        <p:txBody>
          <a:bodyPr/>
          <a:lstStyle/>
          <a:p>
            <a:pPr lvl="0">
              <a:spcBef>
                <a:spcPts val="0"/>
              </a:spcBef>
              <a:buClr>
                <a:schemeClr val="dk1"/>
              </a:buClr>
              <a:buSzPts val="1800"/>
            </a:pPr>
            <a:r>
              <a:rPr lang="ru-RU" b="1" dirty="0" err="1"/>
              <a:t>Розробка</a:t>
            </a:r>
            <a:r>
              <a:rPr lang="ru-RU" b="1" dirty="0"/>
              <a:t> </a:t>
            </a:r>
            <a:r>
              <a:rPr lang="ru-RU" b="1" dirty="0" smtClean="0"/>
              <a:t>методики</a:t>
            </a:r>
            <a:endParaRPr lang="ru-RU" b="1" dirty="0"/>
          </a:p>
          <a:p>
            <a:pPr lvl="0">
              <a:buClr>
                <a:schemeClr val="dk1"/>
              </a:buClr>
              <a:buSzPts val="1800"/>
            </a:pPr>
            <a:r>
              <a:rPr lang="ru-RU" b="1" dirty="0" err="1" smtClean="0"/>
              <a:t>Розробка</a:t>
            </a:r>
            <a:r>
              <a:rPr lang="ru-RU" b="1" dirty="0" smtClean="0"/>
              <a:t> </a:t>
            </a:r>
            <a:r>
              <a:rPr lang="ru-RU" b="1" dirty="0" err="1"/>
              <a:t>системи</a:t>
            </a:r>
            <a:r>
              <a:rPr lang="ru-RU" b="1" dirty="0"/>
              <a:t> </a:t>
            </a:r>
            <a:r>
              <a:rPr lang="ru-RU" b="1" dirty="0" err="1"/>
              <a:t>вправ</a:t>
            </a:r>
            <a:endParaRPr lang="ru-RU" b="1" dirty="0"/>
          </a:p>
          <a:p>
            <a:pPr lvl="0">
              <a:buClr>
                <a:schemeClr val="dk1"/>
              </a:buClr>
              <a:buSzPts val="1800"/>
            </a:pPr>
            <a:r>
              <a:rPr lang="ru-RU" b="1" dirty="0" err="1"/>
              <a:t>Апробація</a:t>
            </a:r>
            <a:endParaRPr lang="ru-RU" b="1" dirty="0"/>
          </a:p>
          <a:p>
            <a:pPr lvl="0">
              <a:buClr>
                <a:schemeClr val="dk1"/>
              </a:buClr>
              <a:buSzPts val="1800"/>
            </a:pPr>
            <a:r>
              <a:rPr lang="ru-RU" b="1" dirty="0" err="1" smtClean="0"/>
              <a:t>Корекція</a:t>
            </a:r>
            <a:endParaRPr lang="ru-RU" b="1" dirty="0" smtClean="0"/>
          </a:p>
          <a:p>
            <a:pPr lvl="0">
              <a:buClr>
                <a:schemeClr val="dk1"/>
              </a:buClr>
              <a:buSzPts val="1800"/>
            </a:pPr>
            <a:r>
              <a:rPr lang="uk-UA" b="1" dirty="0" smtClean="0"/>
              <a:t>Постійні </a:t>
            </a:r>
            <a:r>
              <a:rPr lang="uk-UA" b="1" dirty="0" err="1" smtClean="0"/>
              <a:t>моніторинги</a:t>
            </a:r>
            <a:endParaRPr lang="ru-RU" b="1" dirty="0"/>
          </a:p>
          <a:p>
            <a:endParaRPr lang="ru-RU" dirty="0"/>
          </a:p>
        </p:txBody>
      </p:sp>
      <p:pic>
        <p:nvPicPr>
          <p:cNvPr id="8" name="Google Shape;168;p9" descr="Результат пошуку зображень за запитом Внедрение сингапурской математики"/>
          <p:cNvPicPr preferRelativeResize="0"/>
          <p:nvPr/>
        </p:nvPicPr>
        <p:blipFill rotWithShape="1">
          <a:blip r:embed="rId2">
            <a:alphaModFix/>
          </a:blip>
          <a:srcRect/>
          <a:stretch/>
        </p:blipFill>
        <p:spPr>
          <a:xfrm>
            <a:off x="6816000" y="2394000"/>
            <a:ext cx="4634243" cy="3169822"/>
          </a:xfrm>
          <a:prstGeom prst="rect">
            <a:avLst/>
          </a:prstGeom>
          <a:noFill/>
          <a:ln>
            <a:noFill/>
          </a:ln>
        </p:spPr>
      </p:pic>
    </p:spTree>
    <p:extLst>
      <p:ext uri="{BB962C8B-B14F-4D97-AF65-F5344CB8AC3E}">
        <p14:creationId xmlns:p14="http://schemas.microsoft.com/office/powerpoint/2010/main" val="4029206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t>Сінгапурська  математика</a:t>
            </a:r>
            <a:endParaRPr lang="ru-RU" dirty="0"/>
          </a:p>
        </p:txBody>
      </p:sp>
      <p:pic>
        <p:nvPicPr>
          <p:cNvPr id="4" name="Google Shape;180;p10"/>
          <p:cNvPicPr preferRelativeResize="0">
            <a:picLocks noGrp="1"/>
          </p:cNvPicPr>
          <p:nvPr>
            <p:ph idx="1"/>
          </p:nvPr>
        </p:nvPicPr>
        <p:blipFill rotWithShape="1">
          <a:blip r:embed="rId2">
            <a:alphaModFix/>
          </a:blip>
          <a:srcRect l="11152" t="38542" r="16325" b="32918"/>
          <a:stretch/>
        </p:blipFill>
        <p:spPr>
          <a:xfrm>
            <a:off x="6321000" y="5364000"/>
            <a:ext cx="4545738" cy="1289829"/>
          </a:xfrm>
          <a:prstGeom prst="rect">
            <a:avLst/>
          </a:prstGeom>
          <a:noFill/>
          <a:ln>
            <a:noFill/>
          </a:ln>
        </p:spPr>
      </p:pic>
      <p:sp>
        <p:nvSpPr>
          <p:cNvPr id="5" name="Прямоугольник 4"/>
          <p:cNvSpPr/>
          <p:nvPr/>
        </p:nvSpPr>
        <p:spPr>
          <a:xfrm>
            <a:off x="696000" y="1626968"/>
            <a:ext cx="8448000" cy="3354765"/>
          </a:xfrm>
          <a:prstGeom prst="rect">
            <a:avLst/>
          </a:prstGeom>
        </p:spPr>
        <p:txBody>
          <a:bodyPr wrap="square">
            <a:spAutoFit/>
          </a:bodyPr>
          <a:lstStyle/>
          <a:p>
            <a:pPr marL="342900" lvl="0" indent="-342900" algn="just">
              <a:lnSpc>
                <a:spcPct val="90000"/>
              </a:lnSpc>
              <a:buClr>
                <a:schemeClr val="dk1"/>
              </a:buClr>
              <a:buSzPts val="2000"/>
              <a:buFont typeface="Noto Sans Symbols"/>
              <a:buChar char="∙"/>
            </a:pPr>
            <a:r>
              <a:rPr lang="ru-RU" sz="2000" b="1" dirty="0" err="1">
                <a:latin typeface="Times New Roman"/>
                <a:ea typeface="Times New Roman"/>
                <a:cs typeface="Times New Roman"/>
                <a:sym typeface="Times New Roman"/>
              </a:rPr>
              <a:t>акцентується</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увага</a:t>
            </a:r>
            <a:r>
              <a:rPr lang="ru-RU" sz="2000" b="1" dirty="0">
                <a:latin typeface="Times New Roman"/>
                <a:ea typeface="Times New Roman"/>
                <a:cs typeface="Times New Roman"/>
                <a:sym typeface="Times New Roman"/>
              </a:rPr>
              <a:t> не на </a:t>
            </a:r>
            <a:r>
              <a:rPr lang="ru-RU" sz="2000" b="1" dirty="0" err="1">
                <a:latin typeface="Times New Roman"/>
                <a:ea typeface="Times New Roman"/>
                <a:cs typeface="Times New Roman"/>
                <a:sym typeface="Times New Roman"/>
              </a:rPr>
              <a:t>вивчення</a:t>
            </a:r>
            <a:r>
              <a:rPr lang="ru-RU" sz="2000" b="1" dirty="0">
                <a:latin typeface="Times New Roman"/>
                <a:ea typeface="Times New Roman"/>
                <a:cs typeface="Times New Roman"/>
                <a:sym typeface="Times New Roman"/>
              </a:rPr>
              <a:t> великих </a:t>
            </a:r>
            <a:r>
              <a:rPr lang="ru-RU" sz="2000" b="1" dirty="0" err="1">
                <a:latin typeface="Times New Roman"/>
                <a:ea typeface="Times New Roman"/>
                <a:cs typeface="Times New Roman"/>
                <a:sym typeface="Times New Roman"/>
              </a:rPr>
              <a:t>обсягів</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інформації</a:t>
            </a:r>
            <a:r>
              <a:rPr lang="ru-RU" sz="2000" b="1" dirty="0">
                <a:latin typeface="Times New Roman"/>
                <a:ea typeface="Times New Roman"/>
                <a:cs typeface="Times New Roman"/>
                <a:sym typeface="Times New Roman"/>
              </a:rPr>
              <a:t>, а на </a:t>
            </a:r>
            <a:r>
              <a:rPr lang="ru-RU" sz="2000" b="1" dirty="0" err="1">
                <a:latin typeface="Times New Roman"/>
                <a:ea typeface="Times New Roman"/>
                <a:cs typeface="Times New Roman"/>
                <a:sym typeface="Times New Roman"/>
              </a:rPr>
              <a:t>розумінні</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базових</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математичних</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концепцій</a:t>
            </a:r>
            <a:endParaRPr lang="ru-RU" sz="2000" b="1" dirty="0"/>
          </a:p>
          <a:p>
            <a:pPr lvl="0" algn="just">
              <a:lnSpc>
                <a:spcPct val="90000"/>
              </a:lnSpc>
              <a:spcBef>
                <a:spcPts val="1000"/>
              </a:spcBef>
              <a:buClr>
                <a:schemeClr val="dk1"/>
              </a:buClr>
              <a:buSzPts val="2000"/>
            </a:pPr>
            <a:endParaRPr lang="ru-RU" sz="2000" b="1" dirty="0">
              <a:latin typeface="Times New Roman"/>
              <a:ea typeface="Times New Roman"/>
              <a:cs typeface="Times New Roman"/>
              <a:sym typeface="Times New Roman"/>
            </a:endParaRPr>
          </a:p>
          <a:p>
            <a:pPr marL="342900" lvl="0" indent="-342900" algn="just">
              <a:lnSpc>
                <a:spcPct val="90000"/>
              </a:lnSpc>
              <a:spcBef>
                <a:spcPts val="1000"/>
              </a:spcBef>
              <a:buClr>
                <a:schemeClr val="dk1"/>
              </a:buClr>
              <a:buSzPts val="2000"/>
              <a:buFont typeface="Noto Sans Symbols"/>
              <a:buChar char="∙"/>
            </a:pPr>
            <a:r>
              <a:rPr lang="ru-RU" sz="2000" b="1" dirty="0" err="1">
                <a:latin typeface="Times New Roman"/>
                <a:ea typeface="Times New Roman"/>
                <a:cs typeface="Times New Roman"/>
                <a:sym typeface="Times New Roman"/>
              </a:rPr>
              <a:t>введення</a:t>
            </a:r>
            <a:r>
              <a:rPr lang="ru-RU" sz="2000" b="1" dirty="0">
                <a:latin typeface="Times New Roman"/>
                <a:ea typeface="Times New Roman"/>
                <a:cs typeface="Times New Roman"/>
                <a:sym typeface="Times New Roman"/>
              </a:rPr>
              <a:t> будь-</a:t>
            </a:r>
            <a:r>
              <a:rPr lang="ru-RU" sz="2000" b="1" dirty="0" err="1">
                <a:latin typeface="Times New Roman"/>
                <a:ea typeface="Times New Roman"/>
                <a:cs typeface="Times New Roman"/>
                <a:sym typeface="Times New Roman"/>
              </a:rPr>
              <a:t>якого</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поняття</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від</a:t>
            </a:r>
            <a:r>
              <a:rPr lang="ru-RU" sz="2000" b="1" dirty="0">
                <a:latin typeface="Times New Roman"/>
                <a:ea typeface="Times New Roman"/>
                <a:cs typeface="Times New Roman"/>
                <a:sym typeface="Times New Roman"/>
              </a:rPr>
              <a:t> конкретного до абстрактного</a:t>
            </a:r>
          </a:p>
          <a:p>
            <a:pPr marL="228600" lvl="0" indent="-101600">
              <a:lnSpc>
                <a:spcPct val="90000"/>
              </a:lnSpc>
              <a:spcBef>
                <a:spcPts val="1000"/>
              </a:spcBef>
              <a:buClr>
                <a:schemeClr val="dk1"/>
              </a:buClr>
              <a:buSzPts val="2000"/>
            </a:pPr>
            <a:endParaRPr lang="ru-RU" sz="2000" b="1" dirty="0"/>
          </a:p>
          <a:p>
            <a:pPr marL="228600" lvl="0" indent="-228600">
              <a:lnSpc>
                <a:spcPct val="90000"/>
              </a:lnSpc>
              <a:spcBef>
                <a:spcPts val="1000"/>
              </a:spcBef>
              <a:buClr>
                <a:schemeClr val="dk1"/>
              </a:buClr>
              <a:buSzPts val="2000"/>
              <a:buChar char="•"/>
            </a:pPr>
            <a:r>
              <a:rPr lang="ru-RU" sz="2000" b="1" dirty="0" err="1">
                <a:latin typeface="Times New Roman"/>
                <a:ea typeface="Times New Roman"/>
                <a:cs typeface="Times New Roman"/>
                <a:sym typeface="Times New Roman"/>
              </a:rPr>
              <a:t>значна</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увага</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моделюванню</a:t>
            </a:r>
            <a:endParaRPr lang="ru-RU" sz="2000" b="1" dirty="0"/>
          </a:p>
          <a:p>
            <a:pPr marL="228600" lvl="0" indent="-101600">
              <a:lnSpc>
                <a:spcPct val="90000"/>
              </a:lnSpc>
              <a:spcBef>
                <a:spcPts val="1000"/>
              </a:spcBef>
              <a:buClr>
                <a:schemeClr val="dk1"/>
              </a:buClr>
              <a:buSzPts val="2000"/>
            </a:pPr>
            <a:endParaRPr lang="ru-RU" sz="2000" b="1" dirty="0">
              <a:latin typeface="Times New Roman"/>
              <a:ea typeface="Times New Roman"/>
              <a:cs typeface="Times New Roman"/>
              <a:sym typeface="Times New Roman"/>
            </a:endParaRPr>
          </a:p>
          <a:p>
            <a:pPr marL="228600" lvl="0" indent="-228600">
              <a:lnSpc>
                <a:spcPct val="90000"/>
              </a:lnSpc>
              <a:spcBef>
                <a:spcPts val="1000"/>
              </a:spcBef>
              <a:buClr>
                <a:schemeClr val="dk1"/>
              </a:buClr>
              <a:buSzPts val="2000"/>
              <a:buChar char="•"/>
            </a:pPr>
            <a:r>
              <a:rPr lang="ru-RU" sz="2000" b="1" dirty="0" err="1">
                <a:latin typeface="Times New Roman"/>
                <a:ea typeface="Times New Roman"/>
                <a:cs typeface="Times New Roman"/>
                <a:sym typeface="Times New Roman"/>
              </a:rPr>
              <a:t>неодноразове</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повторення</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пройденого</a:t>
            </a:r>
            <a:r>
              <a:rPr lang="ru-RU" sz="2000" b="1" dirty="0">
                <a:latin typeface="Times New Roman"/>
                <a:ea typeface="Times New Roman"/>
                <a:cs typeface="Times New Roman"/>
                <a:sym typeface="Times New Roman"/>
              </a:rPr>
              <a:t> та на кожному новому </a:t>
            </a:r>
            <a:r>
              <a:rPr lang="ru-RU" sz="2000" b="1" dirty="0" err="1">
                <a:latin typeface="Times New Roman"/>
                <a:ea typeface="Times New Roman"/>
                <a:cs typeface="Times New Roman"/>
                <a:sym typeface="Times New Roman"/>
              </a:rPr>
              <a:t>рівні</a:t>
            </a:r>
            <a:r>
              <a:rPr lang="ru-RU" sz="2000" b="1" dirty="0">
                <a:latin typeface="Times New Roman"/>
                <a:ea typeface="Times New Roman"/>
                <a:cs typeface="Times New Roman"/>
                <a:sym typeface="Times New Roman"/>
              </a:rPr>
              <a:t> – </a:t>
            </a:r>
            <a:r>
              <a:rPr lang="ru-RU" sz="2000" b="1" dirty="0" err="1">
                <a:latin typeface="Times New Roman"/>
                <a:ea typeface="Times New Roman"/>
                <a:cs typeface="Times New Roman"/>
                <a:sym typeface="Times New Roman"/>
              </a:rPr>
              <a:t>поглиблення</a:t>
            </a:r>
            <a:r>
              <a:rPr lang="ru-RU" sz="2000" b="1" dirty="0">
                <a:latin typeface="Times New Roman"/>
                <a:ea typeface="Times New Roman"/>
                <a:cs typeface="Times New Roman"/>
                <a:sym typeface="Times New Roman"/>
              </a:rPr>
              <a:t> </a:t>
            </a:r>
            <a:r>
              <a:rPr lang="ru-RU" sz="2000" b="1" dirty="0" err="1">
                <a:latin typeface="Times New Roman"/>
                <a:ea typeface="Times New Roman"/>
                <a:cs typeface="Times New Roman"/>
                <a:sym typeface="Times New Roman"/>
              </a:rPr>
              <a:t>знань</a:t>
            </a:r>
            <a:r>
              <a:rPr lang="ru-RU" sz="2000" b="1" dirty="0">
                <a:latin typeface="Times New Roman"/>
                <a:ea typeface="Times New Roman"/>
                <a:cs typeface="Times New Roman"/>
                <a:sym typeface="Times New Roman"/>
              </a:rPr>
              <a:t>.</a:t>
            </a:r>
            <a:endParaRPr lang="ru-RU" sz="2000" b="1" dirty="0"/>
          </a:p>
        </p:txBody>
      </p:sp>
    </p:spTree>
    <p:extLst>
      <p:ext uri="{BB962C8B-B14F-4D97-AF65-F5344CB8AC3E}">
        <p14:creationId xmlns:p14="http://schemas.microsoft.com/office/powerpoint/2010/main" val="1136257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2000" dirty="0" smtClean="0">
                <a:solidFill>
                  <a:srgbClr val="FF0000"/>
                </a:solidFill>
              </a:rPr>
              <a:t>Поступове  формування уявлення</a:t>
            </a:r>
            <a:br>
              <a:rPr lang="uk-UA" sz="2000" dirty="0" smtClean="0">
                <a:solidFill>
                  <a:srgbClr val="FF0000"/>
                </a:solidFill>
              </a:rPr>
            </a:br>
            <a:r>
              <a:rPr lang="uk-UA" sz="2000" dirty="0">
                <a:solidFill>
                  <a:schemeClr val="dk1"/>
                </a:solidFill>
                <a:latin typeface="Calibri"/>
                <a:ea typeface="Calibri"/>
                <a:cs typeface="Calibri"/>
                <a:sym typeface="Calibri"/>
              </a:rPr>
              <a:t>Ще однією характерною рисою Сінгапурської математики є неодноразове повторення пройденого та на кожному новому рівні – поглиблення знань</a:t>
            </a:r>
            <a:endParaRPr lang="ru-RU" sz="2000" dirty="0">
              <a:solidFill>
                <a:srgbClr val="FF0000"/>
              </a:solidFill>
            </a:endParaRPr>
          </a:p>
        </p:txBody>
      </p:sp>
      <p:pic>
        <p:nvPicPr>
          <p:cNvPr id="4" name="Google Shape;189;p11"/>
          <p:cNvPicPr preferRelativeResize="0">
            <a:picLocks noGrp="1"/>
          </p:cNvPicPr>
          <p:nvPr>
            <p:ph idx="1"/>
          </p:nvPr>
        </p:nvPicPr>
        <p:blipFill rotWithShape="1">
          <a:blip r:embed="rId2">
            <a:alphaModFix/>
          </a:blip>
          <a:srcRect l="15665" t="25000" r="49902" b="10936"/>
          <a:stretch/>
        </p:blipFill>
        <p:spPr>
          <a:xfrm>
            <a:off x="471001" y="1224000"/>
            <a:ext cx="6255000" cy="5310000"/>
          </a:xfrm>
          <a:prstGeom prst="rect">
            <a:avLst/>
          </a:prstGeom>
          <a:noFill/>
          <a:ln>
            <a:noFill/>
          </a:ln>
        </p:spPr>
      </p:pic>
    </p:spTree>
    <p:extLst>
      <p:ext uri="{BB962C8B-B14F-4D97-AF65-F5344CB8AC3E}">
        <p14:creationId xmlns:p14="http://schemas.microsoft.com/office/powerpoint/2010/main" val="2164702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lvl="0">
              <a:spcBef>
                <a:spcPts val="0"/>
              </a:spcBef>
            </a:pPr>
            <a:r>
              <a:rPr lang="ru-RU" sz="2400" dirty="0" err="1">
                <a:solidFill>
                  <a:schemeClr val="dk1"/>
                </a:solidFill>
                <a:latin typeface="Calibri"/>
                <a:ea typeface="Calibri"/>
                <a:cs typeface="Calibri"/>
                <a:sym typeface="Calibri"/>
              </a:rPr>
              <a:t>Потім</a:t>
            </a:r>
            <a:r>
              <a:rPr lang="ru-RU" sz="2400" dirty="0">
                <a:solidFill>
                  <a:schemeClr val="dk1"/>
                </a:solidFill>
                <a:latin typeface="Calibri"/>
                <a:ea typeface="Calibri"/>
                <a:cs typeface="Calibri"/>
                <a:sym typeface="Calibri"/>
              </a:rPr>
              <a:t> </a:t>
            </a:r>
            <a:r>
              <a:rPr lang="ru-RU" sz="2400" dirty="0" err="1">
                <a:solidFill>
                  <a:schemeClr val="dk1"/>
                </a:solidFill>
                <a:latin typeface="Calibri"/>
                <a:ea typeface="Calibri"/>
                <a:cs typeface="Calibri"/>
                <a:sym typeface="Calibri"/>
              </a:rPr>
              <a:t>учні</a:t>
            </a:r>
            <a:r>
              <a:rPr lang="ru-RU" sz="2400" dirty="0">
                <a:solidFill>
                  <a:schemeClr val="dk1"/>
                </a:solidFill>
                <a:latin typeface="Calibri"/>
                <a:ea typeface="Calibri"/>
                <a:cs typeface="Calibri"/>
                <a:sym typeface="Calibri"/>
              </a:rPr>
              <a:t> </a:t>
            </a:r>
            <a:r>
              <a:rPr lang="ru-RU" sz="2400" dirty="0" err="1">
                <a:solidFill>
                  <a:schemeClr val="dk1"/>
                </a:solidFill>
                <a:latin typeface="Calibri"/>
                <a:ea typeface="Calibri"/>
                <a:cs typeface="Calibri"/>
                <a:sym typeface="Calibri"/>
              </a:rPr>
              <a:t>поступово</a:t>
            </a:r>
            <a:r>
              <a:rPr lang="ru-RU" sz="2400" dirty="0">
                <a:solidFill>
                  <a:schemeClr val="dk1"/>
                </a:solidFill>
                <a:latin typeface="Calibri"/>
                <a:ea typeface="Calibri"/>
                <a:cs typeface="Calibri"/>
                <a:sym typeface="Calibri"/>
              </a:rPr>
              <a:t> </a:t>
            </a:r>
            <a:r>
              <a:rPr lang="ru-RU" sz="2400" dirty="0" err="1">
                <a:solidFill>
                  <a:schemeClr val="dk1"/>
                </a:solidFill>
                <a:latin typeface="Calibri"/>
                <a:ea typeface="Calibri"/>
                <a:cs typeface="Calibri"/>
                <a:sym typeface="Calibri"/>
              </a:rPr>
              <a:t>переходять</a:t>
            </a:r>
            <a:r>
              <a:rPr lang="ru-RU" sz="2400" dirty="0">
                <a:solidFill>
                  <a:schemeClr val="dk1"/>
                </a:solidFill>
                <a:latin typeface="Calibri"/>
                <a:ea typeface="Calibri"/>
                <a:cs typeface="Calibri"/>
                <a:sym typeface="Calibri"/>
              </a:rPr>
              <a:t> до </a:t>
            </a:r>
            <a:r>
              <a:rPr lang="ru-RU" sz="2400" dirty="0" err="1">
                <a:solidFill>
                  <a:schemeClr val="dk1"/>
                </a:solidFill>
                <a:latin typeface="Calibri"/>
                <a:ea typeface="Calibri"/>
                <a:cs typeface="Calibri"/>
                <a:sym typeface="Calibri"/>
              </a:rPr>
              <a:t>малюнків</a:t>
            </a:r>
            <a:r>
              <a:rPr lang="ru-RU" sz="2400" dirty="0">
                <a:solidFill>
                  <a:schemeClr val="dk1"/>
                </a:solidFill>
                <a:latin typeface="Calibri"/>
                <a:ea typeface="Calibri"/>
                <a:cs typeface="Calibri"/>
                <a:sym typeface="Calibri"/>
              </a:rPr>
              <a:t>, </a:t>
            </a:r>
            <a:r>
              <a:rPr lang="ru-RU" sz="2400" dirty="0" err="1">
                <a:solidFill>
                  <a:schemeClr val="dk1"/>
                </a:solidFill>
                <a:latin typeface="Calibri"/>
                <a:ea typeface="Calibri"/>
                <a:cs typeface="Calibri"/>
                <a:sym typeface="Calibri"/>
              </a:rPr>
              <a:t>що</a:t>
            </a:r>
            <a:r>
              <a:rPr lang="ru-RU" sz="2400" dirty="0">
                <a:solidFill>
                  <a:schemeClr val="dk1"/>
                </a:solidFill>
                <a:latin typeface="Calibri"/>
                <a:ea typeface="Calibri"/>
                <a:cs typeface="Calibri"/>
                <a:sym typeface="Calibri"/>
              </a:rPr>
              <a:t> </a:t>
            </a:r>
            <a:r>
              <a:rPr lang="ru-RU" sz="2400" dirty="0" err="1">
                <a:solidFill>
                  <a:schemeClr val="dk1"/>
                </a:solidFill>
                <a:latin typeface="Calibri"/>
                <a:ea typeface="Calibri"/>
                <a:cs typeface="Calibri"/>
                <a:sym typeface="Calibri"/>
              </a:rPr>
              <a:t>наведені</a:t>
            </a:r>
            <a:r>
              <a:rPr lang="ru-RU" sz="2400" dirty="0">
                <a:solidFill>
                  <a:schemeClr val="dk1"/>
                </a:solidFill>
                <a:latin typeface="Calibri"/>
                <a:ea typeface="Calibri"/>
                <a:cs typeface="Calibri"/>
                <a:sym typeface="Calibri"/>
              </a:rPr>
              <a:t> у </a:t>
            </a:r>
            <a:r>
              <a:rPr lang="ru-RU" sz="2400" dirty="0" err="1">
                <a:solidFill>
                  <a:schemeClr val="dk1"/>
                </a:solidFill>
                <a:latin typeface="Calibri"/>
                <a:ea typeface="Calibri"/>
                <a:cs typeface="Calibri"/>
                <a:sym typeface="Calibri"/>
              </a:rPr>
              <a:t>підручнику</a:t>
            </a:r>
            <a:r>
              <a:rPr lang="ru-RU" sz="2400" dirty="0">
                <a:solidFill>
                  <a:schemeClr val="dk1"/>
                </a:solidFill>
                <a:latin typeface="Calibri"/>
                <a:ea typeface="Calibri"/>
                <a:cs typeface="Calibri"/>
                <a:sym typeface="Calibri"/>
              </a:rPr>
              <a:t>.</a:t>
            </a:r>
            <a:r>
              <a:rPr lang="ru-RU" sz="2400" dirty="0"/>
              <a:t/>
            </a:r>
            <a:br>
              <a:rPr lang="ru-RU" sz="2400" dirty="0"/>
            </a:br>
            <a:r>
              <a:rPr lang="ru-RU" sz="2400" dirty="0" err="1">
                <a:solidFill>
                  <a:schemeClr val="dk1"/>
                </a:solidFill>
                <a:latin typeface="Calibri"/>
                <a:ea typeface="Calibri"/>
                <a:cs typeface="Calibri"/>
                <a:sym typeface="Calibri"/>
              </a:rPr>
              <a:t>Говорять</a:t>
            </a:r>
            <a:r>
              <a:rPr lang="ru-RU" sz="2400" dirty="0">
                <a:solidFill>
                  <a:schemeClr val="dk1"/>
                </a:solidFill>
                <a:latin typeface="Calibri"/>
                <a:ea typeface="Calibri"/>
                <a:cs typeface="Calibri"/>
                <a:sym typeface="Calibri"/>
              </a:rPr>
              <a:t> про те, </a:t>
            </a:r>
            <a:r>
              <a:rPr lang="ru-RU" sz="2400" dirty="0" err="1">
                <a:solidFill>
                  <a:schemeClr val="dk1"/>
                </a:solidFill>
                <a:latin typeface="Calibri"/>
                <a:ea typeface="Calibri"/>
                <a:cs typeface="Calibri"/>
                <a:sym typeface="Calibri"/>
              </a:rPr>
              <a:t>що</a:t>
            </a:r>
            <a:r>
              <a:rPr lang="ru-RU" sz="2400" dirty="0">
                <a:solidFill>
                  <a:schemeClr val="dk1"/>
                </a:solidFill>
                <a:latin typeface="Calibri"/>
                <a:ea typeface="Calibri"/>
                <a:cs typeface="Calibri"/>
                <a:sym typeface="Calibri"/>
              </a:rPr>
              <a:t> </a:t>
            </a:r>
            <a:r>
              <a:rPr lang="ru-RU" sz="2400" dirty="0" err="1">
                <a:solidFill>
                  <a:schemeClr val="dk1"/>
                </a:solidFill>
                <a:latin typeface="Calibri"/>
                <a:ea typeface="Calibri"/>
                <a:cs typeface="Calibri"/>
                <a:sym typeface="Calibri"/>
              </a:rPr>
              <a:t>всі</a:t>
            </a:r>
            <a:r>
              <a:rPr lang="ru-RU" sz="2400" dirty="0">
                <a:solidFill>
                  <a:schemeClr val="dk1"/>
                </a:solidFill>
                <a:latin typeface="Calibri"/>
                <a:ea typeface="Calibri"/>
                <a:cs typeface="Calibri"/>
                <a:sym typeface="Calibri"/>
              </a:rPr>
              <a:t> </a:t>
            </a:r>
            <a:r>
              <a:rPr lang="ru-RU" sz="2400" dirty="0" err="1">
                <a:solidFill>
                  <a:schemeClr val="dk1"/>
                </a:solidFill>
                <a:latin typeface="Calibri"/>
                <a:ea typeface="Calibri"/>
                <a:cs typeface="Calibri"/>
                <a:sym typeface="Calibri"/>
              </a:rPr>
              <a:t>тварини</a:t>
            </a:r>
            <a:r>
              <a:rPr lang="ru-RU" sz="2400" dirty="0">
                <a:solidFill>
                  <a:schemeClr val="dk1"/>
                </a:solidFill>
                <a:latin typeface="Calibri"/>
                <a:ea typeface="Calibri"/>
                <a:cs typeface="Calibri"/>
                <a:sym typeface="Calibri"/>
              </a:rPr>
              <a:t> на </a:t>
            </a:r>
            <a:r>
              <a:rPr lang="ru-RU" sz="2400" dirty="0" err="1">
                <a:solidFill>
                  <a:schemeClr val="dk1"/>
                </a:solidFill>
                <a:latin typeface="Calibri"/>
                <a:ea typeface="Calibri"/>
                <a:cs typeface="Calibri"/>
                <a:sym typeface="Calibri"/>
              </a:rPr>
              <a:t>малюнку</a:t>
            </a:r>
            <a:r>
              <a:rPr lang="ru-RU" sz="2400" dirty="0">
                <a:solidFill>
                  <a:schemeClr val="dk1"/>
                </a:solidFill>
                <a:latin typeface="Calibri"/>
                <a:ea typeface="Calibri"/>
                <a:cs typeface="Calibri"/>
                <a:sym typeface="Calibri"/>
              </a:rPr>
              <a:t> </a:t>
            </a:r>
            <a:r>
              <a:rPr lang="ru-RU" sz="2400" dirty="0" err="1">
                <a:solidFill>
                  <a:schemeClr val="dk1"/>
                </a:solidFill>
                <a:latin typeface="Calibri"/>
                <a:ea typeface="Calibri"/>
                <a:cs typeface="Calibri"/>
                <a:sym typeface="Calibri"/>
              </a:rPr>
              <a:t>це</a:t>
            </a:r>
            <a:r>
              <a:rPr lang="ru-RU" sz="2400" dirty="0">
                <a:solidFill>
                  <a:schemeClr val="dk1"/>
                </a:solidFill>
                <a:latin typeface="Calibri"/>
                <a:ea typeface="Calibri"/>
                <a:cs typeface="Calibri"/>
                <a:sym typeface="Calibri"/>
              </a:rPr>
              <a:t> </a:t>
            </a:r>
            <a:r>
              <a:rPr lang="ru-RU" sz="2400" dirty="0" err="1">
                <a:solidFill>
                  <a:schemeClr val="dk1"/>
                </a:solidFill>
                <a:latin typeface="Calibri"/>
                <a:ea typeface="Calibri"/>
                <a:cs typeface="Calibri"/>
                <a:sym typeface="Calibri"/>
              </a:rPr>
              <a:t>коти</a:t>
            </a:r>
            <a:r>
              <a:rPr lang="ru-RU" sz="2400" dirty="0">
                <a:solidFill>
                  <a:schemeClr val="dk1"/>
                </a:solidFill>
                <a:latin typeface="Calibri"/>
                <a:ea typeface="Calibri"/>
                <a:cs typeface="Calibri"/>
                <a:sym typeface="Calibri"/>
              </a:rPr>
              <a:t> і </a:t>
            </a:r>
            <a:r>
              <a:rPr lang="ru-RU" sz="2400" dirty="0" err="1">
                <a:solidFill>
                  <a:schemeClr val="dk1"/>
                </a:solidFill>
                <a:latin typeface="Calibri"/>
                <a:ea typeface="Calibri"/>
                <a:cs typeface="Calibri"/>
                <a:sym typeface="Calibri"/>
              </a:rPr>
              <a:t>миші</a:t>
            </a:r>
            <a:r>
              <a:rPr lang="ru-RU" sz="2400" dirty="0">
                <a:solidFill>
                  <a:schemeClr val="dk1"/>
                </a:solidFill>
                <a:latin typeface="Calibri"/>
                <a:ea typeface="Calibri"/>
                <a:cs typeface="Calibri"/>
                <a:sym typeface="Calibri"/>
              </a:rPr>
              <a:t>.</a:t>
            </a:r>
            <a:r>
              <a:rPr lang="ru-RU" sz="2400" dirty="0"/>
              <a:t/>
            </a:r>
            <a:br>
              <a:rPr lang="ru-RU" sz="2400" dirty="0"/>
            </a:br>
            <a:endParaRPr lang="ru-RU" sz="2400" dirty="0"/>
          </a:p>
        </p:txBody>
      </p:sp>
      <p:pic>
        <p:nvPicPr>
          <p:cNvPr id="4" name="Google Shape;200;p12"/>
          <p:cNvPicPr preferRelativeResize="0">
            <a:picLocks noGrp="1"/>
          </p:cNvPicPr>
          <p:nvPr>
            <p:ph idx="1"/>
          </p:nvPr>
        </p:nvPicPr>
        <p:blipFill rotWithShape="1">
          <a:blip r:embed="rId2">
            <a:alphaModFix/>
          </a:blip>
          <a:srcRect/>
          <a:stretch/>
        </p:blipFill>
        <p:spPr>
          <a:xfrm>
            <a:off x="2046000" y="1404000"/>
            <a:ext cx="8054999" cy="5085000"/>
          </a:xfrm>
          <a:prstGeom prst="rect">
            <a:avLst/>
          </a:prstGeom>
          <a:noFill/>
          <a:ln>
            <a:noFill/>
          </a:ln>
        </p:spPr>
      </p:pic>
    </p:spTree>
    <p:extLst>
      <p:ext uri="{BB962C8B-B14F-4D97-AF65-F5344CB8AC3E}">
        <p14:creationId xmlns:p14="http://schemas.microsoft.com/office/powerpoint/2010/main" val="952523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r>
              <a:rPr lang="uk-UA" sz="2400" dirty="0">
                <a:solidFill>
                  <a:schemeClr val="dk1"/>
                </a:solidFill>
                <a:latin typeface="Calibri"/>
                <a:ea typeface="Calibri"/>
                <a:cs typeface="Calibri"/>
                <a:sym typeface="Calibri"/>
              </a:rPr>
              <a:t>Лише згодом учні вивчають символи плюс та дорівнює і, відповідно, починають записувати зв'язок між числами у вигляді </a:t>
            </a:r>
            <a:r>
              <a:rPr lang="uk-UA" sz="2400" dirty="0" err="1">
                <a:solidFill>
                  <a:schemeClr val="dk1"/>
                </a:solidFill>
                <a:latin typeface="Calibri"/>
                <a:ea typeface="Calibri"/>
                <a:cs typeface="Calibri"/>
                <a:sym typeface="Calibri"/>
              </a:rPr>
              <a:t>рівностей</a:t>
            </a:r>
            <a:r>
              <a:rPr lang="uk-UA" sz="2400" dirty="0">
                <a:solidFill>
                  <a:schemeClr val="dk1"/>
                </a:solidFill>
                <a:latin typeface="Calibri"/>
                <a:ea typeface="Calibri"/>
                <a:cs typeface="Calibri"/>
                <a:sym typeface="Calibri"/>
              </a:rPr>
              <a:t>. Продовжують складати історії моделями до яких є рівності.</a:t>
            </a:r>
            <a:r>
              <a:rPr lang="uk-UA" sz="2400" dirty="0"/>
              <a:t/>
            </a:r>
            <a:br>
              <a:rPr lang="uk-UA" sz="2400" dirty="0"/>
            </a:br>
            <a:endParaRPr lang="ru-RU" sz="2400" dirty="0"/>
          </a:p>
        </p:txBody>
      </p:sp>
      <p:pic>
        <p:nvPicPr>
          <p:cNvPr id="4" name="Google Shape;210;p13"/>
          <p:cNvPicPr preferRelativeResize="0">
            <a:picLocks noGrp="1"/>
          </p:cNvPicPr>
          <p:nvPr>
            <p:ph idx="1"/>
          </p:nvPr>
        </p:nvPicPr>
        <p:blipFill rotWithShape="1">
          <a:blip r:embed="rId2">
            <a:alphaModFix/>
          </a:blip>
          <a:srcRect/>
          <a:stretch/>
        </p:blipFill>
        <p:spPr>
          <a:xfrm>
            <a:off x="831001" y="1314000"/>
            <a:ext cx="5579999" cy="5310000"/>
          </a:xfrm>
          <a:prstGeom prst="rect">
            <a:avLst/>
          </a:prstGeom>
          <a:noFill/>
          <a:ln>
            <a:noFill/>
          </a:ln>
        </p:spPr>
      </p:pic>
    </p:spTree>
    <p:extLst>
      <p:ext uri="{BB962C8B-B14F-4D97-AF65-F5344CB8AC3E}">
        <p14:creationId xmlns:p14="http://schemas.microsoft.com/office/powerpoint/2010/main" val="1219562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lvl="0"/>
            <a:r>
              <a:rPr lang="ru-RU" sz="2000" dirty="0" err="1">
                <a:solidFill>
                  <a:schemeClr val="dk1"/>
                </a:solidFill>
                <a:latin typeface="Calibri"/>
                <a:ea typeface="Calibri"/>
                <a:cs typeface="Calibri"/>
                <a:sym typeface="Calibri"/>
              </a:rPr>
              <a:t>Далі</a:t>
            </a:r>
            <a:r>
              <a:rPr lang="ru-RU" sz="2000" dirty="0">
                <a:solidFill>
                  <a:schemeClr val="dk1"/>
                </a:solidFill>
                <a:latin typeface="Calibri"/>
                <a:ea typeface="Calibri"/>
                <a:cs typeface="Calibri"/>
                <a:sym typeface="Calibri"/>
              </a:rPr>
              <a:t> </a:t>
            </a:r>
            <a:r>
              <a:rPr lang="ru-RU" sz="2000" dirty="0" smtClean="0">
                <a:solidFill>
                  <a:schemeClr val="dk1"/>
                </a:solidFill>
                <a:latin typeface="Calibri"/>
                <a:ea typeface="Calibri"/>
                <a:cs typeface="Calibri"/>
                <a:sym typeface="Calibri"/>
              </a:rPr>
              <a:t>  </a:t>
            </a:r>
            <a:r>
              <a:rPr lang="ru-RU" sz="2000" dirty="0" err="1" smtClean="0">
                <a:solidFill>
                  <a:schemeClr val="dk1"/>
                </a:solidFill>
                <a:latin typeface="Calibri"/>
                <a:ea typeface="Calibri"/>
                <a:cs typeface="Calibri"/>
                <a:sym typeface="Calibri"/>
              </a:rPr>
              <a:t>учні</a:t>
            </a:r>
            <a:r>
              <a:rPr lang="ru-RU" sz="2000" dirty="0" smtClean="0">
                <a:solidFill>
                  <a:schemeClr val="dk1"/>
                </a:solidFill>
                <a:latin typeface="Calibri"/>
                <a:ea typeface="Calibri"/>
                <a:cs typeface="Calibri"/>
                <a:sym typeface="Calibri"/>
              </a:rPr>
              <a:t>  </a:t>
            </a:r>
            <a:r>
              <a:rPr lang="ru-RU" sz="2000" dirty="0" err="1" smtClean="0">
                <a:solidFill>
                  <a:schemeClr val="dk1"/>
                </a:solidFill>
                <a:latin typeface="Calibri"/>
                <a:ea typeface="Calibri"/>
                <a:cs typeface="Calibri"/>
                <a:sym typeface="Calibri"/>
              </a:rPr>
              <a:t>мають</a:t>
            </a:r>
            <a:r>
              <a:rPr lang="ru-RU" sz="2000" dirty="0" smtClean="0">
                <a:solidFill>
                  <a:schemeClr val="dk1"/>
                </a:solidFill>
                <a:latin typeface="Calibri"/>
                <a:ea typeface="Calibri"/>
                <a:cs typeface="Calibri"/>
                <a:sym typeface="Calibri"/>
              </a:rPr>
              <a:t>  </a:t>
            </a:r>
            <a:r>
              <a:rPr lang="ru-RU" sz="2000" dirty="0" err="1" smtClean="0">
                <a:solidFill>
                  <a:schemeClr val="dk1"/>
                </a:solidFill>
                <a:latin typeface="Calibri"/>
                <a:ea typeface="Calibri"/>
                <a:cs typeface="Calibri"/>
                <a:sym typeface="Calibri"/>
              </a:rPr>
              <a:t>від</a:t>
            </a:r>
            <a:r>
              <a:rPr lang="ru-RU" sz="2000" dirty="0" smtClean="0">
                <a:solidFill>
                  <a:schemeClr val="dk1"/>
                </a:solidFill>
                <a:latin typeface="Calibri"/>
                <a:ea typeface="Calibri"/>
                <a:cs typeface="Calibri"/>
                <a:sym typeface="Calibri"/>
              </a:rPr>
              <a:t>   </a:t>
            </a:r>
            <a:r>
              <a:rPr lang="ru-RU" sz="2000" dirty="0" err="1" smtClean="0">
                <a:solidFill>
                  <a:schemeClr val="dk1"/>
                </a:solidFill>
                <a:latin typeface="Calibri"/>
                <a:ea typeface="Calibri"/>
                <a:cs typeface="Calibri"/>
                <a:sym typeface="Calibri"/>
              </a:rPr>
              <a:t>малюнка</a:t>
            </a:r>
            <a:r>
              <a:rPr lang="ru-RU" sz="2000" dirty="0" smtClean="0">
                <a:solidFill>
                  <a:schemeClr val="dk1"/>
                </a:solidFill>
                <a:latin typeface="Calibri"/>
                <a:ea typeface="Calibri"/>
                <a:cs typeface="Calibri"/>
                <a:sym typeface="Calibri"/>
              </a:rPr>
              <a:t> </a:t>
            </a:r>
            <a:r>
              <a:rPr lang="ru-RU" sz="2000" dirty="0">
                <a:solidFill>
                  <a:schemeClr val="dk1"/>
                </a:solidFill>
                <a:latin typeface="Calibri"/>
                <a:ea typeface="Calibri"/>
                <a:cs typeface="Calibri"/>
                <a:sym typeface="Calibri"/>
              </a:rPr>
              <a:t>перейти до </a:t>
            </a:r>
            <a:r>
              <a:rPr lang="ru-RU" sz="2000" dirty="0" err="1">
                <a:solidFill>
                  <a:schemeClr val="dk1"/>
                </a:solidFill>
                <a:latin typeface="Calibri"/>
                <a:ea typeface="Calibri"/>
                <a:cs typeface="Calibri"/>
                <a:sym typeface="Calibri"/>
              </a:rPr>
              <a:t>схеми</a:t>
            </a:r>
            <a:r>
              <a:rPr lang="ru-RU" sz="2000" dirty="0">
                <a:solidFill>
                  <a:schemeClr val="dk1"/>
                </a:solidFill>
                <a:latin typeface="Calibri"/>
                <a:ea typeface="Calibri"/>
                <a:cs typeface="Calibri"/>
                <a:sym typeface="Calibri"/>
              </a:rPr>
              <a:t>, </a:t>
            </a:r>
            <a:r>
              <a:rPr lang="ru-RU" sz="2000" dirty="0" err="1" smtClean="0">
                <a:solidFill>
                  <a:schemeClr val="dk1"/>
                </a:solidFill>
                <a:latin typeface="Calibri"/>
                <a:ea typeface="Calibri"/>
                <a:cs typeface="Calibri"/>
                <a:sym typeface="Calibri"/>
              </a:rPr>
              <a:t>потім</a:t>
            </a:r>
            <a:r>
              <a:rPr lang="ru-RU" sz="2000" dirty="0" smtClean="0">
                <a:solidFill>
                  <a:schemeClr val="dk1"/>
                </a:solidFill>
                <a:latin typeface="Calibri"/>
                <a:ea typeface="Calibri"/>
                <a:cs typeface="Calibri"/>
                <a:sym typeface="Calibri"/>
              </a:rPr>
              <a:t>   </a:t>
            </a:r>
            <a:r>
              <a:rPr lang="ru-RU" sz="2000" dirty="0">
                <a:solidFill>
                  <a:schemeClr val="dk1"/>
                </a:solidFill>
                <a:latin typeface="Calibri"/>
                <a:ea typeface="Calibri"/>
                <a:cs typeface="Calibri"/>
                <a:sym typeface="Calibri"/>
              </a:rPr>
              <a:t>до </a:t>
            </a:r>
            <a:r>
              <a:rPr lang="ru-RU" sz="2000" dirty="0" err="1">
                <a:solidFill>
                  <a:schemeClr val="dk1"/>
                </a:solidFill>
                <a:latin typeface="Calibri"/>
                <a:ea typeface="Calibri"/>
                <a:cs typeface="Calibri"/>
                <a:sym typeface="Calibri"/>
              </a:rPr>
              <a:t>речення</a:t>
            </a:r>
            <a:r>
              <a:rPr lang="ru-RU" sz="2000" dirty="0">
                <a:solidFill>
                  <a:schemeClr val="dk1"/>
                </a:solidFill>
                <a:latin typeface="Calibri"/>
                <a:ea typeface="Calibri"/>
                <a:cs typeface="Calibri"/>
                <a:sym typeface="Calibri"/>
              </a:rPr>
              <a:t> </a:t>
            </a:r>
            <a:r>
              <a:rPr lang="ru-RU" sz="2000" dirty="0" smtClean="0">
                <a:solidFill>
                  <a:schemeClr val="dk1"/>
                </a:solidFill>
                <a:latin typeface="Calibri"/>
                <a:ea typeface="Calibri"/>
                <a:cs typeface="Calibri"/>
                <a:sym typeface="Calibri"/>
              </a:rPr>
              <a:t> і </a:t>
            </a:r>
            <a:r>
              <a:rPr lang="ru-RU" sz="2000" dirty="0" err="1">
                <a:solidFill>
                  <a:schemeClr val="dk1"/>
                </a:solidFill>
                <a:latin typeface="Calibri"/>
                <a:ea typeface="Calibri"/>
                <a:cs typeface="Calibri"/>
                <a:sym typeface="Calibri"/>
              </a:rPr>
              <a:t>потім</a:t>
            </a:r>
            <a:r>
              <a:rPr lang="ru-RU" sz="2000" dirty="0">
                <a:solidFill>
                  <a:schemeClr val="dk1"/>
                </a:solidFill>
                <a:latin typeface="Calibri"/>
                <a:ea typeface="Calibri"/>
                <a:cs typeface="Calibri"/>
                <a:sym typeface="Calibri"/>
              </a:rPr>
              <a:t> </a:t>
            </a:r>
            <a:r>
              <a:rPr lang="ru-RU" sz="2000" dirty="0" smtClean="0">
                <a:solidFill>
                  <a:schemeClr val="dk1"/>
                </a:solidFill>
                <a:latin typeface="Calibri"/>
                <a:ea typeface="Calibri"/>
                <a:cs typeface="Calibri"/>
                <a:sym typeface="Calibri"/>
              </a:rPr>
              <a:t> до </a:t>
            </a:r>
            <a:r>
              <a:rPr lang="ru-RU" sz="2000" dirty="0" err="1">
                <a:solidFill>
                  <a:schemeClr val="dk1"/>
                </a:solidFill>
                <a:latin typeface="Calibri"/>
                <a:ea typeface="Calibri"/>
                <a:cs typeface="Calibri"/>
                <a:sym typeface="Calibri"/>
              </a:rPr>
              <a:t>рівності</a:t>
            </a:r>
            <a:r>
              <a:rPr lang="ru-RU" sz="1800" dirty="0">
                <a:solidFill>
                  <a:schemeClr val="dk1"/>
                </a:solidFill>
                <a:latin typeface="Calibri"/>
                <a:ea typeface="Calibri"/>
                <a:cs typeface="Calibri"/>
                <a:sym typeface="Calibri"/>
              </a:rPr>
              <a:t>.</a:t>
            </a:r>
            <a:r>
              <a:rPr lang="ru-RU" sz="1800" dirty="0"/>
              <a:t/>
            </a:r>
            <a:br>
              <a:rPr lang="ru-RU" sz="1800" dirty="0"/>
            </a:br>
            <a:endParaRPr lang="ru-RU" sz="1800" dirty="0"/>
          </a:p>
        </p:txBody>
      </p:sp>
      <p:pic>
        <p:nvPicPr>
          <p:cNvPr id="4" name="Google Shape;220;p14"/>
          <p:cNvPicPr preferRelativeResize="0">
            <a:picLocks noGrp="1"/>
          </p:cNvPicPr>
          <p:nvPr>
            <p:ph idx="1"/>
          </p:nvPr>
        </p:nvPicPr>
        <p:blipFill rotWithShape="1">
          <a:blip r:embed="rId2">
            <a:alphaModFix/>
          </a:blip>
          <a:srcRect/>
          <a:stretch/>
        </p:blipFill>
        <p:spPr>
          <a:xfrm>
            <a:off x="2271000" y="1269000"/>
            <a:ext cx="7123324" cy="5220000"/>
          </a:xfrm>
          <a:prstGeom prst="rect">
            <a:avLst/>
          </a:prstGeom>
          <a:noFill/>
          <a:ln>
            <a:noFill/>
          </a:ln>
        </p:spPr>
      </p:pic>
    </p:spTree>
    <p:extLst>
      <p:ext uri="{BB962C8B-B14F-4D97-AF65-F5344CB8AC3E}">
        <p14:creationId xmlns:p14="http://schemas.microsoft.com/office/powerpoint/2010/main" val="1810391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sz="2400" dirty="0" smtClean="0"/>
              <a:t>Сінгапурська   методика   направлена   на  те, щоб  </a:t>
            </a:r>
            <a:r>
              <a:rPr lang="uk-UA" sz="3600" dirty="0" smtClean="0">
                <a:solidFill>
                  <a:srgbClr val="FF0000"/>
                </a:solidFill>
              </a:rPr>
              <a:t>К</a:t>
            </a:r>
            <a:r>
              <a:rPr lang="uk-UA" sz="3600" dirty="0" smtClean="0">
                <a:solidFill>
                  <a:srgbClr val="FFFF00"/>
                </a:solidFill>
              </a:rPr>
              <a:t>О</a:t>
            </a:r>
            <a:r>
              <a:rPr lang="uk-UA" sz="3600" dirty="0" smtClean="0">
                <a:solidFill>
                  <a:srgbClr val="7030A0"/>
                </a:solidFill>
              </a:rPr>
              <a:t>Ж</a:t>
            </a:r>
            <a:r>
              <a:rPr lang="uk-UA" sz="3600" dirty="0" smtClean="0">
                <a:solidFill>
                  <a:schemeClr val="tx1"/>
                </a:solidFill>
              </a:rPr>
              <a:t>Е</a:t>
            </a:r>
            <a:r>
              <a:rPr lang="uk-UA" sz="3600" dirty="0" smtClean="0"/>
              <a:t>Н </a:t>
            </a:r>
            <a:r>
              <a:rPr lang="uk-UA" sz="2400" dirty="0" smtClean="0"/>
              <a:t>учень   класу    </a:t>
            </a:r>
            <a:r>
              <a:rPr lang="uk-UA" sz="3600" dirty="0" smtClean="0">
                <a:solidFill>
                  <a:schemeClr val="tx1"/>
                </a:solidFill>
              </a:rPr>
              <a:t>З</a:t>
            </a:r>
            <a:r>
              <a:rPr lang="uk-UA" sz="3600" dirty="0" smtClean="0">
                <a:solidFill>
                  <a:srgbClr val="FF0000"/>
                </a:solidFill>
              </a:rPr>
              <a:t>А</a:t>
            </a:r>
            <a:r>
              <a:rPr lang="uk-UA" sz="3600" dirty="0" smtClean="0">
                <a:solidFill>
                  <a:srgbClr val="FFFF00"/>
                </a:solidFill>
              </a:rPr>
              <a:t>С</a:t>
            </a:r>
            <a:r>
              <a:rPr lang="uk-UA" sz="3600" dirty="0" smtClean="0">
                <a:solidFill>
                  <a:srgbClr val="00B050"/>
                </a:solidFill>
              </a:rPr>
              <a:t>В</a:t>
            </a:r>
            <a:r>
              <a:rPr lang="uk-UA" sz="3600" dirty="0" smtClean="0">
                <a:solidFill>
                  <a:srgbClr val="7030A0"/>
                </a:solidFill>
              </a:rPr>
              <a:t>О</a:t>
            </a:r>
            <a:r>
              <a:rPr lang="uk-UA" sz="3600" dirty="0" smtClean="0">
                <a:solidFill>
                  <a:srgbClr val="FFFF00"/>
                </a:solidFill>
              </a:rPr>
              <a:t>Ї</a:t>
            </a:r>
            <a:r>
              <a:rPr lang="uk-UA" sz="3600" dirty="0" smtClean="0"/>
              <a:t>В  </a:t>
            </a:r>
            <a:r>
              <a:rPr lang="uk-UA" sz="2400" dirty="0" smtClean="0"/>
              <a:t> матеріал</a:t>
            </a:r>
            <a:endParaRPr lang="ru-RU" sz="2400" dirty="0"/>
          </a:p>
        </p:txBody>
      </p:sp>
      <p:pic>
        <p:nvPicPr>
          <p:cNvPr id="4" name="Google Shape;231;p15" descr="https://www.the74million.org/wp-content/uploads/2017/09/Maths-no-prob-feature.jpg"/>
          <p:cNvPicPr preferRelativeResize="0">
            <a:picLocks noGrp="1"/>
          </p:cNvPicPr>
          <p:nvPr>
            <p:ph idx="1"/>
          </p:nvPr>
        </p:nvPicPr>
        <p:blipFill rotWithShape="1">
          <a:blip r:embed="rId2">
            <a:alphaModFix/>
          </a:blip>
          <a:srcRect/>
          <a:stretch/>
        </p:blipFill>
        <p:spPr>
          <a:xfrm>
            <a:off x="1776000" y="2079001"/>
            <a:ext cx="9360000" cy="4275000"/>
          </a:xfrm>
          <a:prstGeom prst="rect">
            <a:avLst/>
          </a:prstGeom>
          <a:noFill/>
          <a:ln>
            <a:noFill/>
          </a:ln>
        </p:spPr>
      </p:pic>
    </p:spTree>
    <p:extLst>
      <p:ext uri="{BB962C8B-B14F-4D97-AF65-F5344CB8AC3E}">
        <p14:creationId xmlns:p14="http://schemas.microsoft.com/office/powerpoint/2010/main" val="1424006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516000" y="189000"/>
            <a:ext cx="10980000" cy="1325563"/>
          </a:xfrm>
        </p:spPr>
        <p:txBody>
          <a:bodyPr>
            <a:normAutofit/>
          </a:bodyPr>
          <a:lstStyle/>
          <a:p>
            <a:pPr lvl="0">
              <a:spcBef>
                <a:spcPts val="0"/>
              </a:spcBef>
            </a:pPr>
            <a:r>
              <a:rPr lang="ru-RU" sz="2000" dirty="0">
                <a:solidFill>
                  <a:srgbClr val="FF0000"/>
                </a:solidFill>
                <a:latin typeface="Calibri"/>
                <a:ea typeface="Calibri"/>
                <a:cs typeface="Calibri"/>
                <a:sym typeface="Calibri"/>
              </a:rPr>
              <a:t>На кожному </a:t>
            </a:r>
            <a:r>
              <a:rPr lang="ru-RU" sz="2000" dirty="0" err="1">
                <a:solidFill>
                  <a:srgbClr val="FF0000"/>
                </a:solidFill>
                <a:latin typeface="Calibri"/>
                <a:ea typeface="Calibri"/>
                <a:cs typeface="Calibri"/>
                <a:sym typeface="Calibri"/>
              </a:rPr>
              <a:t>уроці</a:t>
            </a:r>
            <a:r>
              <a:rPr lang="ru-RU" sz="2000" dirty="0">
                <a:solidFill>
                  <a:srgbClr val="FF0000"/>
                </a:solidFill>
                <a:latin typeface="Calibri"/>
                <a:ea typeface="Calibri"/>
                <a:cs typeface="Calibri"/>
                <a:sym typeface="Calibri"/>
              </a:rPr>
              <a:t> </a:t>
            </a:r>
            <a:r>
              <a:rPr lang="ru-RU" sz="2000" dirty="0" err="1">
                <a:solidFill>
                  <a:srgbClr val="FF0000"/>
                </a:solidFill>
                <a:latin typeface="Calibri"/>
                <a:ea typeface="Calibri"/>
                <a:cs typeface="Calibri"/>
                <a:sym typeface="Calibri"/>
              </a:rPr>
              <a:t>використовуються</a:t>
            </a:r>
            <a:r>
              <a:rPr lang="ru-RU" sz="2000" dirty="0">
                <a:solidFill>
                  <a:srgbClr val="FF0000"/>
                </a:solidFill>
                <a:latin typeface="Calibri"/>
                <a:ea typeface="Calibri"/>
                <a:cs typeface="Calibri"/>
                <a:sym typeface="Calibri"/>
              </a:rPr>
              <a:t> </a:t>
            </a:r>
            <a:r>
              <a:rPr lang="ru-RU" sz="2000" dirty="0" err="1">
                <a:solidFill>
                  <a:srgbClr val="FF0000"/>
                </a:solidFill>
                <a:latin typeface="Calibri"/>
                <a:ea typeface="Calibri"/>
                <a:cs typeface="Calibri"/>
                <a:sym typeface="Calibri"/>
              </a:rPr>
              <a:t>різноманітні</a:t>
            </a:r>
            <a:r>
              <a:rPr lang="ru-RU" sz="2000" dirty="0">
                <a:solidFill>
                  <a:srgbClr val="FF0000"/>
                </a:solidFill>
                <a:latin typeface="Calibri"/>
                <a:ea typeface="Calibri"/>
                <a:cs typeface="Calibri"/>
                <a:sym typeface="Calibri"/>
              </a:rPr>
              <a:t> </a:t>
            </a:r>
            <a:r>
              <a:rPr lang="ru-RU" sz="2000" dirty="0" err="1">
                <a:solidFill>
                  <a:srgbClr val="FF0000"/>
                </a:solidFill>
                <a:latin typeface="Calibri"/>
                <a:ea typeface="Calibri"/>
                <a:cs typeface="Calibri"/>
                <a:sym typeface="Calibri"/>
              </a:rPr>
              <a:t>форми</a:t>
            </a:r>
            <a:r>
              <a:rPr lang="ru-RU" sz="2000" dirty="0">
                <a:solidFill>
                  <a:srgbClr val="FF0000"/>
                </a:solidFill>
                <a:latin typeface="Calibri"/>
                <a:ea typeface="Calibri"/>
                <a:cs typeface="Calibri"/>
                <a:sym typeface="Calibri"/>
              </a:rPr>
              <a:t> </a:t>
            </a:r>
            <a:r>
              <a:rPr lang="ru-RU" sz="2000" dirty="0" err="1">
                <a:solidFill>
                  <a:srgbClr val="FF0000"/>
                </a:solidFill>
                <a:latin typeface="Calibri"/>
                <a:ea typeface="Calibri"/>
                <a:cs typeface="Calibri"/>
                <a:sym typeface="Calibri"/>
              </a:rPr>
              <a:t>роботи</a:t>
            </a:r>
            <a:r>
              <a:rPr lang="ru-RU" sz="2000" dirty="0">
                <a:solidFill>
                  <a:srgbClr val="FF0000"/>
                </a:solidFill>
                <a:latin typeface="Calibri"/>
                <a:ea typeface="Calibri"/>
                <a:cs typeface="Calibri"/>
                <a:sym typeface="Calibri"/>
              </a:rPr>
              <a:t> з </a:t>
            </a:r>
            <a:r>
              <a:rPr lang="ru-RU" sz="2000" dirty="0" err="1">
                <a:solidFill>
                  <a:srgbClr val="FF0000"/>
                </a:solidFill>
                <a:latin typeface="Calibri"/>
                <a:ea typeface="Calibri"/>
                <a:cs typeface="Calibri"/>
                <a:sym typeface="Calibri"/>
              </a:rPr>
              <a:t>учнями</a:t>
            </a:r>
            <a:r>
              <a:rPr lang="ru-RU" sz="2000" dirty="0">
                <a:solidFill>
                  <a:srgbClr val="FF0000"/>
                </a:solidFill>
                <a:latin typeface="Calibri"/>
                <a:ea typeface="Calibri"/>
                <a:cs typeface="Calibri"/>
                <a:sym typeface="Calibri"/>
              </a:rPr>
              <a:t>.</a:t>
            </a:r>
            <a:r>
              <a:rPr lang="ru-RU" sz="2000" dirty="0">
                <a:solidFill>
                  <a:srgbClr val="FF0000"/>
                </a:solidFill>
              </a:rPr>
              <a:t/>
            </a:r>
            <a:br>
              <a:rPr lang="ru-RU" sz="2000" dirty="0">
                <a:solidFill>
                  <a:srgbClr val="FF0000"/>
                </a:solidFill>
              </a:rPr>
            </a:br>
            <a:r>
              <a:rPr lang="ru-RU" sz="2000" dirty="0" err="1">
                <a:solidFill>
                  <a:srgbClr val="FF0000"/>
                </a:solidFill>
                <a:latin typeface="Calibri"/>
                <a:ea typeface="Calibri"/>
                <a:cs typeface="Calibri"/>
                <a:sym typeface="Calibri"/>
              </a:rPr>
              <a:t>Розглянемо</a:t>
            </a:r>
            <a:r>
              <a:rPr lang="ru-RU" sz="2000" dirty="0">
                <a:solidFill>
                  <a:srgbClr val="FF0000"/>
                </a:solidFill>
                <a:latin typeface="Calibri"/>
                <a:ea typeface="Calibri"/>
                <a:cs typeface="Calibri"/>
                <a:sym typeface="Calibri"/>
              </a:rPr>
              <a:t> один з </a:t>
            </a:r>
            <a:r>
              <a:rPr lang="ru-RU" sz="2000" dirty="0" err="1">
                <a:solidFill>
                  <a:srgbClr val="FF0000"/>
                </a:solidFill>
                <a:latin typeface="Calibri"/>
                <a:ea typeface="Calibri"/>
                <a:cs typeface="Calibri"/>
                <a:sym typeface="Calibri"/>
              </a:rPr>
              <a:t>уроків</a:t>
            </a:r>
            <a:r>
              <a:rPr lang="ru-RU" sz="2000" dirty="0">
                <a:solidFill>
                  <a:srgbClr val="FF0000"/>
                </a:solidFill>
                <a:latin typeface="Calibri"/>
                <a:ea typeface="Calibri"/>
                <a:cs typeface="Calibri"/>
                <a:sym typeface="Calibri"/>
              </a:rPr>
              <a:t>  </a:t>
            </a:r>
            <a:r>
              <a:rPr lang="ru-RU" sz="2000" dirty="0" smtClean="0">
                <a:solidFill>
                  <a:srgbClr val="FF0000"/>
                </a:solidFill>
                <a:latin typeface="Calibri"/>
                <a:ea typeface="Calibri"/>
                <a:cs typeface="Calibri"/>
                <a:sym typeface="Calibri"/>
              </a:rPr>
              <a:t>у1 </a:t>
            </a:r>
            <a:r>
              <a:rPr lang="ru-RU" sz="2000" dirty="0" err="1" smtClean="0">
                <a:solidFill>
                  <a:srgbClr val="FF0000"/>
                </a:solidFill>
                <a:latin typeface="Calibri"/>
                <a:ea typeface="Calibri"/>
                <a:cs typeface="Calibri"/>
                <a:sym typeface="Calibri"/>
              </a:rPr>
              <a:t>класі</a:t>
            </a:r>
            <a:r>
              <a:rPr lang="ru-RU" sz="2000" dirty="0" smtClean="0">
                <a:solidFill>
                  <a:srgbClr val="FF0000"/>
                </a:solidFill>
                <a:latin typeface="Calibri"/>
                <a:ea typeface="Calibri"/>
                <a:cs typeface="Calibri"/>
                <a:sym typeface="Calibri"/>
              </a:rPr>
              <a:t>. </a:t>
            </a:r>
            <a:r>
              <a:rPr lang="ru-RU" sz="2000" dirty="0">
                <a:solidFill>
                  <a:srgbClr val="FF0000"/>
                </a:solidFill>
                <a:latin typeface="Calibri"/>
                <a:ea typeface="Calibri"/>
                <a:cs typeface="Calibri"/>
                <a:sym typeface="Calibri"/>
              </a:rPr>
              <a:t>Тема. </a:t>
            </a:r>
            <a:r>
              <a:rPr lang="ru-RU" sz="2000" dirty="0" err="1">
                <a:solidFill>
                  <a:srgbClr val="FF0000"/>
                </a:solidFill>
                <a:latin typeface="Calibri"/>
                <a:ea typeface="Calibri"/>
                <a:cs typeface="Calibri"/>
                <a:sym typeface="Calibri"/>
              </a:rPr>
              <a:t>Геометричні</a:t>
            </a:r>
            <a:r>
              <a:rPr lang="ru-RU" sz="2000" dirty="0">
                <a:solidFill>
                  <a:srgbClr val="FF0000"/>
                </a:solidFill>
                <a:latin typeface="Calibri"/>
                <a:ea typeface="Calibri"/>
                <a:cs typeface="Calibri"/>
                <a:sym typeface="Calibri"/>
              </a:rPr>
              <a:t> </a:t>
            </a:r>
            <a:r>
              <a:rPr lang="ru-RU" sz="2000" dirty="0" err="1">
                <a:solidFill>
                  <a:srgbClr val="FF0000"/>
                </a:solidFill>
                <a:latin typeface="Calibri"/>
                <a:ea typeface="Calibri"/>
                <a:cs typeface="Calibri"/>
                <a:sym typeface="Calibri"/>
              </a:rPr>
              <a:t>фігури</a:t>
            </a:r>
            <a:r>
              <a:rPr lang="ru-RU" sz="2000" dirty="0" smtClean="0">
                <a:solidFill>
                  <a:schemeClr val="dk1"/>
                </a:solidFill>
                <a:latin typeface="Calibri"/>
                <a:ea typeface="Calibri"/>
                <a:cs typeface="Calibri"/>
                <a:sym typeface="Calibri"/>
              </a:rPr>
              <a:t>.</a:t>
            </a:r>
            <a:r>
              <a:rPr lang="uk-UA" sz="2000" dirty="0">
                <a:solidFill>
                  <a:srgbClr val="FF0000"/>
                </a:solidFill>
                <a:latin typeface="Calibri"/>
                <a:ea typeface="Calibri"/>
                <a:cs typeface="Calibri"/>
                <a:sym typeface="Calibri"/>
              </a:rPr>
              <a:t> Далі вводимо поняття кутів і сторін, розглядаємо кількість кутів і сторін у кожній  </a:t>
            </a:r>
            <a:r>
              <a:rPr lang="uk-UA" sz="2000" dirty="0" smtClean="0">
                <a:solidFill>
                  <a:srgbClr val="FF0000"/>
                </a:solidFill>
                <a:latin typeface="Calibri"/>
                <a:ea typeface="Calibri"/>
                <a:cs typeface="Calibri"/>
                <a:sym typeface="Calibri"/>
              </a:rPr>
              <a:t>фігурі</a:t>
            </a:r>
            <a:r>
              <a:rPr lang="uk-UA" dirty="0" smtClean="0">
                <a:solidFill>
                  <a:srgbClr val="FF0000"/>
                </a:solidFill>
                <a:latin typeface="Calibri"/>
                <a:ea typeface="Calibri"/>
                <a:cs typeface="Calibri"/>
                <a:sym typeface="Calibri"/>
              </a:rPr>
              <a:t>.</a:t>
            </a:r>
            <a:endParaRPr lang="ru-RU" dirty="0"/>
          </a:p>
        </p:txBody>
      </p:sp>
      <p:pic>
        <p:nvPicPr>
          <p:cNvPr id="7" name="Google Shape;241;p16"/>
          <p:cNvPicPr preferRelativeResize="0">
            <a:picLocks noGrp="1"/>
          </p:cNvPicPr>
          <p:nvPr>
            <p:ph sz="half" idx="1"/>
          </p:nvPr>
        </p:nvPicPr>
        <p:blipFill rotWithShape="1">
          <a:blip r:embed="rId2">
            <a:alphaModFix/>
          </a:blip>
          <a:srcRect l="18888" t="20139" r="53416" b="7117"/>
          <a:stretch/>
        </p:blipFill>
        <p:spPr>
          <a:xfrm>
            <a:off x="2001000" y="1809000"/>
            <a:ext cx="4005337" cy="4817963"/>
          </a:xfrm>
          <a:prstGeom prst="rect">
            <a:avLst/>
          </a:prstGeom>
          <a:noFill/>
          <a:ln>
            <a:noFill/>
          </a:ln>
        </p:spPr>
      </p:pic>
      <p:pic>
        <p:nvPicPr>
          <p:cNvPr id="8" name="Google Shape;251;p17"/>
          <p:cNvPicPr preferRelativeResize="0">
            <a:picLocks noGrp="1"/>
          </p:cNvPicPr>
          <p:nvPr>
            <p:ph sz="half" idx="2"/>
          </p:nvPr>
        </p:nvPicPr>
        <p:blipFill rotWithShape="1">
          <a:blip r:embed="rId3">
            <a:alphaModFix/>
          </a:blip>
          <a:srcRect l="35358" t="24305" r="36823" b="5035"/>
          <a:stretch/>
        </p:blipFill>
        <p:spPr>
          <a:xfrm>
            <a:off x="7176000" y="1854000"/>
            <a:ext cx="4275000" cy="4936338"/>
          </a:xfrm>
          <a:prstGeom prst="rect">
            <a:avLst/>
          </a:prstGeom>
          <a:noFill/>
          <a:ln>
            <a:noFill/>
          </a:ln>
        </p:spPr>
      </p:pic>
    </p:spTree>
    <p:extLst>
      <p:ext uri="{BB962C8B-B14F-4D97-AF65-F5344CB8AC3E}">
        <p14:creationId xmlns:p14="http://schemas.microsoft.com/office/powerpoint/2010/main" val="787486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r>
              <a:rPr lang="uk-UA" sz="3100" dirty="0" smtClean="0">
                <a:solidFill>
                  <a:schemeClr val="dk1"/>
                </a:solidFill>
                <a:latin typeface="Calibri"/>
                <a:ea typeface="Calibri"/>
                <a:cs typeface="Calibri"/>
                <a:sym typeface="Calibri"/>
              </a:rPr>
              <a:t/>
            </a:r>
            <a:br>
              <a:rPr lang="uk-UA" sz="3100" dirty="0" smtClean="0">
                <a:solidFill>
                  <a:schemeClr val="dk1"/>
                </a:solidFill>
                <a:latin typeface="Calibri"/>
                <a:ea typeface="Calibri"/>
                <a:cs typeface="Calibri"/>
                <a:sym typeface="Calibri"/>
              </a:rPr>
            </a:br>
            <a:r>
              <a:rPr lang="uk-UA" sz="3100" dirty="0">
                <a:solidFill>
                  <a:schemeClr val="dk1"/>
                </a:solidFill>
                <a:latin typeface="Calibri"/>
                <a:ea typeface="Calibri"/>
                <a:cs typeface="Calibri"/>
                <a:sym typeface="Calibri"/>
              </a:rPr>
              <a:t/>
            </a:r>
            <a:br>
              <a:rPr lang="uk-UA" sz="3100" dirty="0">
                <a:solidFill>
                  <a:schemeClr val="dk1"/>
                </a:solidFill>
                <a:latin typeface="Calibri"/>
                <a:ea typeface="Calibri"/>
                <a:cs typeface="Calibri"/>
                <a:sym typeface="Calibri"/>
              </a:rPr>
            </a:br>
            <a:r>
              <a:rPr lang="uk-UA" sz="3100" dirty="0" smtClean="0">
                <a:solidFill>
                  <a:schemeClr val="dk1"/>
                </a:solidFill>
                <a:latin typeface="Calibri"/>
                <a:ea typeface="Calibri"/>
                <a:cs typeface="Calibri"/>
                <a:sym typeface="Calibri"/>
              </a:rPr>
              <a:t/>
            </a:r>
            <a:br>
              <a:rPr lang="uk-UA" sz="3100" dirty="0" smtClean="0">
                <a:solidFill>
                  <a:schemeClr val="dk1"/>
                </a:solidFill>
                <a:latin typeface="Calibri"/>
                <a:ea typeface="Calibri"/>
                <a:cs typeface="Calibri"/>
                <a:sym typeface="Calibri"/>
              </a:rPr>
            </a:br>
            <a:r>
              <a:rPr lang="ru-RU" sz="2700" dirty="0" smtClean="0">
                <a:solidFill>
                  <a:srgbClr val="FF0000"/>
                </a:solidFill>
                <a:latin typeface="Calibri"/>
                <a:ea typeface="Calibri"/>
                <a:cs typeface="Calibri"/>
                <a:sym typeface="Calibri"/>
              </a:rPr>
              <a:t>Говоримо </a:t>
            </a:r>
            <a:r>
              <a:rPr lang="ru-RU" sz="2700" dirty="0">
                <a:solidFill>
                  <a:srgbClr val="FF0000"/>
                </a:solidFill>
                <a:latin typeface="Calibri"/>
                <a:ea typeface="Calibri"/>
                <a:cs typeface="Calibri"/>
                <a:sym typeface="Calibri"/>
              </a:rPr>
              <a:t>з </a:t>
            </a:r>
            <a:r>
              <a:rPr lang="ru-RU" sz="2700" dirty="0" err="1">
                <a:solidFill>
                  <a:srgbClr val="FF0000"/>
                </a:solidFill>
                <a:latin typeface="Calibri"/>
                <a:ea typeface="Calibri"/>
                <a:cs typeface="Calibri"/>
                <a:sym typeface="Calibri"/>
              </a:rPr>
              <a:t>учнями</a:t>
            </a:r>
            <a:r>
              <a:rPr lang="ru-RU" sz="2700" dirty="0">
                <a:solidFill>
                  <a:srgbClr val="FF0000"/>
                </a:solidFill>
                <a:latin typeface="Calibri"/>
                <a:ea typeface="Calibri"/>
                <a:cs typeface="Calibri"/>
                <a:sym typeface="Calibri"/>
              </a:rPr>
              <a:t> про </a:t>
            </a:r>
            <a:r>
              <a:rPr lang="ru-RU" sz="2700" dirty="0" err="1">
                <a:solidFill>
                  <a:srgbClr val="FF0000"/>
                </a:solidFill>
                <a:latin typeface="Calibri"/>
                <a:ea typeface="Calibri"/>
                <a:cs typeface="Calibri"/>
                <a:sym typeface="Calibri"/>
              </a:rPr>
              <a:t>розбиття</a:t>
            </a:r>
            <a:r>
              <a:rPr lang="ru-RU" sz="2700" dirty="0">
                <a:solidFill>
                  <a:srgbClr val="FF0000"/>
                </a:solidFill>
                <a:latin typeface="Calibri"/>
                <a:ea typeface="Calibri"/>
                <a:cs typeface="Calibri"/>
                <a:sym typeface="Calibri"/>
              </a:rPr>
              <a:t> </a:t>
            </a:r>
            <a:r>
              <a:rPr lang="ru-RU" sz="2700" dirty="0" err="1" smtClean="0">
                <a:solidFill>
                  <a:srgbClr val="FF0000"/>
                </a:solidFill>
                <a:latin typeface="Calibri"/>
                <a:ea typeface="Calibri"/>
                <a:cs typeface="Calibri"/>
                <a:sym typeface="Calibri"/>
              </a:rPr>
              <a:t>геометричних</a:t>
            </a:r>
            <a:r>
              <a:rPr lang="ru-RU" sz="2700" dirty="0" smtClean="0">
                <a:solidFill>
                  <a:srgbClr val="FF0000"/>
                </a:solidFill>
                <a:latin typeface="Calibri"/>
                <a:ea typeface="Calibri"/>
                <a:cs typeface="Calibri"/>
                <a:sym typeface="Calibri"/>
              </a:rPr>
              <a:t> </a:t>
            </a:r>
            <a:r>
              <a:rPr lang="ru-RU" sz="2700" dirty="0" err="1">
                <a:solidFill>
                  <a:srgbClr val="FF0000"/>
                </a:solidFill>
                <a:latin typeface="Calibri"/>
                <a:ea typeface="Calibri"/>
                <a:cs typeface="Calibri"/>
                <a:sym typeface="Calibri"/>
              </a:rPr>
              <a:t>фігур</a:t>
            </a:r>
            <a:r>
              <a:rPr lang="ru-RU" sz="2700" dirty="0">
                <a:solidFill>
                  <a:srgbClr val="FF0000"/>
                </a:solidFill>
                <a:latin typeface="Calibri"/>
                <a:ea typeface="Calibri"/>
                <a:cs typeface="Calibri"/>
                <a:sym typeface="Calibri"/>
              </a:rPr>
              <a:t> </a:t>
            </a:r>
            <a:r>
              <a:rPr lang="ru-RU" sz="2700" dirty="0" smtClean="0">
                <a:solidFill>
                  <a:srgbClr val="FF0000"/>
                </a:solidFill>
                <a:latin typeface="Calibri"/>
                <a:ea typeface="Calibri"/>
                <a:cs typeface="Calibri"/>
                <a:sym typeface="Calibri"/>
              </a:rPr>
              <a:t>на </a:t>
            </a:r>
            <a:r>
              <a:rPr lang="ru-RU" sz="2700" dirty="0" err="1" smtClean="0">
                <a:solidFill>
                  <a:srgbClr val="FF0000"/>
                </a:solidFill>
                <a:latin typeface="Calibri"/>
                <a:ea typeface="Calibri"/>
                <a:cs typeface="Calibri"/>
                <a:sym typeface="Calibri"/>
              </a:rPr>
              <a:t>групи</a:t>
            </a:r>
            <a:r>
              <a:rPr lang="ru-RU" sz="2700" dirty="0" smtClean="0">
                <a:solidFill>
                  <a:srgbClr val="FF0000"/>
                </a:solidFill>
                <a:latin typeface="Calibri"/>
                <a:ea typeface="Calibri"/>
                <a:cs typeface="Calibri"/>
                <a:sym typeface="Calibri"/>
              </a:rPr>
              <a:t>, </a:t>
            </a:r>
            <a:r>
              <a:rPr lang="ru-RU" sz="2700" dirty="0" err="1">
                <a:solidFill>
                  <a:srgbClr val="FF0000"/>
                </a:solidFill>
                <a:latin typeface="Calibri"/>
                <a:ea typeface="Calibri"/>
                <a:cs typeface="Calibri"/>
                <a:sym typeface="Calibri"/>
              </a:rPr>
              <a:t>підгрупи</a:t>
            </a:r>
            <a:r>
              <a:rPr lang="ru-RU" sz="2700" dirty="0">
                <a:solidFill>
                  <a:srgbClr val="FF0000"/>
                </a:solidFill>
                <a:latin typeface="Calibri"/>
                <a:ea typeface="Calibri"/>
                <a:cs typeface="Calibri"/>
                <a:sym typeface="Calibri"/>
              </a:rPr>
              <a:t> на </a:t>
            </a:r>
            <a:r>
              <a:rPr lang="ru-RU" sz="2700" dirty="0" err="1">
                <a:solidFill>
                  <a:srgbClr val="FF0000"/>
                </a:solidFill>
                <a:latin typeface="Calibri"/>
                <a:ea typeface="Calibri"/>
                <a:cs typeface="Calibri"/>
                <a:sym typeface="Calibri"/>
              </a:rPr>
              <a:t>основі</a:t>
            </a:r>
            <a:r>
              <a:rPr lang="ru-RU" sz="2700" dirty="0">
                <a:solidFill>
                  <a:srgbClr val="FF0000"/>
                </a:solidFill>
                <a:latin typeface="Calibri"/>
                <a:ea typeface="Calibri"/>
                <a:cs typeface="Calibri"/>
                <a:sym typeface="Calibri"/>
              </a:rPr>
              <a:t> </a:t>
            </a:r>
            <a:r>
              <a:rPr lang="ru-RU" sz="2700" dirty="0" err="1" smtClean="0">
                <a:solidFill>
                  <a:srgbClr val="FF0000"/>
                </a:solidFill>
                <a:latin typeface="Calibri"/>
                <a:ea typeface="Calibri"/>
                <a:cs typeface="Calibri"/>
                <a:sym typeface="Calibri"/>
              </a:rPr>
              <a:t>певних</a:t>
            </a:r>
            <a:r>
              <a:rPr lang="ru-RU" sz="2700" dirty="0" smtClean="0">
                <a:solidFill>
                  <a:srgbClr val="FF0000"/>
                </a:solidFill>
                <a:latin typeface="Calibri"/>
                <a:ea typeface="Calibri"/>
                <a:cs typeface="Calibri"/>
                <a:sym typeface="Calibri"/>
              </a:rPr>
              <a:t> </a:t>
            </a:r>
            <a:r>
              <a:rPr lang="ru-RU" sz="2700" dirty="0" err="1">
                <a:solidFill>
                  <a:srgbClr val="FF0000"/>
                </a:solidFill>
                <a:latin typeface="Calibri"/>
                <a:ea typeface="Calibri"/>
                <a:cs typeface="Calibri"/>
                <a:sym typeface="Calibri"/>
              </a:rPr>
              <a:t>ознаки</a:t>
            </a:r>
            <a:r>
              <a:rPr lang="ru-RU" sz="2700" dirty="0">
                <a:solidFill>
                  <a:srgbClr val="FF0000"/>
                </a:solidFill>
                <a:latin typeface="Calibri"/>
                <a:ea typeface="Calibri"/>
                <a:cs typeface="Calibri"/>
                <a:sym typeface="Calibri"/>
              </a:rPr>
              <a:t>.</a:t>
            </a:r>
            <a:r>
              <a:rPr lang="ru-RU" dirty="0"/>
              <a:t/>
            </a:r>
            <a:br>
              <a:rPr lang="ru-RU" dirty="0"/>
            </a:br>
            <a:r>
              <a:rPr lang="uk-UA" dirty="0"/>
              <a:t/>
            </a:r>
            <a:br>
              <a:rPr lang="uk-UA" dirty="0"/>
            </a:br>
            <a:r>
              <a:rPr lang="uk-UA" dirty="0"/>
              <a:t/>
            </a:r>
            <a:br>
              <a:rPr lang="uk-UA" dirty="0"/>
            </a:br>
            <a:endParaRPr lang="ru-RU" b="1" dirty="0">
              <a:solidFill>
                <a:srgbClr val="7030A0"/>
              </a:solidFill>
            </a:endParaRPr>
          </a:p>
        </p:txBody>
      </p:sp>
      <p:pic>
        <p:nvPicPr>
          <p:cNvPr id="5" name="Google Shape;261;p18"/>
          <p:cNvPicPr preferRelativeResize="0">
            <a:picLocks noGrp="1"/>
          </p:cNvPicPr>
          <p:nvPr>
            <p:ph sz="half" idx="1"/>
          </p:nvPr>
        </p:nvPicPr>
        <p:blipFill rotWithShape="1">
          <a:blip r:embed="rId2">
            <a:alphaModFix/>
          </a:blip>
          <a:srcRect/>
          <a:stretch/>
        </p:blipFill>
        <p:spPr>
          <a:xfrm>
            <a:off x="1881858" y="1825624"/>
            <a:ext cx="3539142" cy="4483375"/>
          </a:xfrm>
          <a:prstGeom prst="rect">
            <a:avLst/>
          </a:prstGeom>
          <a:noFill/>
          <a:ln>
            <a:noFill/>
          </a:ln>
        </p:spPr>
      </p:pic>
      <p:pic>
        <p:nvPicPr>
          <p:cNvPr id="6" name="Google Shape;262;p18"/>
          <p:cNvPicPr preferRelativeResize="0">
            <a:picLocks noGrp="1"/>
          </p:cNvPicPr>
          <p:nvPr>
            <p:ph sz="half" idx="2"/>
          </p:nvPr>
        </p:nvPicPr>
        <p:blipFill rotWithShape="1">
          <a:blip r:embed="rId3">
            <a:alphaModFix/>
          </a:blip>
          <a:srcRect b="42625"/>
          <a:stretch/>
        </p:blipFill>
        <p:spPr>
          <a:xfrm>
            <a:off x="6862762" y="1629000"/>
            <a:ext cx="4183238" cy="4410000"/>
          </a:xfrm>
          <a:prstGeom prst="rect">
            <a:avLst/>
          </a:prstGeom>
          <a:noFill/>
          <a:ln>
            <a:noFill/>
          </a:ln>
        </p:spPr>
      </p:pic>
    </p:spTree>
    <p:extLst>
      <p:ext uri="{BB962C8B-B14F-4D97-AF65-F5344CB8AC3E}">
        <p14:creationId xmlns:p14="http://schemas.microsoft.com/office/powerpoint/2010/main" val="907764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spcBef>
                <a:spcPts val="0"/>
              </a:spcBef>
            </a:pPr>
            <a:r>
              <a:rPr lang="uk-UA" dirty="0" smtClean="0"/>
              <a:t/>
            </a:r>
            <a:br>
              <a:rPr lang="uk-UA" dirty="0" smtClean="0"/>
            </a:br>
            <a:r>
              <a:rPr lang="uk-UA" dirty="0"/>
              <a:t/>
            </a:r>
            <a:br>
              <a:rPr lang="uk-UA" dirty="0"/>
            </a:br>
            <a:r>
              <a:rPr lang="ru-RU" sz="1600" dirty="0" err="1" smtClean="0">
                <a:solidFill>
                  <a:srgbClr val="FF0000"/>
                </a:solidFill>
                <a:latin typeface="Calibri"/>
                <a:ea typeface="Calibri"/>
                <a:cs typeface="Calibri"/>
                <a:sym typeface="Calibri"/>
              </a:rPr>
              <a:t>Пропонуємо</a:t>
            </a:r>
            <a:r>
              <a:rPr lang="ru-RU" sz="1600" dirty="0" smtClean="0">
                <a:solidFill>
                  <a:srgbClr val="FF0000"/>
                </a:solidFill>
                <a:latin typeface="Calibri"/>
                <a:ea typeface="Calibri"/>
                <a:cs typeface="Calibri"/>
                <a:sym typeface="Calibri"/>
              </a:rPr>
              <a:t> </a:t>
            </a:r>
            <a:r>
              <a:rPr lang="ru-RU" sz="1600" dirty="0" err="1">
                <a:solidFill>
                  <a:srgbClr val="FF0000"/>
                </a:solidFill>
                <a:latin typeface="Calibri"/>
                <a:ea typeface="Calibri"/>
                <a:cs typeface="Calibri"/>
                <a:sym typeface="Calibri"/>
              </a:rPr>
              <a:t>учням</a:t>
            </a:r>
            <a:r>
              <a:rPr lang="ru-RU" sz="1600" dirty="0">
                <a:solidFill>
                  <a:srgbClr val="FF0000"/>
                </a:solidFill>
                <a:latin typeface="Calibri"/>
                <a:ea typeface="Calibri"/>
                <a:cs typeface="Calibri"/>
                <a:sym typeface="Calibri"/>
              </a:rPr>
              <a:t> </a:t>
            </a:r>
            <a:r>
              <a:rPr lang="ru-RU" sz="1600" dirty="0" err="1">
                <a:solidFill>
                  <a:srgbClr val="FF0000"/>
                </a:solidFill>
                <a:latin typeface="Calibri"/>
                <a:ea typeface="Calibri"/>
                <a:cs typeface="Calibri"/>
                <a:sym typeface="Calibri"/>
              </a:rPr>
              <a:t>пояснити</a:t>
            </a:r>
            <a:r>
              <a:rPr lang="ru-RU" sz="1600" dirty="0">
                <a:solidFill>
                  <a:srgbClr val="FF0000"/>
                </a:solidFill>
                <a:latin typeface="Calibri"/>
                <a:ea typeface="Calibri"/>
                <a:cs typeface="Calibri"/>
                <a:sym typeface="Calibri"/>
              </a:rPr>
              <a:t> на </a:t>
            </a:r>
            <a:r>
              <a:rPr lang="ru-RU" sz="1600" dirty="0" err="1">
                <a:solidFill>
                  <a:srgbClr val="FF0000"/>
                </a:solidFill>
                <a:latin typeface="Calibri"/>
                <a:ea typeface="Calibri"/>
                <a:cs typeface="Calibri"/>
                <a:sym typeface="Calibri"/>
              </a:rPr>
              <a:t>основі</a:t>
            </a:r>
            <a:r>
              <a:rPr lang="ru-RU" sz="1600" dirty="0">
                <a:solidFill>
                  <a:srgbClr val="FF0000"/>
                </a:solidFill>
                <a:latin typeface="Calibri"/>
                <a:ea typeface="Calibri"/>
                <a:cs typeface="Calibri"/>
                <a:sym typeface="Calibri"/>
              </a:rPr>
              <a:t> </a:t>
            </a:r>
            <a:r>
              <a:rPr lang="ru-RU" sz="1600" dirty="0" err="1">
                <a:solidFill>
                  <a:srgbClr val="FF0000"/>
                </a:solidFill>
                <a:latin typeface="Calibri"/>
                <a:ea typeface="Calibri"/>
                <a:cs typeface="Calibri"/>
                <a:sym typeface="Calibri"/>
              </a:rPr>
              <a:t>якої</a:t>
            </a:r>
            <a:r>
              <a:rPr lang="ru-RU" sz="1600" dirty="0">
                <a:solidFill>
                  <a:srgbClr val="FF0000"/>
                </a:solidFill>
                <a:latin typeface="Calibri"/>
                <a:ea typeface="Calibri"/>
                <a:cs typeface="Calibri"/>
                <a:sym typeface="Calibri"/>
              </a:rPr>
              <a:t> </a:t>
            </a:r>
            <a:r>
              <a:rPr lang="ru-RU" sz="1600" dirty="0" err="1">
                <a:solidFill>
                  <a:srgbClr val="FF0000"/>
                </a:solidFill>
                <a:latin typeface="Calibri"/>
                <a:ea typeface="Calibri"/>
                <a:cs typeface="Calibri"/>
                <a:sym typeface="Calibri"/>
              </a:rPr>
              <a:t>ознаки</a:t>
            </a:r>
            <a:r>
              <a:rPr lang="ru-RU" sz="1600" dirty="0">
                <a:solidFill>
                  <a:srgbClr val="FF0000"/>
                </a:solidFill>
                <a:latin typeface="Calibri"/>
                <a:ea typeface="Calibri"/>
                <a:cs typeface="Calibri"/>
                <a:sym typeface="Calibri"/>
              </a:rPr>
              <a:t> </a:t>
            </a:r>
            <a:r>
              <a:rPr lang="ru-RU" sz="1600" dirty="0" err="1">
                <a:solidFill>
                  <a:srgbClr val="FF0000"/>
                </a:solidFill>
                <a:latin typeface="Calibri"/>
                <a:ea typeface="Calibri"/>
                <a:cs typeface="Calibri"/>
                <a:sym typeface="Calibri"/>
              </a:rPr>
              <a:t>виконано</a:t>
            </a:r>
            <a:r>
              <a:rPr lang="ru-RU" sz="1600" dirty="0">
                <a:solidFill>
                  <a:srgbClr val="FF0000"/>
                </a:solidFill>
                <a:latin typeface="Calibri"/>
                <a:ea typeface="Calibri"/>
                <a:cs typeface="Calibri"/>
                <a:sym typeface="Calibri"/>
              </a:rPr>
              <a:t> </a:t>
            </a:r>
            <a:r>
              <a:rPr lang="ru-RU" sz="1600" dirty="0" err="1">
                <a:solidFill>
                  <a:srgbClr val="FF0000"/>
                </a:solidFill>
                <a:latin typeface="Calibri"/>
                <a:ea typeface="Calibri"/>
                <a:cs typeface="Calibri"/>
                <a:sym typeface="Calibri"/>
              </a:rPr>
              <a:t>поділ</a:t>
            </a:r>
            <a:r>
              <a:rPr lang="ru-RU" sz="1600" dirty="0" smtClean="0">
                <a:solidFill>
                  <a:srgbClr val="FF0000"/>
                </a:solidFill>
                <a:latin typeface="Calibri"/>
                <a:ea typeface="Calibri"/>
                <a:cs typeface="Calibri"/>
                <a:sym typeface="Calibri"/>
              </a:rPr>
              <a:t>.</a:t>
            </a:r>
            <a:r>
              <a:rPr lang="ru-RU" sz="1600" dirty="0">
                <a:solidFill>
                  <a:schemeClr val="dk1"/>
                </a:solidFill>
                <a:latin typeface="Calibri"/>
                <a:ea typeface="Calibri"/>
                <a:cs typeface="Calibri"/>
                <a:sym typeface="Calibri"/>
              </a:rPr>
              <a:t> </a:t>
            </a:r>
            <a:r>
              <a:rPr lang="ru-RU" sz="1600" b="1" dirty="0" smtClean="0">
                <a:solidFill>
                  <a:srgbClr val="0070C0"/>
                </a:solidFill>
                <a:latin typeface="Calibri"/>
                <a:ea typeface="Calibri"/>
                <a:cs typeface="Calibri"/>
                <a:sym typeface="Calibri"/>
              </a:rPr>
              <a:t>  </a:t>
            </a:r>
            <a:r>
              <a:rPr lang="ru-RU" sz="2200" b="1" dirty="0" err="1" smtClean="0">
                <a:solidFill>
                  <a:srgbClr val="7030A0"/>
                </a:solidFill>
                <a:latin typeface="Calibri"/>
                <a:ea typeface="Calibri"/>
                <a:cs typeface="Calibri"/>
                <a:sym typeface="Calibri"/>
              </a:rPr>
              <a:t>Далі</a:t>
            </a:r>
            <a:r>
              <a:rPr lang="ru-RU" sz="2200" b="1" dirty="0" smtClean="0">
                <a:solidFill>
                  <a:srgbClr val="7030A0"/>
                </a:solidFill>
                <a:latin typeface="Calibri"/>
                <a:ea typeface="Calibri"/>
                <a:cs typeface="Calibri"/>
                <a:sym typeface="Calibri"/>
              </a:rPr>
              <a:t> </a:t>
            </a:r>
            <a:r>
              <a:rPr lang="ru-RU" sz="2200" b="1" dirty="0">
                <a:solidFill>
                  <a:srgbClr val="7030A0"/>
                </a:solidFill>
                <a:latin typeface="Calibri"/>
                <a:ea typeface="Calibri"/>
                <a:cs typeface="Calibri"/>
                <a:sym typeface="Calibri"/>
              </a:rPr>
              <a:t>практична </a:t>
            </a:r>
            <a:r>
              <a:rPr lang="ru-RU" sz="2200" b="1" dirty="0" err="1">
                <a:solidFill>
                  <a:srgbClr val="7030A0"/>
                </a:solidFill>
                <a:latin typeface="Calibri"/>
                <a:ea typeface="Calibri"/>
                <a:cs typeface="Calibri"/>
                <a:sym typeface="Calibri"/>
              </a:rPr>
              <a:t>дослідницька</a:t>
            </a:r>
            <a:r>
              <a:rPr lang="ru-RU" sz="2200" b="1" dirty="0">
                <a:solidFill>
                  <a:srgbClr val="7030A0"/>
                </a:solidFill>
                <a:latin typeface="Calibri"/>
                <a:ea typeface="Calibri"/>
                <a:cs typeface="Calibri"/>
                <a:sym typeface="Calibri"/>
              </a:rPr>
              <a:t> робота.</a:t>
            </a:r>
            <a:r>
              <a:rPr lang="ru-RU" sz="1600" b="1" dirty="0">
                <a:solidFill>
                  <a:srgbClr val="0070C0"/>
                </a:solidFill>
              </a:rPr>
              <a:t/>
            </a:r>
            <a:br>
              <a:rPr lang="ru-RU" sz="1600" b="1" dirty="0">
                <a:solidFill>
                  <a:srgbClr val="0070C0"/>
                </a:solidFill>
              </a:rPr>
            </a:br>
            <a:r>
              <a:rPr lang="ru-RU" sz="1600" b="1" dirty="0">
                <a:solidFill>
                  <a:srgbClr val="0070C0"/>
                </a:solidFill>
                <a:latin typeface="Calibri"/>
                <a:ea typeface="Calibri"/>
                <a:cs typeface="Calibri"/>
                <a:sym typeface="Calibri"/>
              </a:rPr>
              <a:t>Перед </a:t>
            </a:r>
            <a:r>
              <a:rPr lang="ru-RU" sz="1600" b="1" dirty="0" err="1">
                <a:solidFill>
                  <a:srgbClr val="0070C0"/>
                </a:solidFill>
                <a:latin typeface="Calibri"/>
                <a:ea typeface="Calibri"/>
                <a:cs typeface="Calibri"/>
                <a:sym typeface="Calibri"/>
              </a:rPr>
              <a:t>учнями</a:t>
            </a:r>
            <a:r>
              <a:rPr lang="ru-RU" sz="1600" b="1" dirty="0">
                <a:solidFill>
                  <a:srgbClr val="0070C0"/>
                </a:solidFill>
                <a:latin typeface="Calibri"/>
                <a:ea typeface="Calibri"/>
                <a:cs typeface="Calibri"/>
                <a:sym typeface="Calibri"/>
              </a:rPr>
              <a:t> лежать </a:t>
            </a:r>
            <a:r>
              <a:rPr lang="ru-RU" sz="1600" b="1" dirty="0" err="1">
                <a:solidFill>
                  <a:srgbClr val="0070C0"/>
                </a:solidFill>
                <a:latin typeface="Calibri"/>
                <a:ea typeface="Calibri"/>
                <a:cs typeface="Calibri"/>
                <a:sym typeface="Calibri"/>
              </a:rPr>
              <a:t>фігури</a:t>
            </a:r>
            <a:r>
              <a:rPr lang="ru-RU" sz="1600" b="1" dirty="0">
                <a:solidFill>
                  <a:srgbClr val="0070C0"/>
                </a:solidFill>
                <a:latin typeface="Calibri"/>
                <a:ea typeface="Calibri"/>
                <a:cs typeface="Calibri"/>
                <a:sym typeface="Calibri"/>
              </a:rPr>
              <a:t>. На </a:t>
            </a:r>
            <a:r>
              <a:rPr lang="ru-RU" sz="1600" b="1" dirty="0" err="1">
                <a:solidFill>
                  <a:srgbClr val="0070C0"/>
                </a:solidFill>
                <a:latin typeface="Calibri"/>
                <a:ea typeface="Calibri"/>
                <a:cs typeface="Calibri"/>
                <a:sym typeface="Calibri"/>
              </a:rPr>
              <a:t>слайді</a:t>
            </a:r>
            <a:r>
              <a:rPr lang="ru-RU" sz="1600" b="1" dirty="0">
                <a:solidFill>
                  <a:srgbClr val="0070C0"/>
                </a:solidFill>
                <a:latin typeface="Calibri"/>
                <a:ea typeface="Calibri"/>
                <a:cs typeface="Calibri"/>
                <a:sym typeface="Calibri"/>
              </a:rPr>
              <a:t> вони </a:t>
            </a:r>
            <a:r>
              <a:rPr lang="ru-RU" sz="1600" b="1" dirty="0" err="1" smtClean="0">
                <a:solidFill>
                  <a:srgbClr val="0070C0"/>
                </a:solidFill>
                <a:latin typeface="Calibri"/>
                <a:ea typeface="Calibri"/>
                <a:cs typeface="Calibri"/>
                <a:sym typeface="Calibri"/>
              </a:rPr>
              <a:t>білі.З</a:t>
            </a:r>
            <a:r>
              <a:rPr lang="ru-RU" sz="1600" b="1" dirty="0" smtClean="0">
                <a:solidFill>
                  <a:srgbClr val="0070C0"/>
                </a:solidFill>
                <a:latin typeface="Calibri"/>
                <a:ea typeface="Calibri"/>
                <a:cs typeface="Calibri"/>
                <a:sym typeface="Calibri"/>
              </a:rPr>
              <a:t> </a:t>
            </a:r>
            <a:r>
              <a:rPr lang="ru-RU" sz="1600" b="1" dirty="0">
                <a:solidFill>
                  <a:srgbClr val="0070C0"/>
                </a:solidFill>
                <a:latin typeface="Calibri"/>
                <a:ea typeface="Calibri"/>
                <a:cs typeface="Calibri"/>
                <a:sym typeface="Calibri"/>
              </a:rPr>
              <a:t>них </a:t>
            </a:r>
            <a:r>
              <a:rPr lang="ru-RU" sz="1600" b="1" dirty="0" err="1">
                <a:solidFill>
                  <a:srgbClr val="0070C0"/>
                </a:solidFill>
                <a:latin typeface="Calibri"/>
                <a:ea typeface="Calibri"/>
                <a:cs typeface="Calibri"/>
                <a:sym typeface="Calibri"/>
              </a:rPr>
              <a:t>учні</a:t>
            </a:r>
            <a:r>
              <a:rPr lang="ru-RU" sz="1600" b="1" dirty="0">
                <a:solidFill>
                  <a:srgbClr val="0070C0"/>
                </a:solidFill>
                <a:latin typeface="Calibri"/>
                <a:ea typeface="Calibri"/>
                <a:cs typeface="Calibri"/>
                <a:sym typeface="Calibri"/>
              </a:rPr>
              <a:t> </a:t>
            </a:r>
            <a:r>
              <a:rPr lang="ru-RU" sz="1600" b="1" dirty="0" err="1">
                <a:solidFill>
                  <a:srgbClr val="0070C0"/>
                </a:solidFill>
                <a:latin typeface="Calibri"/>
                <a:ea typeface="Calibri"/>
                <a:cs typeface="Calibri"/>
                <a:sym typeface="Calibri"/>
              </a:rPr>
              <a:t>мають</a:t>
            </a:r>
            <a:r>
              <a:rPr lang="ru-RU" sz="1600" b="1" dirty="0">
                <a:solidFill>
                  <a:srgbClr val="0070C0"/>
                </a:solidFill>
                <a:latin typeface="Calibri"/>
                <a:ea typeface="Calibri"/>
                <a:cs typeface="Calibri"/>
                <a:sym typeface="Calibri"/>
              </a:rPr>
              <a:t> </a:t>
            </a:r>
            <a:r>
              <a:rPr lang="ru-RU" sz="1600" b="1" dirty="0" err="1">
                <a:solidFill>
                  <a:srgbClr val="0070C0"/>
                </a:solidFill>
                <a:latin typeface="Calibri"/>
                <a:ea typeface="Calibri"/>
                <a:cs typeface="Calibri"/>
                <a:sym typeface="Calibri"/>
              </a:rPr>
              <a:t>скласти</a:t>
            </a:r>
            <a:r>
              <a:rPr lang="ru-RU" sz="1600" b="1" dirty="0">
                <a:solidFill>
                  <a:srgbClr val="0070C0"/>
                </a:solidFill>
                <a:latin typeface="Calibri"/>
                <a:ea typeface="Calibri"/>
                <a:cs typeface="Calibri"/>
                <a:sym typeface="Calibri"/>
              </a:rPr>
              <a:t> </a:t>
            </a:r>
            <a:r>
              <a:rPr lang="ru-RU" sz="1600" b="1" dirty="0" err="1">
                <a:solidFill>
                  <a:srgbClr val="0070C0"/>
                </a:solidFill>
                <a:latin typeface="Calibri"/>
                <a:ea typeface="Calibri"/>
                <a:cs typeface="Calibri"/>
                <a:sym typeface="Calibri"/>
              </a:rPr>
              <a:t>фігури</a:t>
            </a:r>
            <a:r>
              <a:rPr lang="ru-RU" sz="1600" b="1" dirty="0">
                <a:solidFill>
                  <a:srgbClr val="0070C0"/>
                </a:solidFill>
                <a:latin typeface="Calibri"/>
                <a:ea typeface="Calibri"/>
                <a:cs typeface="Calibri"/>
                <a:sym typeface="Calibri"/>
              </a:rPr>
              <a:t>, </a:t>
            </a:r>
            <a:r>
              <a:rPr lang="ru-RU" sz="1600" b="1" dirty="0" err="1">
                <a:solidFill>
                  <a:srgbClr val="0070C0"/>
                </a:solidFill>
                <a:latin typeface="Calibri"/>
                <a:ea typeface="Calibri"/>
                <a:cs typeface="Calibri"/>
                <a:sym typeface="Calibri"/>
              </a:rPr>
              <a:t>що</a:t>
            </a:r>
            <a:r>
              <a:rPr lang="ru-RU" sz="1600" b="1" dirty="0">
                <a:solidFill>
                  <a:srgbClr val="0070C0"/>
                </a:solidFill>
                <a:latin typeface="Calibri"/>
                <a:ea typeface="Calibri"/>
                <a:cs typeface="Calibri"/>
                <a:sym typeface="Calibri"/>
              </a:rPr>
              <a:t> </a:t>
            </a:r>
            <a:r>
              <a:rPr lang="ru-RU" sz="1600" b="1" dirty="0" err="1">
                <a:solidFill>
                  <a:srgbClr val="0070C0"/>
                </a:solidFill>
                <a:latin typeface="Calibri"/>
                <a:ea typeface="Calibri"/>
                <a:cs typeface="Calibri"/>
                <a:sym typeface="Calibri"/>
              </a:rPr>
              <a:t>вказані</a:t>
            </a:r>
            <a:r>
              <a:rPr lang="ru-RU" sz="1600" b="1" dirty="0">
                <a:solidFill>
                  <a:srgbClr val="0070C0"/>
                </a:solidFill>
                <a:latin typeface="Calibri"/>
                <a:ea typeface="Calibri"/>
                <a:cs typeface="Calibri"/>
                <a:sym typeface="Calibri"/>
              </a:rPr>
              <a:t> </a:t>
            </a:r>
            <a:r>
              <a:rPr lang="ru-RU" sz="1600" b="1" dirty="0" err="1">
                <a:solidFill>
                  <a:srgbClr val="0070C0"/>
                </a:solidFill>
                <a:latin typeface="Calibri"/>
                <a:ea typeface="Calibri"/>
                <a:cs typeface="Calibri"/>
                <a:sym typeface="Calibri"/>
              </a:rPr>
              <a:t>нижче</a:t>
            </a:r>
            <a:r>
              <a:rPr lang="ru-RU" sz="1600" b="1" dirty="0">
                <a:solidFill>
                  <a:srgbClr val="0070C0"/>
                </a:solidFill>
                <a:latin typeface="Calibri"/>
                <a:ea typeface="Calibri"/>
                <a:cs typeface="Calibri"/>
                <a:sym typeface="Calibri"/>
              </a:rPr>
              <a:t>.</a:t>
            </a:r>
            <a:r>
              <a:rPr lang="ru-RU" sz="1100" b="1" dirty="0">
                <a:solidFill>
                  <a:srgbClr val="0070C0"/>
                </a:solidFill>
              </a:rPr>
              <a:t/>
            </a:r>
            <a:br>
              <a:rPr lang="ru-RU" sz="1100" b="1" dirty="0">
                <a:solidFill>
                  <a:srgbClr val="0070C0"/>
                </a:solidFill>
              </a:rPr>
            </a:br>
            <a:r>
              <a:rPr lang="ru-RU" sz="1200" b="1" dirty="0">
                <a:solidFill>
                  <a:srgbClr val="0070C0"/>
                </a:solidFill>
                <a:latin typeface="Calibri"/>
                <a:ea typeface="Calibri"/>
                <a:cs typeface="Calibri"/>
                <a:sym typeface="Calibri"/>
              </a:rPr>
              <a:t> </a:t>
            </a:r>
            <a:r>
              <a:rPr lang="ru-RU" sz="1100" b="1" dirty="0">
                <a:solidFill>
                  <a:srgbClr val="0070C0"/>
                </a:solidFill>
              </a:rPr>
              <a:t/>
            </a:r>
            <a:br>
              <a:rPr lang="ru-RU" sz="1100" b="1" dirty="0">
                <a:solidFill>
                  <a:srgbClr val="0070C0"/>
                </a:solidFill>
              </a:rPr>
            </a:br>
            <a:r>
              <a:rPr lang="ru-RU" sz="1600" b="1" dirty="0" err="1">
                <a:solidFill>
                  <a:srgbClr val="0070C0"/>
                </a:solidFill>
                <a:latin typeface="Calibri"/>
                <a:ea typeface="Calibri"/>
                <a:cs typeface="Calibri"/>
                <a:sym typeface="Calibri"/>
              </a:rPr>
              <a:t>Ця</a:t>
            </a:r>
            <a:r>
              <a:rPr lang="ru-RU" sz="1600" b="1" dirty="0">
                <a:solidFill>
                  <a:srgbClr val="0070C0"/>
                </a:solidFill>
                <a:latin typeface="Calibri"/>
                <a:ea typeface="Calibri"/>
                <a:cs typeface="Calibri"/>
                <a:sym typeface="Calibri"/>
              </a:rPr>
              <a:t> </a:t>
            </a:r>
            <a:r>
              <a:rPr lang="ru-RU" sz="1600" b="1" dirty="0" err="1">
                <a:solidFill>
                  <a:srgbClr val="0070C0"/>
                </a:solidFill>
                <a:latin typeface="Calibri"/>
                <a:ea typeface="Calibri"/>
                <a:cs typeface="Calibri"/>
                <a:sym typeface="Calibri"/>
              </a:rPr>
              <a:t>вправа</a:t>
            </a:r>
            <a:r>
              <a:rPr lang="ru-RU" sz="1600" b="1" dirty="0">
                <a:solidFill>
                  <a:srgbClr val="0070C0"/>
                </a:solidFill>
                <a:latin typeface="Calibri"/>
                <a:ea typeface="Calibri"/>
                <a:cs typeface="Calibri"/>
                <a:sym typeface="Calibri"/>
              </a:rPr>
              <a:t> направлена на </a:t>
            </a:r>
            <a:r>
              <a:rPr lang="ru-RU" sz="1600" b="1" dirty="0" err="1">
                <a:solidFill>
                  <a:srgbClr val="0070C0"/>
                </a:solidFill>
                <a:latin typeface="Calibri"/>
                <a:ea typeface="Calibri"/>
                <a:cs typeface="Calibri"/>
                <a:sym typeface="Calibri"/>
              </a:rPr>
              <a:t>розвиток</a:t>
            </a:r>
            <a:r>
              <a:rPr lang="ru-RU" sz="1600" b="1" dirty="0">
                <a:solidFill>
                  <a:srgbClr val="0070C0"/>
                </a:solidFill>
                <a:latin typeface="Calibri"/>
                <a:ea typeface="Calibri"/>
                <a:cs typeface="Calibri"/>
                <a:sym typeface="Calibri"/>
              </a:rPr>
              <a:t> </a:t>
            </a:r>
            <a:r>
              <a:rPr lang="ru-RU" sz="1600" b="1" dirty="0" err="1">
                <a:solidFill>
                  <a:srgbClr val="0070C0"/>
                </a:solidFill>
                <a:latin typeface="Calibri"/>
                <a:ea typeface="Calibri"/>
                <a:cs typeface="Calibri"/>
                <a:sym typeface="Calibri"/>
              </a:rPr>
              <a:t>просторового</a:t>
            </a:r>
            <a:r>
              <a:rPr lang="ru-RU" sz="1600" b="1" dirty="0">
                <a:solidFill>
                  <a:srgbClr val="0070C0"/>
                </a:solidFill>
                <a:latin typeface="Calibri"/>
                <a:ea typeface="Calibri"/>
                <a:cs typeface="Calibri"/>
                <a:sym typeface="Calibri"/>
              </a:rPr>
              <a:t> </a:t>
            </a:r>
            <a:r>
              <a:rPr lang="ru-RU" sz="1600" b="1" dirty="0" err="1">
                <a:solidFill>
                  <a:srgbClr val="0070C0"/>
                </a:solidFill>
                <a:latin typeface="Calibri"/>
                <a:ea typeface="Calibri"/>
                <a:cs typeface="Calibri"/>
                <a:sym typeface="Calibri"/>
              </a:rPr>
              <a:t>мислення</a:t>
            </a:r>
            <a:r>
              <a:rPr lang="ru-RU" sz="1600" b="1" dirty="0">
                <a:solidFill>
                  <a:srgbClr val="0070C0"/>
                </a:solidFill>
                <a:latin typeface="Calibri"/>
                <a:ea typeface="Calibri"/>
                <a:cs typeface="Calibri"/>
                <a:sym typeface="Calibri"/>
              </a:rPr>
              <a:t> </a:t>
            </a:r>
            <a:r>
              <a:rPr lang="ru-RU" sz="1600" b="1" dirty="0" err="1">
                <a:solidFill>
                  <a:srgbClr val="0070C0"/>
                </a:solidFill>
                <a:latin typeface="Calibri"/>
                <a:ea typeface="Calibri"/>
                <a:cs typeface="Calibri"/>
                <a:sym typeface="Calibri"/>
              </a:rPr>
              <a:t>учнів</a:t>
            </a:r>
            <a:r>
              <a:rPr lang="ru-RU" sz="3600" dirty="0"/>
              <a:t/>
            </a:r>
            <a:br>
              <a:rPr lang="ru-RU" sz="3600" dirty="0"/>
            </a:br>
            <a:r>
              <a:rPr lang="ru-RU" sz="4000" dirty="0"/>
              <a:t/>
            </a:r>
            <a:br>
              <a:rPr lang="ru-RU" sz="4000" dirty="0"/>
            </a:br>
            <a:endParaRPr lang="ru-RU" sz="4000" b="1" dirty="0">
              <a:solidFill>
                <a:srgbClr val="7030A0"/>
              </a:solidFill>
            </a:endParaRPr>
          </a:p>
        </p:txBody>
      </p:sp>
      <p:pic>
        <p:nvPicPr>
          <p:cNvPr id="5" name="Google Shape;271;p19"/>
          <p:cNvPicPr preferRelativeResize="0">
            <a:picLocks noGrp="1"/>
          </p:cNvPicPr>
          <p:nvPr>
            <p:ph sz="half" idx="1"/>
          </p:nvPr>
        </p:nvPicPr>
        <p:blipFill rotWithShape="1">
          <a:blip r:embed="rId2">
            <a:alphaModFix/>
          </a:blip>
          <a:srcRect t="56816" r="6247"/>
          <a:stretch/>
        </p:blipFill>
        <p:spPr>
          <a:xfrm>
            <a:off x="831000" y="1584000"/>
            <a:ext cx="4379529" cy="4275000"/>
          </a:xfrm>
          <a:prstGeom prst="rect">
            <a:avLst/>
          </a:prstGeom>
          <a:noFill/>
          <a:ln>
            <a:noFill/>
          </a:ln>
        </p:spPr>
      </p:pic>
      <p:pic>
        <p:nvPicPr>
          <p:cNvPr id="6" name="Google Shape;281;p20"/>
          <p:cNvPicPr preferRelativeResize="0">
            <a:picLocks noGrp="1"/>
          </p:cNvPicPr>
          <p:nvPr>
            <p:ph sz="half" idx="2"/>
          </p:nvPr>
        </p:nvPicPr>
        <p:blipFill rotWithShape="1">
          <a:blip r:embed="rId3">
            <a:alphaModFix/>
          </a:blip>
          <a:srcRect/>
          <a:stretch/>
        </p:blipFill>
        <p:spPr>
          <a:xfrm>
            <a:off x="6321001" y="1584000"/>
            <a:ext cx="3780000" cy="4274999"/>
          </a:xfrm>
          <a:prstGeom prst="rect">
            <a:avLst/>
          </a:prstGeom>
          <a:noFill/>
          <a:ln>
            <a:noFill/>
          </a:ln>
        </p:spPr>
      </p:pic>
    </p:spTree>
    <p:extLst>
      <p:ext uri="{BB962C8B-B14F-4D97-AF65-F5344CB8AC3E}">
        <p14:creationId xmlns:p14="http://schemas.microsoft.com/office/powerpoint/2010/main" val="3537141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spcBef>
                <a:spcPts val="0"/>
              </a:spcBef>
            </a:pPr>
            <a:r>
              <a:rPr lang="uk-UA" sz="1600" dirty="0" smtClean="0"/>
              <a:t/>
            </a:r>
            <a:br>
              <a:rPr lang="uk-UA" sz="1600" dirty="0" smtClean="0"/>
            </a:br>
            <a:r>
              <a:rPr lang="uk-UA" sz="1600" dirty="0"/>
              <a:t/>
            </a:r>
            <a:br>
              <a:rPr lang="uk-UA" sz="1600" dirty="0"/>
            </a:br>
            <a:r>
              <a:rPr lang="uk-UA" sz="1600" b="1" dirty="0" smtClean="0">
                <a:solidFill>
                  <a:srgbClr val="FF0000"/>
                </a:solidFill>
              </a:rPr>
              <a:t>Д</a:t>
            </a:r>
            <a:r>
              <a:rPr lang="uk-UA" sz="1600" b="1" dirty="0" smtClean="0">
                <a:solidFill>
                  <a:srgbClr val="FF0000"/>
                </a:solidFill>
                <a:latin typeface="Calibri"/>
                <a:ea typeface="Calibri"/>
                <a:cs typeface="Calibri"/>
                <a:sym typeface="Calibri"/>
              </a:rPr>
              <a:t>алі </a:t>
            </a:r>
            <a:r>
              <a:rPr lang="uk-UA" sz="1600" b="1" dirty="0">
                <a:solidFill>
                  <a:srgbClr val="FF0000"/>
                </a:solidFill>
                <a:latin typeface="Calibri"/>
                <a:ea typeface="Calibri"/>
                <a:cs typeface="Calibri"/>
                <a:sym typeface="Calibri"/>
              </a:rPr>
              <a:t>учні працюють в парі.</a:t>
            </a:r>
            <a:r>
              <a:rPr lang="uk-UA" sz="1600" b="1" dirty="0">
                <a:solidFill>
                  <a:srgbClr val="FF0000"/>
                </a:solidFill>
              </a:rPr>
              <a:t/>
            </a:r>
            <a:br>
              <a:rPr lang="uk-UA" sz="1600" b="1" dirty="0">
                <a:solidFill>
                  <a:srgbClr val="FF0000"/>
                </a:solidFill>
              </a:rPr>
            </a:br>
            <a:r>
              <a:rPr lang="uk-UA" sz="1600" b="1" dirty="0">
                <a:solidFill>
                  <a:srgbClr val="FF0000"/>
                </a:solidFill>
                <a:latin typeface="Calibri"/>
                <a:ea typeface="Calibri"/>
                <a:cs typeface="Calibri"/>
                <a:sym typeface="Calibri"/>
              </a:rPr>
              <a:t>У кожної пари коробка чи сумочка з  геометричними фігурами.</a:t>
            </a:r>
            <a:r>
              <a:rPr lang="uk-UA" sz="1600" b="1" dirty="0">
                <a:solidFill>
                  <a:srgbClr val="FF0000"/>
                </a:solidFill>
              </a:rPr>
              <a:t/>
            </a:r>
            <a:br>
              <a:rPr lang="uk-UA" sz="1600" b="1" dirty="0">
                <a:solidFill>
                  <a:srgbClr val="FF0000"/>
                </a:solidFill>
              </a:rPr>
            </a:br>
            <a:r>
              <a:rPr lang="uk-UA" sz="1600" b="1" dirty="0">
                <a:solidFill>
                  <a:srgbClr val="FF0000"/>
                </a:solidFill>
                <a:latin typeface="Calibri"/>
                <a:ea typeface="Calibri"/>
                <a:cs typeface="Calibri"/>
                <a:sym typeface="Calibri"/>
              </a:rPr>
              <a:t>Один учень </a:t>
            </a:r>
            <a:r>
              <a:rPr lang="uk-UA" sz="1600" b="1" dirty="0" err="1">
                <a:solidFill>
                  <a:srgbClr val="FF0000"/>
                </a:solidFill>
                <a:latin typeface="Calibri"/>
                <a:ea typeface="Calibri"/>
                <a:cs typeface="Calibri"/>
                <a:sym typeface="Calibri"/>
              </a:rPr>
              <a:t>витагає</a:t>
            </a:r>
            <a:r>
              <a:rPr lang="uk-UA" sz="1600" b="1" dirty="0">
                <a:solidFill>
                  <a:srgbClr val="FF0000"/>
                </a:solidFill>
                <a:latin typeface="Calibri"/>
                <a:ea typeface="Calibri"/>
                <a:cs typeface="Calibri"/>
                <a:sym typeface="Calibri"/>
              </a:rPr>
              <a:t> з коробки дві фігури і має пояснити що спільного у цих фігур. Інший пояснює чим фігури </a:t>
            </a:r>
            <a:r>
              <a:rPr lang="uk-UA" sz="1600" b="1" dirty="0" smtClean="0">
                <a:solidFill>
                  <a:srgbClr val="FF0000"/>
                </a:solidFill>
                <a:latin typeface="Calibri"/>
                <a:ea typeface="Calibri"/>
                <a:cs typeface="Calibri"/>
                <a:sym typeface="Calibri"/>
              </a:rPr>
              <a:t>відрізняються.</a:t>
            </a:r>
            <a:r>
              <a:rPr lang="uk-UA" sz="1600" b="1" dirty="0" smtClean="0">
                <a:solidFill>
                  <a:srgbClr val="FF0000"/>
                </a:solidFill>
                <a:sym typeface="Calibri"/>
              </a:rPr>
              <a:t/>
            </a:r>
            <a:br>
              <a:rPr lang="uk-UA" sz="1600" b="1" dirty="0" smtClean="0">
                <a:solidFill>
                  <a:srgbClr val="FF0000"/>
                </a:solidFill>
                <a:sym typeface="Calibri"/>
              </a:rPr>
            </a:br>
            <a:r>
              <a:rPr lang="uk-UA" sz="1600" b="1" dirty="0" smtClean="0">
                <a:solidFill>
                  <a:srgbClr val="FF0000"/>
                </a:solidFill>
                <a:latin typeface="Calibri"/>
                <a:ea typeface="Calibri"/>
                <a:cs typeface="Calibri"/>
                <a:sym typeface="Calibri"/>
              </a:rPr>
              <a:t>Потім </a:t>
            </a:r>
            <a:r>
              <a:rPr lang="uk-UA" sz="1600" b="1" dirty="0">
                <a:solidFill>
                  <a:srgbClr val="FF0000"/>
                </a:solidFill>
                <a:latin typeface="Calibri"/>
                <a:ea typeface="Calibri"/>
                <a:cs typeface="Calibri"/>
                <a:sym typeface="Calibri"/>
              </a:rPr>
              <a:t>учні міняються місцями</a:t>
            </a:r>
            <a:r>
              <a:rPr lang="uk-UA" b="1" dirty="0">
                <a:solidFill>
                  <a:srgbClr val="FF0000"/>
                </a:solidFill>
                <a:latin typeface="Calibri"/>
                <a:ea typeface="Calibri"/>
                <a:cs typeface="Calibri"/>
                <a:sym typeface="Calibri"/>
              </a:rPr>
              <a:t>.</a:t>
            </a:r>
            <a:r>
              <a:rPr lang="uk-UA" dirty="0"/>
              <a:t/>
            </a:r>
            <a:br>
              <a:rPr lang="uk-UA" dirty="0"/>
            </a:br>
            <a:endParaRPr lang="ru-RU" b="1" dirty="0">
              <a:solidFill>
                <a:srgbClr val="7030A0"/>
              </a:solidFill>
            </a:endParaRPr>
          </a:p>
        </p:txBody>
      </p:sp>
      <p:pic>
        <p:nvPicPr>
          <p:cNvPr id="5" name="Google Shape;291;p21"/>
          <p:cNvPicPr preferRelativeResize="0">
            <a:picLocks noGrp="1"/>
          </p:cNvPicPr>
          <p:nvPr>
            <p:ph sz="half" idx="1"/>
          </p:nvPr>
        </p:nvPicPr>
        <p:blipFill rotWithShape="1">
          <a:blip r:embed="rId2">
            <a:alphaModFix/>
          </a:blip>
          <a:srcRect/>
          <a:stretch/>
        </p:blipFill>
        <p:spPr>
          <a:xfrm>
            <a:off x="1385887" y="2777331"/>
            <a:ext cx="4086225" cy="2447925"/>
          </a:xfrm>
          <a:prstGeom prst="rect">
            <a:avLst/>
          </a:prstGeom>
          <a:noFill/>
          <a:ln>
            <a:noFill/>
          </a:ln>
        </p:spPr>
      </p:pic>
      <p:pic>
        <p:nvPicPr>
          <p:cNvPr id="6" name="Google Shape;301;p22"/>
          <p:cNvPicPr preferRelativeResize="0">
            <a:picLocks noGrp="1"/>
          </p:cNvPicPr>
          <p:nvPr>
            <p:ph sz="half" idx="2"/>
          </p:nvPr>
        </p:nvPicPr>
        <p:blipFill rotWithShape="1">
          <a:blip r:embed="rId3">
            <a:alphaModFix/>
          </a:blip>
          <a:srcRect/>
          <a:stretch/>
        </p:blipFill>
        <p:spPr>
          <a:xfrm>
            <a:off x="7141749" y="1825625"/>
            <a:ext cx="3242502" cy="4351338"/>
          </a:xfrm>
          <a:prstGeom prst="rect">
            <a:avLst/>
          </a:prstGeom>
          <a:noFill/>
          <a:ln>
            <a:noFill/>
          </a:ln>
        </p:spPr>
      </p:pic>
    </p:spTree>
    <p:extLst>
      <p:ext uri="{BB962C8B-B14F-4D97-AF65-F5344CB8AC3E}">
        <p14:creationId xmlns:p14="http://schemas.microsoft.com/office/powerpoint/2010/main" val="2632061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a:bodyPr>
          <a:lstStyle/>
          <a:p>
            <a:r>
              <a:rPr lang="uk-UA" sz="3200" dirty="0" smtClean="0"/>
              <a:t>Методика розроблена у 1982 році  Національним  інститутом  освіти   Сінгапуру.</a:t>
            </a:r>
            <a:endParaRPr lang="ru-RU" sz="3200" dirty="0"/>
          </a:p>
        </p:txBody>
      </p:sp>
      <p:sp>
        <p:nvSpPr>
          <p:cNvPr id="6" name="Объект 5"/>
          <p:cNvSpPr>
            <a:spLocks noGrp="1"/>
          </p:cNvSpPr>
          <p:nvPr>
            <p:ph idx="1"/>
          </p:nvPr>
        </p:nvSpPr>
        <p:spPr/>
        <p:txBody>
          <a:bodyPr/>
          <a:lstStyle/>
          <a:p>
            <a:r>
              <a:rPr lang="uk-UA" dirty="0" smtClean="0"/>
              <a:t>1. Переважає    колективне  навчання.</a:t>
            </a:r>
          </a:p>
          <a:p>
            <a:r>
              <a:rPr lang="uk-UA" dirty="0" smtClean="0"/>
              <a:t>2.Заохочується  не запам'ятовування  алгоритмів, а пошук способів розв'язання.</a:t>
            </a:r>
          </a:p>
          <a:p>
            <a:r>
              <a:rPr lang="uk-UA" dirty="0" smtClean="0"/>
              <a:t>3. Розвиток  логічного  мислення.</a:t>
            </a:r>
            <a:endParaRPr lang="ru-RU" dirty="0"/>
          </a:p>
        </p:txBody>
      </p:sp>
    </p:spTree>
    <p:extLst>
      <p:ext uri="{BB962C8B-B14F-4D97-AF65-F5344CB8AC3E}">
        <p14:creationId xmlns:p14="http://schemas.microsoft.com/office/powerpoint/2010/main" val="56611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Autofit/>
          </a:bodyPr>
          <a:lstStyle/>
          <a:p>
            <a:pPr lvl="0">
              <a:spcBef>
                <a:spcPts val="0"/>
              </a:spcBef>
            </a:pPr>
            <a:r>
              <a:rPr lang="ru-RU" sz="2400" b="0" dirty="0" smtClean="0">
                <a:latin typeface="Calibri"/>
                <a:ea typeface="Calibri"/>
                <a:cs typeface="Calibri"/>
                <a:sym typeface="Calibri"/>
              </a:rPr>
              <a:t/>
            </a:r>
            <a:br>
              <a:rPr lang="ru-RU" sz="2400" b="0" dirty="0" smtClean="0">
                <a:latin typeface="Calibri"/>
                <a:ea typeface="Calibri"/>
                <a:cs typeface="Calibri"/>
                <a:sym typeface="Calibri"/>
              </a:rPr>
            </a:br>
            <a:r>
              <a:rPr lang="ru-RU" sz="2400" b="0" dirty="0">
                <a:latin typeface="Calibri"/>
                <a:ea typeface="Calibri"/>
                <a:cs typeface="Calibri"/>
                <a:sym typeface="Calibri"/>
              </a:rPr>
              <a:t/>
            </a:r>
            <a:br>
              <a:rPr lang="ru-RU" sz="2400" b="0" dirty="0">
                <a:latin typeface="Calibri"/>
                <a:ea typeface="Calibri"/>
                <a:cs typeface="Calibri"/>
                <a:sym typeface="Calibri"/>
              </a:rPr>
            </a:br>
            <a:r>
              <a:rPr lang="ru-RU" sz="2400" b="0" dirty="0" err="1" smtClean="0">
                <a:latin typeface="Calibri"/>
                <a:ea typeface="Calibri"/>
                <a:cs typeface="Calibri"/>
                <a:sym typeface="Calibri"/>
              </a:rPr>
              <a:t>Завдання</a:t>
            </a:r>
            <a:r>
              <a:rPr lang="ru-RU" sz="2400" b="0" dirty="0" smtClean="0">
                <a:latin typeface="Calibri"/>
                <a:ea typeface="Calibri"/>
                <a:cs typeface="Calibri"/>
                <a:sym typeface="Calibri"/>
              </a:rPr>
              <a:t> </a:t>
            </a:r>
            <a:r>
              <a:rPr lang="ru-RU" sz="2400" b="0" dirty="0" err="1">
                <a:latin typeface="Calibri"/>
                <a:ea typeface="Calibri"/>
                <a:cs typeface="Calibri"/>
                <a:sym typeface="Calibri"/>
              </a:rPr>
              <a:t>формулюються</a:t>
            </a:r>
            <a:r>
              <a:rPr lang="ru-RU" sz="2400" b="0" dirty="0">
                <a:latin typeface="Calibri"/>
                <a:ea typeface="Calibri"/>
                <a:cs typeface="Calibri"/>
                <a:sym typeface="Calibri"/>
              </a:rPr>
              <a:t> з </a:t>
            </a:r>
            <a:r>
              <a:rPr lang="ru-RU" sz="2400" b="0" dirty="0" err="1">
                <a:latin typeface="Calibri"/>
                <a:ea typeface="Calibri"/>
                <a:cs typeface="Calibri"/>
                <a:sym typeface="Calibri"/>
              </a:rPr>
              <a:t>мінімальною</a:t>
            </a:r>
            <a:r>
              <a:rPr lang="ru-RU" sz="2400" b="0" dirty="0">
                <a:latin typeface="Calibri"/>
                <a:ea typeface="Calibri"/>
                <a:cs typeface="Calibri"/>
                <a:sym typeface="Calibri"/>
              </a:rPr>
              <a:t> </a:t>
            </a:r>
            <a:r>
              <a:rPr lang="ru-RU" sz="2400" b="0" dirty="0" err="1">
                <a:latin typeface="Calibri"/>
                <a:ea typeface="Calibri"/>
                <a:cs typeface="Calibri"/>
                <a:sym typeface="Calibri"/>
              </a:rPr>
              <a:t>кількістю</a:t>
            </a:r>
            <a:r>
              <a:rPr lang="ru-RU" sz="2400" b="0" dirty="0">
                <a:latin typeface="Calibri"/>
                <a:ea typeface="Calibri"/>
                <a:cs typeface="Calibri"/>
                <a:sym typeface="Calibri"/>
              </a:rPr>
              <a:t> </a:t>
            </a:r>
            <a:r>
              <a:rPr lang="ru-RU" sz="2400" b="0" dirty="0" err="1">
                <a:latin typeface="Calibri"/>
                <a:ea typeface="Calibri"/>
                <a:cs typeface="Calibri"/>
                <a:sym typeface="Calibri"/>
              </a:rPr>
              <a:t>слів</a:t>
            </a:r>
            <a:r>
              <a:rPr lang="ru-RU" sz="2400" b="0" dirty="0">
                <a:latin typeface="Calibri"/>
                <a:ea typeface="Calibri"/>
                <a:cs typeface="Calibri"/>
                <a:sym typeface="Calibri"/>
              </a:rPr>
              <a:t>.</a:t>
            </a:r>
            <a:r>
              <a:rPr lang="ru-RU" sz="2400" b="0" dirty="0"/>
              <a:t/>
            </a:r>
            <a:br>
              <a:rPr lang="ru-RU" sz="2400" b="0" dirty="0"/>
            </a:br>
            <a:r>
              <a:rPr lang="ru-RU" sz="2400" b="0" dirty="0">
                <a:latin typeface="Calibri"/>
                <a:ea typeface="Calibri"/>
                <a:cs typeface="Calibri"/>
                <a:sym typeface="Calibri"/>
              </a:rPr>
              <a:t>Але </a:t>
            </a:r>
            <a:r>
              <a:rPr lang="ru-RU" sz="2400" b="0" dirty="0" err="1">
                <a:latin typeface="Calibri"/>
                <a:ea typeface="Calibri"/>
                <a:cs typeface="Calibri"/>
                <a:sym typeface="Calibri"/>
              </a:rPr>
              <a:t>завжди</a:t>
            </a:r>
            <a:r>
              <a:rPr lang="ru-RU" sz="2400" b="0" dirty="0">
                <a:latin typeface="Calibri"/>
                <a:ea typeface="Calibri"/>
                <a:cs typeface="Calibri"/>
                <a:sym typeface="Calibri"/>
              </a:rPr>
              <a:t> </a:t>
            </a:r>
            <a:r>
              <a:rPr lang="ru-RU" sz="2400" b="0" dirty="0" err="1">
                <a:latin typeface="Calibri"/>
                <a:ea typeface="Calibri"/>
                <a:cs typeface="Calibri"/>
                <a:sym typeface="Calibri"/>
              </a:rPr>
              <a:t>подається</a:t>
            </a:r>
            <a:r>
              <a:rPr lang="ru-RU" sz="2400" b="0" dirty="0">
                <a:latin typeface="Calibri"/>
                <a:ea typeface="Calibri"/>
                <a:cs typeface="Calibri"/>
                <a:sym typeface="Calibri"/>
              </a:rPr>
              <a:t> приклад </a:t>
            </a:r>
            <a:r>
              <a:rPr lang="ru-RU" sz="2400" b="0" dirty="0" err="1">
                <a:latin typeface="Calibri"/>
                <a:ea typeface="Calibri"/>
                <a:cs typeface="Calibri"/>
                <a:sym typeface="Calibri"/>
              </a:rPr>
              <a:t>виконання</a:t>
            </a:r>
            <a:r>
              <a:rPr lang="ru-RU" sz="2400" b="0" dirty="0">
                <a:latin typeface="Calibri"/>
                <a:ea typeface="Calibri"/>
                <a:cs typeface="Calibri"/>
                <a:sym typeface="Calibri"/>
              </a:rPr>
              <a:t> </a:t>
            </a:r>
            <a:r>
              <a:rPr lang="ru-RU" sz="2400" b="0" dirty="0" err="1">
                <a:latin typeface="Calibri"/>
                <a:ea typeface="Calibri"/>
                <a:cs typeface="Calibri"/>
                <a:sym typeface="Calibri"/>
              </a:rPr>
              <a:t>завдання</a:t>
            </a:r>
            <a:r>
              <a:rPr lang="ru-RU" sz="2400" b="0" dirty="0">
                <a:latin typeface="Calibri"/>
                <a:ea typeface="Calibri"/>
                <a:cs typeface="Calibri"/>
                <a:sym typeface="Calibri"/>
              </a:rPr>
              <a:t>, в </a:t>
            </a:r>
            <a:r>
              <a:rPr lang="ru-RU" sz="2400" b="0" dirty="0" err="1">
                <a:latin typeface="Calibri"/>
                <a:ea typeface="Calibri"/>
                <a:cs typeface="Calibri"/>
                <a:sym typeface="Calibri"/>
              </a:rPr>
              <a:t>якому</a:t>
            </a:r>
            <a:r>
              <a:rPr lang="ru-RU" sz="2400" b="0" dirty="0">
                <a:latin typeface="Calibri"/>
                <a:ea typeface="Calibri"/>
                <a:cs typeface="Calibri"/>
                <a:sym typeface="Calibri"/>
              </a:rPr>
              <a:t> </a:t>
            </a:r>
            <a:r>
              <a:rPr lang="ru-RU" sz="2400" b="0" dirty="0" err="1">
                <a:latin typeface="Calibri"/>
                <a:ea typeface="Calibri"/>
                <a:cs typeface="Calibri"/>
                <a:sym typeface="Calibri"/>
              </a:rPr>
              <a:t>фактично</a:t>
            </a:r>
            <a:r>
              <a:rPr lang="ru-RU" sz="2400" b="0" dirty="0">
                <a:latin typeface="Calibri"/>
                <a:ea typeface="Calibri"/>
                <a:cs typeface="Calibri"/>
                <a:sym typeface="Calibri"/>
              </a:rPr>
              <a:t> </a:t>
            </a:r>
            <a:r>
              <a:rPr lang="ru-RU" sz="2400" b="0" dirty="0" err="1">
                <a:latin typeface="Calibri"/>
                <a:ea typeface="Calibri"/>
                <a:cs typeface="Calibri"/>
                <a:sym typeface="Calibri"/>
              </a:rPr>
              <a:t>прихований</a:t>
            </a:r>
            <a:r>
              <a:rPr lang="ru-RU" sz="2400" b="0" dirty="0">
                <a:latin typeface="Calibri"/>
                <a:ea typeface="Calibri"/>
                <a:cs typeface="Calibri"/>
                <a:sym typeface="Calibri"/>
              </a:rPr>
              <a:t> код, </a:t>
            </a:r>
            <a:r>
              <a:rPr lang="ru-RU" sz="2400" b="0" dirty="0" err="1">
                <a:latin typeface="Calibri"/>
                <a:ea typeface="Calibri"/>
                <a:cs typeface="Calibri"/>
                <a:sym typeface="Calibri"/>
              </a:rPr>
              <a:t>який</a:t>
            </a:r>
            <a:r>
              <a:rPr lang="ru-RU" sz="2400" b="0" dirty="0">
                <a:latin typeface="Calibri"/>
                <a:ea typeface="Calibri"/>
                <a:cs typeface="Calibri"/>
                <a:sym typeface="Calibri"/>
              </a:rPr>
              <a:t> треба </a:t>
            </a:r>
            <a:r>
              <a:rPr lang="ru-RU" sz="2400" b="0" dirty="0" err="1">
                <a:latin typeface="Calibri"/>
                <a:ea typeface="Calibri"/>
                <a:cs typeface="Calibri"/>
                <a:sym typeface="Calibri"/>
              </a:rPr>
              <a:t>учню</a:t>
            </a:r>
            <a:r>
              <a:rPr lang="ru-RU" sz="2400" b="0" dirty="0">
                <a:latin typeface="Calibri"/>
                <a:ea typeface="Calibri"/>
                <a:cs typeface="Calibri"/>
                <a:sym typeface="Calibri"/>
              </a:rPr>
              <a:t> </a:t>
            </a:r>
            <a:r>
              <a:rPr lang="ru-RU" sz="2400" b="0" dirty="0" err="1">
                <a:latin typeface="Calibri"/>
                <a:ea typeface="Calibri"/>
                <a:cs typeface="Calibri"/>
                <a:sym typeface="Calibri"/>
              </a:rPr>
              <a:t>розгадати</a:t>
            </a:r>
            <a:r>
              <a:rPr lang="ru-RU" sz="2400" b="0" dirty="0">
                <a:latin typeface="Calibri"/>
                <a:ea typeface="Calibri"/>
                <a:cs typeface="Calibri"/>
                <a:sym typeface="Calibri"/>
              </a:rPr>
              <a:t>, і за </a:t>
            </a:r>
            <a:r>
              <a:rPr lang="ru-RU" sz="2400" b="0" dirty="0" err="1">
                <a:latin typeface="Calibri"/>
                <a:ea typeface="Calibri"/>
                <a:cs typeface="Calibri"/>
                <a:sym typeface="Calibri"/>
              </a:rPr>
              <a:t>аналогією</a:t>
            </a:r>
            <a:r>
              <a:rPr lang="ru-RU" sz="2400" b="0" dirty="0">
                <a:latin typeface="Calibri"/>
                <a:ea typeface="Calibri"/>
                <a:cs typeface="Calibri"/>
                <a:sym typeface="Calibri"/>
              </a:rPr>
              <a:t> </a:t>
            </a:r>
            <a:r>
              <a:rPr lang="ru-RU" sz="2400" b="0" dirty="0" err="1">
                <a:latin typeface="Calibri"/>
                <a:ea typeface="Calibri"/>
                <a:cs typeface="Calibri"/>
                <a:sym typeface="Calibri"/>
              </a:rPr>
              <a:t>виконати</a:t>
            </a:r>
            <a:r>
              <a:rPr lang="ru-RU" sz="2400" b="0" dirty="0">
                <a:latin typeface="Calibri"/>
                <a:ea typeface="Calibri"/>
                <a:cs typeface="Calibri"/>
                <a:sym typeface="Calibri"/>
              </a:rPr>
              <a:t> </a:t>
            </a:r>
            <a:r>
              <a:rPr lang="ru-RU" sz="2400" b="0" dirty="0" err="1">
                <a:latin typeface="Calibri"/>
                <a:ea typeface="Calibri"/>
                <a:cs typeface="Calibri"/>
                <a:sym typeface="Calibri"/>
              </a:rPr>
              <a:t>решту</a:t>
            </a:r>
            <a:r>
              <a:rPr lang="ru-RU" sz="2400" b="0" dirty="0">
                <a:latin typeface="Calibri"/>
                <a:ea typeface="Calibri"/>
                <a:cs typeface="Calibri"/>
                <a:sym typeface="Calibri"/>
              </a:rPr>
              <a:t> </a:t>
            </a:r>
            <a:r>
              <a:rPr lang="ru-RU" sz="2400" b="0" dirty="0" err="1">
                <a:latin typeface="Calibri"/>
                <a:ea typeface="Calibri"/>
                <a:cs typeface="Calibri"/>
                <a:sym typeface="Calibri"/>
              </a:rPr>
              <a:t>завдань</a:t>
            </a:r>
            <a:r>
              <a:rPr lang="ru-RU" sz="2400" dirty="0"/>
              <a:t/>
            </a:r>
            <a:br>
              <a:rPr lang="ru-RU" sz="2400" dirty="0"/>
            </a:br>
            <a:r>
              <a:rPr lang="ru-RU" sz="2400" b="0" dirty="0">
                <a:solidFill>
                  <a:srgbClr val="FF0000"/>
                </a:solidFill>
              </a:rPr>
              <a:t/>
            </a:r>
            <a:br>
              <a:rPr lang="ru-RU" sz="2400" b="0" dirty="0">
                <a:solidFill>
                  <a:srgbClr val="FF0000"/>
                </a:solidFill>
              </a:rPr>
            </a:br>
            <a:endParaRPr lang="ru-RU" sz="2400" b="0" dirty="0">
              <a:solidFill>
                <a:srgbClr val="FF0000"/>
              </a:solidFill>
            </a:endParaRPr>
          </a:p>
        </p:txBody>
      </p:sp>
      <p:pic>
        <p:nvPicPr>
          <p:cNvPr id="5" name="Google Shape;321;p24"/>
          <p:cNvPicPr preferRelativeResize="0">
            <a:picLocks noGrp="1"/>
          </p:cNvPicPr>
          <p:nvPr>
            <p:ph idx="1"/>
          </p:nvPr>
        </p:nvPicPr>
        <p:blipFill rotWithShape="1">
          <a:blip r:embed="rId2">
            <a:alphaModFix/>
          </a:blip>
          <a:srcRect l="9298" t="17535" r="33796" b="173"/>
          <a:stretch/>
        </p:blipFill>
        <p:spPr>
          <a:xfrm>
            <a:off x="4197549" y="2033588"/>
            <a:ext cx="5041501" cy="4098925"/>
          </a:xfrm>
          <a:prstGeom prst="rect">
            <a:avLst/>
          </a:prstGeom>
          <a:noFill/>
          <a:ln>
            <a:noFill/>
          </a:ln>
        </p:spPr>
      </p:pic>
    </p:spTree>
    <p:extLst>
      <p:ext uri="{BB962C8B-B14F-4D97-AF65-F5344CB8AC3E}">
        <p14:creationId xmlns:p14="http://schemas.microsoft.com/office/powerpoint/2010/main" val="3665901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a:t>Окрема рубрика:</a:t>
            </a:r>
            <a:br>
              <a:rPr lang="uk-UA" dirty="0"/>
            </a:br>
            <a:r>
              <a:rPr lang="uk-UA" dirty="0" smtClean="0"/>
              <a:t>                                 «</a:t>
            </a:r>
            <a:r>
              <a:rPr lang="uk-UA" dirty="0"/>
              <a:t>Кепка знавця»</a:t>
            </a:r>
            <a:endParaRPr lang="ru-RU" dirty="0"/>
          </a:p>
        </p:txBody>
      </p:sp>
      <p:pic>
        <p:nvPicPr>
          <p:cNvPr id="4" name="Google Shape;331;p25"/>
          <p:cNvPicPr preferRelativeResize="0">
            <a:picLocks noGrp="1"/>
          </p:cNvPicPr>
          <p:nvPr>
            <p:ph idx="1"/>
          </p:nvPr>
        </p:nvPicPr>
        <p:blipFill rotWithShape="1">
          <a:blip r:embed="rId2">
            <a:alphaModFix/>
          </a:blip>
          <a:srcRect/>
          <a:stretch/>
        </p:blipFill>
        <p:spPr>
          <a:xfrm>
            <a:off x="4476000" y="1359000"/>
            <a:ext cx="5354999" cy="5265000"/>
          </a:xfrm>
          <a:prstGeom prst="rect">
            <a:avLst/>
          </a:prstGeom>
          <a:noFill/>
          <a:ln>
            <a:noFill/>
          </a:ln>
        </p:spPr>
      </p:pic>
    </p:spTree>
    <p:extLst>
      <p:ext uri="{BB962C8B-B14F-4D97-AF65-F5344CB8AC3E}">
        <p14:creationId xmlns:p14="http://schemas.microsoft.com/office/powerpoint/2010/main" val="3593954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r>
              <a:rPr lang="ru-RU" sz="3100" dirty="0" err="1">
                <a:solidFill>
                  <a:schemeClr val="dk1"/>
                </a:solidFill>
                <a:latin typeface="Calibri"/>
                <a:ea typeface="Calibri"/>
                <a:cs typeface="Calibri"/>
                <a:sym typeface="Calibri"/>
              </a:rPr>
              <a:t>Сінгапурську</a:t>
            </a:r>
            <a:r>
              <a:rPr lang="ru-RU" sz="3100" dirty="0">
                <a:solidFill>
                  <a:schemeClr val="dk1"/>
                </a:solidFill>
                <a:latin typeface="Calibri"/>
                <a:ea typeface="Calibri"/>
                <a:cs typeface="Calibri"/>
                <a:sym typeface="Calibri"/>
              </a:rPr>
              <a:t> методику уже </a:t>
            </a:r>
            <a:r>
              <a:rPr lang="ru-RU" sz="3100" dirty="0" err="1">
                <a:solidFill>
                  <a:schemeClr val="dk1"/>
                </a:solidFill>
                <a:latin typeface="Calibri"/>
                <a:ea typeface="Calibri"/>
                <a:cs typeface="Calibri"/>
                <a:sym typeface="Calibri"/>
              </a:rPr>
              <a:t>впровадили</a:t>
            </a:r>
            <a:r>
              <a:rPr lang="ru-RU" sz="3100" dirty="0">
                <a:solidFill>
                  <a:schemeClr val="dk1"/>
                </a:solidFill>
                <a:latin typeface="Calibri"/>
                <a:ea typeface="Calibri"/>
                <a:cs typeface="Calibri"/>
                <a:sym typeface="Calibri"/>
              </a:rPr>
              <a:t> в </a:t>
            </a:r>
            <a:r>
              <a:rPr lang="ru-RU" sz="3100" dirty="0" err="1">
                <a:solidFill>
                  <a:schemeClr val="dk1"/>
                </a:solidFill>
                <a:latin typeface="Calibri"/>
                <a:ea typeface="Calibri"/>
                <a:cs typeface="Calibri"/>
                <a:sym typeface="Calibri"/>
              </a:rPr>
              <a:t>Японії</a:t>
            </a:r>
            <a:r>
              <a:rPr lang="ru-RU" sz="3100" dirty="0">
                <a:solidFill>
                  <a:schemeClr val="dk1"/>
                </a:solidFill>
                <a:latin typeface="Calibri"/>
                <a:ea typeface="Calibri"/>
                <a:cs typeface="Calibri"/>
                <a:sym typeface="Calibri"/>
              </a:rPr>
              <a:t> і </a:t>
            </a:r>
            <a:r>
              <a:rPr lang="ru-RU" sz="3100" dirty="0" err="1">
                <a:solidFill>
                  <a:schemeClr val="dk1"/>
                </a:solidFill>
                <a:latin typeface="Calibri"/>
                <a:ea typeface="Calibri"/>
                <a:cs typeface="Calibri"/>
                <a:sym typeface="Calibri"/>
              </a:rPr>
              <a:t>Державі</a:t>
            </a:r>
            <a:r>
              <a:rPr lang="ru-RU" sz="3100" dirty="0">
                <a:solidFill>
                  <a:schemeClr val="dk1"/>
                </a:solidFill>
                <a:latin typeface="Calibri"/>
                <a:ea typeface="Calibri"/>
                <a:cs typeface="Calibri"/>
                <a:sym typeface="Calibri"/>
              </a:rPr>
              <a:t> </a:t>
            </a:r>
            <a:r>
              <a:rPr lang="ru-RU" sz="3100" dirty="0" err="1">
                <a:solidFill>
                  <a:schemeClr val="dk1"/>
                </a:solidFill>
                <a:latin typeface="Calibri"/>
                <a:ea typeface="Calibri"/>
                <a:cs typeface="Calibri"/>
                <a:sym typeface="Calibri"/>
              </a:rPr>
              <a:t>Ізраїль</a:t>
            </a:r>
            <a:r>
              <a:rPr lang="ru-RU" sz="3100" dirty="0">
                <a:solidFill>
                  <a:schemeClr val="dk1"/>
                </a:solidFill>
                <a:latin typeface="Calibri"/>
                <a:ea typeface="Calibri"/>
                <a:cs typeface="Calibri"/>
                <a:sym typeface="Calibri"/>
              </a:rPr>
              <a:t>. А </a:t>
            </a:r>
            <a:r>
              <a:rPr lang="ru-RU" sz="3100" dirty="0" err="1">
                <a:solidFill>
                  <a:schemeClr val="dk1"/>
                </a:solidFill>
                <a:latin typeface="Calibri"/>
                <a:ea typeface="Calibri"/>
                <a:cs typeface="Calibri"/>
                <a:sym typeface="Calibri"/>
              </a:rPr>
              <a:t>також</a:t>
            </a:r>
            <a:r>
              <a:rPr lang="ru-RU" sz="3100" dirty="0">
                <a:solidFill>
                  <a:schemeClr val="dk1"/>
                </a:solidFill>
                <a:latin typeface="Calibri"/>
                <a:ea typeface="Calibri"/>
                <a:cs typeface="Calibri"/>
                <a:sym typeface="Calibri"/>
              </a:rPr>
              <a:t> в </a:t>
            </a:r>
            <a:r>
              <a:rPr lang="ru-RU" sz="3100" dirty="0" err="1">
                <a:solidFill>
                  <a:schemeClr val="dk1"/>
                </a:solidFill>
                <a:latin typeface="Calibri"/>
                <a:ea typeface="Calibri"/>
                <a:cs typeface="Calibri"/>
                <a:sym typeface="Calibri"/>
              </a:rPr>
              <a:t>окремих</a:t>
            </a:r>
            <a:r>
              <a:rPr lang="ru-RU" sz="3100" dirty="0">
                <a:solidFill>
                  <a:schemeClr val="dk1"/>
                </a:solidFill>
                <a:latin typeface="Calibri"/>
                <a:ea typeface="Calibri"/>
                <a:cs typeface="Calibri"/>
                <a:sym typeface="Calibri"/>
              </a:rPr>
              <a:t> школах США та </a:t>
            </a:r>
            <a:r>
              <a:rPr lang="ru-RU" sz="3100" dirty="0" err="1">
                <a:solidFill>
                  <a:schemeClr val="dk1"/>
                </a:solidFill>
                <a:latin typeface="Calibri"/>
                <a:ea typeface="Calibri"/>
                <a:cs typeface="Calibri"/>
                <a:sym typeface="Calibri"/>
              </a:rPr>
              <a:t>Європи</a:t>
            </a:r>
            <a:r>
              <a:rPr lang="ru-RU" dirty="0"/>
              <a:t/>
            </a:r>
            <a:br>
              <a:rPr lang="ru-RU" dirty="0"/>
            </a:br>
            <a:endParaRPr lang="ru-RU" dirty="0"/>
          </a:p>
        </p:txBody>
      </p:sp>
      <p:pic>
        <p:nvPicPr>
          <p:cNvPr id="4" name="Google Shape;354;p27" descr="Результат пошуку зображень за запитом Сингапурская математика"/>
          <p:cNvPicPr preferRelativeResize="0">
            <a:picLocks noGrp="1"/>
          </p:cNvPicPr>
          <p:nvPr>
            <p:ph idx="1"/>
          </p:nvPr>
        </p:nvPicPr>
        <p:blipFill rotWithShape="1">
          <a:blip r:embed="rId2">
            <a:alphaModFix/>
          </a:blip>
          <a:srcRect/>
          <a:stretch/>
        </p:blipFill>
        <p:spPr>
          <a:xfrm>
            <a:off x="3731882" y="2033588"/>
            <a:ext cx="5972835" cy="4098925"/>
          </a:xfrm>
          <a:prstGeom prst="rect">
            <a:avLst/>
          </a:prstGeom>
          <a:noFill/>
          <a:ln>
            <a:noFill/>
          </a:ln>
        </p:spPr>
      </p:pic>
    </p:spTree>
    <p:extLst>
      <p:ext uri="{BB962C8B-B14F-4D97-AF65-F5344CB8AC3E}">
        <p14:creationId xmlns:p14="http://schemas.microsoft.com/office/powerpoint/2010/main" val="2196836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Тема Office">
  <a:themeElements>
    <a:clrScheme name="Теплый синий">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TotalTime>
  <Words>379</Words>
  <Application>Microsoft Office PowerPoint</Application>
  <PresentationFormat>Произвольный</PresentationFormat>
  <Paragraphs>64</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Тема Office</vt:lpstr>
      <vt:lpstr>Миколаївська загальноосвітня  школа І-ІІІ ступенів  №52 м. МИКОЛАЇВ  Вчитель  початкових  класів  ФОМІЧ   І.І.</vt:lpstr>
      <vt:lpstr>«Сінгапурська математика»в початковій школі </vt:lpstr>
      <vt:lpstr>         Моя   індивідуальність</vt:lpstr>
      <vt:lpstr>Інтеграція освітніх галузей.   Інтеграція змістових ліній.   Інтеграція навичок. Міжпредметна інтеграція. </vt:lpstr>
      <vt:lpstr>              КУХНЯ    ВЧИТЕЛЯ</vt:lpstr>
      <vt:lpstr> У Сінгапурі  молодий вчитель приходить до школи і отримує повну методичну розробку курсу, півроку він проходить стажування і після цього стає повноцінним і, як показує Сінгапурська система ЕФЕКТИВНИМ вчителем. У Сінгапурі вчителем початкових класів може стати людина, яка тільки закінчила школу.  </vt:lpstr>
      <vt:lpstr>Сінгапурська  математика</vt:lpstr>
      <vt:lpstr>Методика розроблена у 1982  році  Національним інститутом освіти Сінгапуру </vt:lpstr>
      <vt:lpstr>Сінгапурська  математика</vt:lpstr>
      <vt:lpstr>Поступове  формування уявлення Ще однією характерною рисою Сінгапурської математики є неодноразове повторення пройденого та на кожному новому рівні – поглиблення знань</vt:lpstr>
      <vt:lpstr>Потім учні поступово переходять до малюнків, що наведені у підручнику. Говорять про те, що всі тварини на малюнку це коти і миші. </vt:lpstr>
      <vt:lpstr>Лише згодом учні вивчають символи плюс та дорівнює і, відповідно, починають записувати зв'язок між числами у вигляді рівностей. Продовжують складати історії моделями до яких є рівності. </vt:lpstr>
      <vt:lpstr>Далі   учні  мають  від   малюнка перейти до схеми, потім   до речення  і потім  до рівності. </vt:lpstr>
      <vt:lpstr>Сінгапурська   методика   направлена   на  те, щоб  КОЖЕН учень   класу    ЗАСВОЇВ   матеріал</vt:lpstr>
      <vt:lpstr>На кожному уроці використовуються різноманітні форми роботи з учнями. Розглянемо один з уроків  у1 класі. Тема. Геометричні фігури. Далі вводимо поняття кутів і сторін, розглядаємо кількість кутів і сторін у кожній  фігурі.</vt:lpstr>
      <vt:lpstr>   Говоримо з учнями про розбиття геометричних фігур на групи, підгрупи на основі певних ознаки.   </vt:lpstr>
      <vt:lpstr>  Пропонуємо учням пояснити на основі якої ознаки виконано поділ.   Далі практична дослідницька робота. Перед учнями лежать фігури. На слайді вони білі.З них учні мають скласти фігури, що вказані нижче.   Ця вправа направлена на розвиток просторового мислення учнів  </vt:lpstr>
      <vt:lpstr>  Далі учні працюють в парі. У кожної пари коробка чи сумочка з  геометричними фігурами. Один учень витагає з коробки дві фігури і має пояснити що спільного у цих фігур. Інший пояснює чим фігури відрізняються. Потім учні міняються місцями. </vt:lpstr>
      <vt:lpstr>Методика розроблена у 1982 році  Національним  інститутом  освіти   Сінгапуру.</vt:lpstr>
      <vt:lpstr>  Завдання формулюються з мінімальною кількістю слів. Але завжди подається приклад виконання завдання, в якому фактично прихований код, який треба учню розгадати, і за аналогією виконати решту завдань  </vt:lpstr>
      <vt:lpstr>Окрема рубрика:                                  «Кепка знавця»</vt:lpstr>
      <vt:lpstr>Сінгапурську методику уже впровадили в Японії і Державі Ізраїль. А також в окремих школах США та Європи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ИРИНА Ф</cp:lastModifiedBy>
  <cp:revision>29</cp:revision>
  <dcterms:created xsi:type="dcterms:W3CDTF">2020-07-05T17:04:43Z</dcterms:created>
  <dcterms:modified xsi:type="dcterms:W3CDTF">2021-11-03T15:46:23Z</dcterms:modified>
</cp:coreProperties>
</file>