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DC17D-306A-47F8-9E83-665610D986C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2B16B-0430-46A3-BC87-4C9100030F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69930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DC17D-306A-47F8-9E83-665610D986C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2B16B-0430-46A3-BC87-4C9100030F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84881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DC17D-306A-47F8-9E83-665610D986C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2B16B-0430-46A3-BC87-4C9100030F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0627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DC17D-306A-47F8-9E83-665610D986C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2B16B-0430-46A3-BC87-4C9100030F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261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DC17D-306A-47F8-9E83-665610D986C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2B16B-0430-46A3-BC87-4C9100030F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58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DC17D-306A-47F8-9E83-665610D986C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2B16B-0430-46A3-BC87-4C9100030F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32416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DC17D-306A-47F8-9E83-665610D986C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2B16B-0430-46A3-BC87-4C9100030F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9159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DC17D-306A-47F8-9E83-665610D986C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2B16B-0430-46A3-BC87-4C9100030F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263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DC17D-306A-47F8-9E83-665610D986C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2B16B-0430-46A3-BC87-4C9100030F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1854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DC17D-306A-47F8-9E83-665610D986C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2B16B-0430-46A3-BC87-4C9100030F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7897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CDC17D-306A-47F8-9E83-665610D986C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2B16B-0430-46A3-BC87-4C9100030F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9633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CDC17D-306A-47F8-9E83-665610D986C2}" type="datetimeFigureOut">
              <a:rPr lang="ru-RU" smtClean="0"/>
              <a:t>29.04.2025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2B16B-0430-46A3-BC87-4C9100030F7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3844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87037" y="852054"/>
            <a:ext cx="491031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Вишиванка.</a:t>
            </a:r>
          </a:p>
          <a:p>
            <a:r>
              <a:rPr lang="uk-UA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Практична робота</a:t>
            </a:r>
          </a:p>
          <a:p>
            <a:r>
              <a:rPr lang="uk-UA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«Виготовлення</a:t>
            </a:r>
          </a:p>
          <a:p>
            <a:r>
              <a:rPr lang="uk-UA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вишиванки із</a:t>
            </a:r>
          </a:p>
          <a:p>
            <a:r>
              <a:rPr lang="uk-UA" sz="36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паперу»</a:t>
            </a:r>
            <a:endParaRPr lang="ru-RU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653" y="0"/>
            <a:ext cx="725434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5507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995" y="0"/>
            <a:ext cx="5876005" cy="6858000"/>
          </a:xfrm>
          <a:prstGeom prst="rect">
            <a:avLst/>
          </a:prstGeom>
        </p:spPr>
      </p:pic>
      <p:sp>
        <p:nvSpPr>
          <p:cNvPr id="4" name="Волна 3"/>
          <p:cNvSpPr/>
          <p:nvPr/>
        </p:nvSpPr>
        <p:spPr>
          <a:xfrm>
            <a:off x="415636" y="145474"/>
            <a:ext cx="6192982" cy="642158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Сорочка —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це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,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мабуть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, перший вид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одежі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, яку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отримувала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дитина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після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народження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.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Вишитою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сорочкою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або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вишиванкою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мати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намагалася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захистити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свою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дитину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,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чоловіка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, себе і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всіх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своїх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рідних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від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усього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поганого,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що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може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трапитися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з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людиною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.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Вишиванка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грала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значну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роль в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побуті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української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сім'ї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. Чим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тонше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була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сорочка,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тим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краще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. Чим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більше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гарної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вишивки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,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тим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значніше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оберіг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.</a:t>
            </a:r>
            <a:endParaRPr lang="ru-RU" sz="2000" b="1" dirty="0">
              <a:latin typeface="Sitka Tex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02420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5995" y="0"/>
            <a:ext cx="5876005" cy="6858000"/>
          </a:xfrm>
          <a:prstGeom prst="rect">
            <a:avLst/>
          </a:prstGeom>
        </p:spPr>
      </p:pic>
      <p:sp>
        <p:nvSpPr>
          <p:cNvPr id="3" name="Волна 2"/>
          <p:cNvSpPr/>
          <p:nvPr/>
        </p:nvSpPr>
        <p:spPr>
          <a:xfrm>
            <a:off x="332509" y="249382"/>
            <a:ext cx="5983486" cy="660861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Всесвітній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день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вишива́нки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—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міжнародне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свято, яке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покликане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зберегти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споконвічні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народні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традиції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створення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та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носіння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етнічного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вишитого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українського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одягу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. Дата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проведення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—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щороку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в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третій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четвер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травня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.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У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цей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день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кожен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охочий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може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долучитись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до свята,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одягнувши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вишиванку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.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Вишиванка-це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наша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національна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гордість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, символ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приналежності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до роду та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нації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,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ознака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українськості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, наш </a:t>
            </a:r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етнічний</a:t>
            </a:r>
            <a:r>
              <a:rPr lang="ru-RU" sz="2000" b="1" dirty="0">
                <a:solidFill>
                  <a:srgbClr val="333333"/>
                </a:solidFill>
                <a:latin typeface="Sitka Text" panose="02000505000000020004" pitchFamily="2" charset="0"/>
              </a:rPr>
              <a:t> бренд.</a:t>
            </a:r>
          </a:p>
        </p:txBody>
      </p:sp>
    </p:spTree>
    <p:extLst>
      <p:ext uri="{BB962C8B-B14F-4D97-AF65-F5344CB8AC3E}">
        <p14:creationId xmlns:p14="http://schemas.microsoft.com/office/powerpoint/2010/main" val="18815770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74784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068291" y="374073"/>
            <a:ext cx="43909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Практична робота</a:t>
            </a:r>
            <a:endParaRPr lang="ru-RU" sz="3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Волна 3"/>
          <p:cNvSpPr/>
          <p:nvPr/>
        </p:nvSpPr>
        <p:spPr>
          <a:xfrm>
            <a:off x="5486400" y="958848"/>
            <a:ext cx="6151418" cy="5899151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Перед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тим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, як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приступити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до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роботи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повторимо правила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безпечної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праці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.</a:t>
            </a:r>
          </a:p>
          <a:p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            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Під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час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виконання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робіт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сидіти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слід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прямо, на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всій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поверхні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стільця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, на  </a:t>
            </a:r>
          </a:p>
          <a:p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 </a:t>
            </a:r>
            <a:r>
              <a:rPr lang="ru-RU" b="1" dirty="0" err="1" smtClean="0">
                <a:solidFill>
                  <a:srgbClr val="333333"/>
                </a:solidFill>
                <a:latin typeface="Sitka Text" panose="02000505000000020004" pitchFamily="2" charset="0"/>
              </a:rPr>
              <a:t>відстані</a:t>
            </a:r>
            <a:r>
              <a:rPr lang="ru-RU" b="1" dirty="0" smtClean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10-15 см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від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краю стола.</a:t>
            </a:r>
          </a:p>
          <a:p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             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Відстань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від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очей до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виробу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,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що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виготовляється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, повинна бути 30-35 см</a:t>
            </a:r>
          </a:p>
          <a:p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             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Під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час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роботи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світло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має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падати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зліва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або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спереду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.</a:t>
            </a:r>
          </a:p>
          <a:p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             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Робоче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місце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слід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тримати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в </a:t>
            </a:r>
            <a:r>
              <a:rPr lang="ru-RU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чистоті</a:t>
            </a:r>
            <a:r>
              <a:rPr lang="ru-RU" b="1" dirty="0">
                <a:solidFill>
                  <a:srgbClr val="333333"/>
                </a:solidFill>
                <a:latin typeface="Sitka Text" panose="02000505000000020004" pitchFamily="2" charset="0"/>
              </a:rPr>
              <a:t> й порядку.</a:t>
            </a:r>
          </a:p>
        </p:txBody>
      </p:sp>
    </p:spTree>
    <p:extLst>
      <p:ext uri="{BB962C8B-B14F-4D97-AF65-F5344CB8AC3E}">
        <p14:creationId xmlns:p14="http://schemas.microsoft.com/office/powerpoint/2010/main" val="3799895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44" y="831273"/>
            <a:ext cx="3928478" cy="5216236"/>
          </a:xfrm>
          <a:prstGeom prst="rect">
            <a:avLst/>
          </a:prstGeom>
        </p:spPr>
      </p:pic>
      <p:sp>
        <p:nvSpPr>
          <p:cNvPr id="3" name="Волна 2"/>
          <p:cNvSpPr/>
          <p:nvPr/>
        </p:nvSpPr>
        <p:spPr>
          <a:xfrm>
            <a:off x="6463145" y="1226127"/>
            <a:ext cx="5216236" cy="4592782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latin typeface="Sitka Text" panose="02000505000000020004" pitchFamily="2" charset="0"/>
              </a:rPr>
              <a:t>Для роботи вам потрібні:</a:t>
            </a:r>
          </a:p>
          <a:p>
            <a:pPr marL="342900" indent="-342900" algn="ctr">
              <a:buFontTx/>
              <a:buChar char="-"/>
            </a:pPr>
            <a:r>
              <a:rPr lang="uk-UA" sz="2000" b="1" dirty="0" smtClean="0">
                <a:latin typeface="Sitka Text" panose="02000505000000020004" pitchFamily="2" charset="0"/>
              </a:rPr>
              <a:t>ножиці,</a:t>
            </a:r>
          </a:p>
          <a:p>
            <a:pPr marL="342900" indent="-342900" algn="ctr">
              <a:buFontTx/>
              <a:buChar char="-"/>
            </a:pPr>
            <a:r>
              <a:rPr lang="uk-UA" sz="2000" b="1" dirty="0">
                <a:latin typeface="Sitka Text" panose="02000505000000020004" pitchFamily="2" charset="0"/>
              </a:rPr>
              <a:t>п</a:t>
            </a:r>
            <a:r>
              <a:rPr lang="uk-UA" sz="2000" b="1" dirty="0" smtClean="0">
                <a:latin typeface="Sitka Text" panose="02000505000000020004" pitchFamily="2" charset="0"/>
              </a:rPr>
              <a:t>ростий олівець,</a:t>
            </a:r>
          </a:p>
          <a:p>
            <a:pPr marL="342900" indent="-342900" algn="ctr">
              <a:buFontTx/>
              <a:buChar char="-"/>
            </a:pPr>
            <a:r>
              <a:rPr lang="uk-UA" sz="2000" b="1" dirty="0" smtClean="0">
                <a:latin typeface="Sitka Text" panose="02000505000000020004" pitchFamily="2" charset="0"/>
              </a:rPr>
              <a:t>Фломастери, маркери чи </a:t>
            </a:r>
          </a:p>
          <a:p>
            <a:pPr algn="ctr"/>
            <a:r>
              <a:rPr lang="uk-UA" sz="2000" b="1" dirty="0">
                <a:latin typeface="Sitka Text" panose="02000505000000020004" pitchFamily="2" charset="0"/>
              </a:rPr>
              <a:t>к</a:t>
            </a:r>
            <a:r>
              <a:rPr lang="uk-UA" sz="2000" b="1" dirty="0" smtClean="0">
                <a:latin typeface="Sitka Text" panose="02000505000000020004" pitchFamily="2" charset="0"/>
              </a:rPr>
              <a:t>ольорові олівці.</a:t>
            </a:r>
          </a:p>
          <a:p>
            <a:pPr marL="342900" indent="-342900" algn="ctr">
              <a:buFontTx/>
              <a:buChar char="-"/>
            </a:pPr>
            <a:endParaRPr lang="ru-RU" sz="2000" b="1" dirty="0">
              <a:latin typeface="Sitka Tex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66473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74243" y="706579"/>
            <a:ext cx="3912827" cy="5195455"/>
          </a:xfrm>
          <a:prstGeom prst="rect">
            <a:avLst/>
          </a:prstGeom>
        </p:spPr>
      </p:pic>
      <p:sp>
        <p:nvSpPr>
          <p:cNvPr id="3" name="Волна 2"/>
          <p:cNvSpPr/>
          <p:nvPr/>
        </p:nvSpPr>
        <p:spPr>
          <a:xfrm>
            <a:off x="6234546" y="706579"/>
            <a:ext cx="5195454" cy="4883730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Щ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об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зробити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вишиванку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, нам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потрібено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прямокутний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аркуш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паперу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зігнути</a:t>
            </a:r>
            <a:r>
              <a:rPr lang="ru-RU" sz="2000" b="1" i="0" dirty="0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 </a:t>
            </a:r>
            <a:r>
              <a:rPr lang="ru-RU" sz="2000" b="1" i="0" dirty="0" err="1" smtClean="0">
                <a:solidFill>
                  <a:srgbClr val="333333"/>
                </a:solidFill>
                <a:effectLst/>
                <a:latin typeface="Sitka Text" panose="02000505000000020004" pitchFamily="2" charset="0"/>
              </a:rPr>
              <a:t>навпіл</a:t>
            </a:r>
            <a:r>
              <a:rPr lang="ru-RU" sz="2000" dirty="0" smtClean="0">
                <a:solidFill>
                  <a:srgbClr val="333333"/>
                </a:solidFill>
                <a:latin typeface="Sitka Text" panose="02000505000000020004" pitchFamily="2" charset="0"/>
              </a:rPr>
              <a:t>,</a:t>
            </a:r>
          </a:p>
          <a:p>
            <a:pPr algn="ctr"/>
            <a:r>
              <a:rPr lang="ru-RU" sz="2000" b="1" dirty="0" err="1">
                <a:solidFill>
                  <a:srgbClr val="333333"/>
                </a:solidFill>
                <a:latin typeface="Sitka Text" panose="02000505000000020004" pitchFamily="2" charset="0"/>
              </a:rPr>
              <a:t>н</a:t>
            </a:r>
            <a:r>
              <a:rPr lang="ru-RU" sz="2000" b="1" dirty="0" err="1" smtClean="0">
                <a:solidFill>
                  <a:srgbClr val="333333"/>
                </a:solidFill>
                <a:latin typeface="Sitka Text" panose="02000505000000020004" pitchFamily="2" charset="0"/>
              </a:rPr>
              <a:t>амалювати</a:t>
            </a:r>
            <a:r>
              <a:rPr lang="ru-RU" sz="2000" b="1" dirty="0" smtClean="0">
                <a:solidFill>
                  <a:srgbClr val="333333"/>
                </a:solidFill>
                <a:latin typeface="Sitka Text" panose="02000505000000020004" pitchFamily="2" charset="0"/>
              </a:rPr>
              <a:t> половину сорочки </a:t>
            </a:r>
            <a:r>
              <a:rPr lang="ru-RU" sz="2000" b="1" dirty="0" err="1" smtClean="0">
                <a:solidFill>
                  <a:srgbClr val="333333"/>
                </a:solidFill>
                <a:latin typeface="Sitka Text" panose="02000505000000020004" pitchFamily="2" charset="0"/>
              </a:rPr>
              <a:t>зі</a:t>
            </a:r>
            <a:r>
              <a:rPr lang="ru-RU" sz="2000" b="1" dirty="0" smtClean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sz="2000" b="1" dirty="0" err="1" smtClean="0">
                <a:solidFill>
                  <a:srgbClr val="333333"/>
                </a:solidFill>
                <a:latin typeface="Sitka Text" panose="02000505000000020004" pitchFamily="2" charset="0"/>
              </a:rPr>
              <a:t>сторони</a:t>
            </a:r>
            <a:r>
              <a:rPr lang="ru-RU" sz="2000" b="1" dirty="0" smtClean="0">
                <a:solidFill>
                  <a:srgbClr val="333333"/>
                </a:solidFill>
                <a:latin typeface="Sitka Text" panose="02000505000000020004" pitchFamily="2" charset="0"/>
              </a:rPr>
              <a:t> </a:t>
            </a:r>
            <a:r>
              <a:rPr lang="ru-RU" sz="2000" b="1" dirty="0" err="1" smtClean="0">
                <a:solidFill>
                  <a:srgbClr val="333333"/>
                </a:solidFill>
                <a:latin typeface="Sitka Text" panose="02000505000000020004" pitchFamily="2" charset="0"/>
              </a:rPr>
              <a:t>згину</a:t>
            </a:r>
            <a:r>
              <a:rPr lang="ru-RU" sz="2000" b="1" dirty="0" smtClean="0">
                <a:solidFill>
                  <a:srgbClr val="333333"/>
                </a:solidFill>
                <a:latin typeface="Sitka Text" panose="02000505000000020004" pitchFamily="2" charset="0"/>
              </a:rPr>
              <a:t>. </a:t>
            </a:r>
            <a:endParaRPr lang="ru-RU" sz="2000" b="1" dirty="0">
              <a:latin typeface="Sitka Tex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2222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66425" y="648431"/>
            <a:ext cx="4175739" cy="5544550"/>
          </a:xfrm>
          <a:prstGeom prst="rect">
            <a:avLst/>
          </a:prstGeom>
        </p:spPr>
      </p:pic>
      <p:sp>
        <p:nvSpPr>
          <p:cNvPr id="3" name="Волна 2"/>
          <p:cNvSpPr/>
          <p:nvPr/>
        </p:nvSpPr>
        <p:spPr>
          <a:xfrm>
            <a:off x="6255327" y="872835"/>
            <a:ext cx="5465618" cy="5465619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err="1" smtClean="0">
                <a:solidFill>
                  <a:schemeClr val="tx1"/>
                </a:solidFill>
                <a:latin typeface="Sitka Text" panose="02000505000000020004" pitchFamily="2" charset="0"/>
              </a:rPr>
              <a:t>Виріжте</a:t>
            </a:r>
            <a:r>
              <a:rPr lang="uk-UA" sz="2000" b="1" dirty="0" smtClean="0">
                <a:solidFill>
                  <a:schemeClr val="tx1"/>
                </a:solidFill>
                <a:latin typeface="Sitka Text" panose="02000505000000020004" pitchFamily="2" charset="0"/>
              </a:rPr>
              <a:t> вишиванку по контуру та простим олівцем намалюйте задуманий орнамент.</a:t>
            </a:r>
            <a:endParaRPr lang="ru-RU" sz="2000" b="1" dirty="0">
              <a:solidFill>
                <a:schemeClr val="tx1"/>
              </a:solidFill>
              <a:latin typeface="Sitka Tex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325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63" y="540327"/>
            <a:ext cx="3837709" cy="383770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9581" y="405244"/>
            <a:ext cx="4107874" cy="410787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026" y="3776851"/>
            <a:ext cx="3248891" cy="308114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958" y="3453246"/>
            <a:ext cx="2408606" cy="32627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806762" y="309494"/>
            <a:ext cx="350128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Зразки орнаментів</a:t>
            </a:r>
            <a:endParaRPr lang="ru-RU" sz="2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6229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791116" y="566338"/>
            <a:ext cx="4362775" cy="5792897"/>
          </a:xfrm>
          <a:prstGeom prst="rect">
            <a:avLst/>
          </a:prstGeom>
        </p:spPr>
      </p:pic>
      <p:sp>
        <p:nvSpPr>
          <p:cNvPr id="3" name="Волна 2"/>
          <p:cNvSpPr/>
          <p:nvPr/>
        </p:nvSpPr>
        <p:spPr>
          <a:xfrm>
            <a:off x="6567055" y="768927"/>
            <a:ext cx="5091545" cy="5112327"/>
          </a:xfrm>
          <a:prstGeom prst="wav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/>
                </a:solidFill>
                <a:latin typeface="Sitka Text" panose="02000505000000020004" pitchFamily="2" charset="0"/>
              </a:rPr>
              <a:t>Фломастерами, маркерами чи кольоровими олівцями розфарбуйте орнамент.</a:t>
            </a:r>
            <a:endParaRPr lang="ru-RU" sz="2000" b="1" dirty="0">
              <a:solidFill>
                <a:schemeClr val="tx1"/>
              </a:solidFill>
              <a:latin typeface="Sitka Text" panose="02000505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12693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214</Words>
  <Application>Microsoft Office PowerPoint</Application>
  <PresentationFormat>Широкоэкранный</PresentationFormat>
  <Paragraphs>26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5" baseType="lpstr">
      <vt:lpstr>Arial</vt:lpstr>
      <vt:lpstr>Arial Black</vt:lpstr>
      <vt:lpstr>Calibri</vt:lpstr>
      <vt:lpstr>Calibri Light</vt:lpstr>
      <vt:lpstr>Sitka Text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5</cp:revision>
  <dcterms:created xsi:type="dcterms:W3CDTF">2025-04-29T11:39:41Z</dcterms:created>
  <dcterms:modified xsi:type="dcterms:W3CDTF">2025-04-29T12:08:55Z</dcterms:modified>
</cp:coreProperties>
</file>