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5" r:id="rId3"/>
    <p:sldId id="266" r:id="rId4"/>
    <p:sldId id="264" r:id="rId5"/>
    <p:sldId id="267" r:id="rId6"/>
    <p:sldId id="268" r:id="rId7"/>
    <p:sldId id="260" r:id="rId8"/>
    <p:sldId id="26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732E64-E297-488B-B9D4-76CD3FD7D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2C40E72-9A80-4356-A94C-BC23422F82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38DC95-58F0-4028-AE02-BA4A52E9A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E5F2ED-6A15-4A55-8FAD-596BE4C3F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72D067-A092-4880-A484-11EBAEF71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926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D6A01-D4B5-46D6-8DF0-331751C5E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139A60-4DC3-4B76-B7AC-5955A7BA7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97F7B7-BAED-49BD-B976-638F7B91D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9FC938-A2EE-46BB-AB8C-31A0C4164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190F1D-F049-4588-8A8D-BAA49E018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744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5AEC44-75CB-4453-BF39-8FAA09D8A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967E79-6D15-499D-A64E-EFC524ECC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8C6B67-B166-4075-BB62-D9D0358FC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AE0F79-B37C-4E14-AAE2-FDBFD4B87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028ED7-13BC-417E-A481-D5D6052C1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151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48F836-B41F-410C-BD24-BD8ACD4B7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3F0B75-DA7D-40EC-8F62-426C81E408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7AB2C9-4B28-4FDF-B72B-5ACD67539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D6B306-3023-4C9D-873C-4571548A1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8AC05AA-EA7B-4A78-A914-0EA5FEA66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E05D2A-BA8D-49F2-99BF-7D1BC964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49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1A21E-FE89-4B67-B08C-B5522951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6166D1-5D09-4CC6-8449-21735B9238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AC1D34E-A0D5-474B-9B8F-F2F4F524EC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2BFAAED-2FB1-4953-8F45-16F910FEDA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18FB1EA-0924-4FD9-B8F3-2DCFF7BD65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89E6B43-0BC6-41D3-8090-134B7B318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F58D08-4A09-44B7-A75D-4FED33AC9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99F15F3-9FEE-4E03-8C1C-346BB311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592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8542EF-A9D4-4202-B26B-A822A3CE5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FBC74B2-9F6E-4270-ABE6-1175D136A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D070CFF-BF0A-44CE-9DC7-337325411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AF901DD-814F-4C94-AA8A-E8D4B7CB9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50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93DE2C9-4322-436B-A21F-77A267875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F2894F9-88A8-4B0D-B851-BCCFF1FC3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A07626-80F3-48FA-B3DC-9795187B6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438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CE7D23-DB33-4843-A36F-74D4443B8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F4D151-2EAA-45B7-8878-027CC5A5C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773577B-AFF5-475F-8B78-2B1D58D2DE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AF7F47-EEBA-467C-92AD-230AC31E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1AE027-5742-42CD-B22F-6CA98E2E7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3AB3BC-067F-4F29-84F9-F95E031FF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226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AE54E6-E598-42CD-881B-6DBAA4086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0A6ADC2-299D-4ACB-9956-4AFFA78196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EE295E6-214F-4F72-8141-860B9B23B1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DC7FD6-3E94-4D72-A331-3ECA5B06D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90AAC8-A51B-40A4-9CDC-0A6394F3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8A481F9-521C-4375-ACCB-D21713635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166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E9FD5-BD06-4754-A179-5C1C7E2DE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7AD4FCA-8526-4CB2-B046-ED7B194CCC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E7F5F1-1845-4954-9095-F92F3663A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3E1AF5-40EA-4EB0-897F-7C1427050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46C959-C399-48E4-91E5-6244E5EB0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717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AF54684-4956-4272-8CB4-0C004AB5FC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9EA7B05-3806-47C8-ACCA-CC00E3AC5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40E7FF-43F9-438B-B077-F9F708982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5F3AD8-3D7B-44E8-A945-CF315CCDA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D879F6-E6C5-4583-8471-2C3E8A95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64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CD8D93-91E7-49B8-AB01-C359CAB55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A4B919-844D-4D47-BE0C-B55F65AD3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3360E3-DC81-47B0-AAE8-015C025EBC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14EFB-6BD6-4B71-BF97-A759140EA3C2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2AA2AA-BCB7-4AA1-BBE1-5CB843479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5FDFC9-07A6-47DD-8693-C0C6C865A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489DC-AD19-4287-9A52-7F2059F5B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514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8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9B30E-AC8F-4286-B7F4-DF91CF913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111" y="2001837"/>
            <a:ext cx="9144000" cy="2387600"/>
          </a:xfrm>
        </p:spPr>
        <p:txBody>
          <a:bodyPr/>
          <a:lstStyle/>
          <a:p>
            <a: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Творча робота над задачею</a:t>
            </a:r>
            <a:b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1 клас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CF47A7-0658-466E-AEC1-6B3F48B36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360" y="4454868"/>
            <a:ext cx="1963082" cy="13961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5D3892-9187-4EB5-AF3A-5F3E0FC94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18" y="805739"/>
            <a:ext cx="2029934" cy="18245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42B061-0207-4FF0-999D-AACDD30F1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755" y="3361188"/>
            <a:ext cx="1796379" cy="2414698"/>
          </a:xfrm>
          <a:prstGeom prst="rect">
            <a:avLst/>
          </a:prstGeom>
        </p:spPr>
      </p:pic>
      <p:pic>
        <p:nvPicPr>
          <p:cNvPr id="8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319FF588-4267-492A-A367-692CC152B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410" y="833368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99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-2.70833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4021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5 – 4 </a:t>
            </a:r>
            <a:r>
              <a:rPr lang="ru-RU" sz="6000" b="1" dirty="0">
                <a:solidFill>
                  <a:srgbClr val="002060"/>
                </a:solidFill>
              </a:rPr>
              <a:t>= 1 (м.) 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893620" y="1605832"/>
            <a:ext cx="4156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rgbClr val="0070C0"/>
                </a:solidFill>
              </a:rPr>
              <a:t>Було</a:t>
            </a:r>
            <a:r>
              <a:rPr lang="uk-UA" sz="8000" b="1" dirty="0">
                <a:solidFill>
                  <a:srgbClr val="0070C0"/>
                </a:solidFill>
              </a:rPr>
              <a:t> </a:t>
            </a:r>
            <a:r>
              <a:rPr lang="uk-UA" sz="4500" b="1" dirty="0">
                <a:solidFill>
                  <a:srgbClr val="0070C0"/>
                </a:solidFill>
              </a:rPr>
              <a:t>5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5E4FB7-0093-43D4-B476-BC8CAF56C278}"/>
              </a:ext>
            </a:extLst>
          </p:cNvPr>
          <p:cNvSpPr txBox="1"/>
          <p:nvPr/>
        </p:nvSpPr>
        <p:spPr>
          <a:xfrm>
            <a:off x="915545" y="2892630"/>
            <a:ext cx="41563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500" b="1" dirty="0">
                <a:solidFill>
                  <a:srgbClr val="0070C0"/>
                </a:solidFill>
              </a:rPr>
              <a:t>Полетіло – 4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958623" y="4558589"/>
            <a:ext cx="8815234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500" b="1" dirty="0">
                <a:solidFill>
                  <a:srgbClr val="002060"/>
                </a:solidFill>
              </a:rPr>
              <a:t>Скільки                …              на квітці?</a:t>
            </a:r>
          </a:p>
        </p:txBody>
      </p:sp>
      <p:pic>
        <p:nvPicPr>
          <p:cNvPr id="12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8DC0CB32-8CCA-4BD6-8E3E-E89C57F60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399" y="1963359"/>
            <a:ext cx="873481" cy="86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CA12278F-235E-4017-AF23-33024461F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435" y="2725444"/>
            <a:ext cx="908386" cy="9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C4E9E70-E2D4-4B48-9A2D-50FDF87BD42B}"/>
              </a:ext>
            </a:extLst>
          </p:cNvPr>
          <p:cNvSpPr txBox="1"/>
          <p:nvPr/>
        </p:nvSpPr>
        <p:spPr>
          <a:xfrm>
            <a:off x="937470" y="3857553"/>
            <a:ext cx="41563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500" b="1" dirty="0">
                <a:solidFill>
                  <a:srgbClr val="0070C0"/>
                </a:solidFill>
              </a:rPr>
              <a:t>Залишилося – ? </a:t>
            </a:r>
          </a:p>
        </p:txBody>
      </p:sp>
      <p:pic>
        <p:nvPicPr>
          <p:cNvPr id="17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3FBCC6D3-E492-4432-B5D7-75F25A9EA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970" y="3750953"/>
            <a:ext cx="908386" cy="90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94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0933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5 + 4 </a:t>
            </a:r>
            <a:r>
              <a:rPr lang="ru-RU" sz="6000" b="1" dirty="0">
                <a:solidFill>
                  <a:srgbClr val="002060"/>
                </a:solidFill>
              </a:rPr>
              <a:t>= 9 (г.) 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937471" y="1808494"/>
            <a:ext cx="41563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500" b="1" dirty="0">
                <a:solidFill>
                  <a:srgbClr val="0070C0"/>
                </a:solidFill>
              </a:rPr>
              <a:t>Плавало – 5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5E4FB7-0093-43D4-B476-BC8CAF56C278}"/>
              </a:ext>
            </a:extLst>
          </p:cNvPr>
          <p:cNvSpPr txBox="1"/>
          <p:nvPr/>
        </p:nvSpPr>
        <p:spPr>
          <a:xfrm>
            <a:off x="915545" y="2892630"/>
            <a:ext cx="41563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500" b="1" dirty="0">
                <a:solidFill>
                  <a:srgbClr val="0070C0"/>
                </a:solidFill>
              </a:rPr>
              <a:t>Прийшло – 4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958623" y="4558589"/>
            <a:ext cx="8712642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500" b="1" dirty="0">
                <a:solidFill>
                  <a:srgbClr val="002060"/>
                </a:solidFill>
              </a:rPr>
              <a:t>Скільки                …              на озері?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4E9E70-E2D4-4B48-9A2D-50FDF87BD42B}"/>
              </a:ext>
            </a:extLst>
          </p:cNvPr>
          <p:cNvSpPr txBox="1"/>
          <p:nvPr/>
        </p:nvSpPr>
        <p:spPr>
          <a:xfrm>
            <a:off x="937470" y="3857553"/>
            <a:ext cx="41563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500" b="1" dirty="0">
                <a:solidFill>
                  <a:srgbClr val="0070C0"/>
                </a:solidFill>
              </a:rPr>
              <a:t>Стало – ?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58A9A9-111B-4FA4-8C83-306E6A2C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6579" y="1436245"/>
            <a:ext cx="862823" cy="109731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81B513C-277F-4BF4-AF8C-164FFFE24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4210" y="2470346"/>
            <a:ext cx="862823" cy="109731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0E909CF-5FC7-43E8-A628-F35CD7ED3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1387" y="3472868"/>
            <a:ext cx="862823" cy="109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4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74841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6 + 4 </a:t>
            </a:r>
            <a:r>
              <a:rPr lang="ru-RU" sz="6000" b="1" dirty="0">
                <a:solidFill>
                  <a:srgbClr val="002060"/>
                </a:solidFill>
              </a:rPr>
              <a:t>= 10 (</a:t>
            </a:r>
            <a:r>
              <a:rPr lang="ru-RU" sz="6000" b="1" dirty="0" err="1">
                <a:solidFill>
                  <a:srgbClr val="002060"/>
                </a:solidFill>
              </a:rPr>
              <a:t>тв</a:t>
            </a:r>
            <a:r>
              <a:rPr lang="ru-RU" sz="6000" b="1" dirty="0">
                <a:solidFill>
                  <a:srgbClr val="002060"/>
                </a:solidFill>
              </a:rPr>
              <a:t>.)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3368AC-9738-4875-BBB3-C2A74A269170}"/>
              </a:ext>
            </a:extLst>
          </p:cNvPr>
          <p:cNvSpPr txBox="1"/>
          <p:nvPr/>
        </p:nvSpPr>
        <p:spPr>
          <a:xfrm>
            <a:off x="5606650" y="2725444"/>
            <a:ext cx="136447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? </a:t>
            </a:r>
            <a:r>
              <a:rPr lang="uk-UA" sz="5000" b="1" dirty="0" err="1">
                <a:solidFill>
                  <a:schemeClr val="accent1">
                    <a:lumMod val="75000"/>
                  </a:schemeClr>
                </a:solidFill>
              </a:rPr>
              <a:t>тв</a:t>
            </a:r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2592384" y="1605833"/>
            <a:ext cx="2338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0070C0"/>
                </a:solidFill>
              </a:rPr>
              <a:t>– </a:t>
            </a:r>
            <a:r>
              <a:rPr lang="uk-UA" sz="4500" b="1" dirty="0">
                <a:solidFill>
                  <a:srgbClr val="0070C0"/>
                </a:solidFill>
              </a:rPr>
              <a:t>6 </a:t>
            </a:r>
            <a:r>
              <a:rPr lang="uk-UA" sz="4500" b="1" dirty="0" err="1">
                <a:solidFill>
                  <a:srgbClr val="0070C0"/>
                </a:solidFill>
              </a:rPr>
              <a:t>тв</a:t>
            </a:r>
            <a:r>
              <a:rPr lang="uk-UA" sz="4500" b="1" dirty="0">
                <a:solidFill>
                  <a:srgbClr val="0070C0"/>
                </a:solidFill>
              </a:rPr>
              <a:t>.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5E4FB7-0093-43D4-B476-BC8CAF56C278}"/>
              </a:ext>
            </a:extLst>
          </p:cNvPr>
          <p:cNvSpPr txBox="1"/>
          <p:nvPr/>
        </p:nvSpPr>
        <p:spPr>
          <a:xfrm>
            <a:off x="2592846" y="3156331"/>
            <a:ext cx="2338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0070C0"/>
                </a:solidFill>
              </a:rPr>
              <a:t>– </a:t>
            </a:r>
            <a:r>
              <a:rPr lang="uk-UA" sz="4500" b="1" dirty="0">
                <a:solidFill>
                  <a:srgbClr val="0070C0"/>
                </a:solidFill>
              </a:rPr>
              <a:t>4 </a:t>
            </a:r>
            <a:r>
              <a:rPr lang="uk-UA" sz="4500" b="1" dirty="0" err="1">
                <a:solidFill>
                  <a:srgbClr val="0070C0"/>
                </a:solidFill>
              </a:rPr>
              <a:t>тв</a:t>
            </a:r>
            <a:r>
              <a:rPr lang="uk-UA" sz="4500" b="1" dirty="0">
                <a:solidFill>
                  <a:srgbClr val="0070C0"/>
                </a:solidFill>
              </a:rPr>
              <a:t>.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958623" y="4558589"/>
            <a:ext cx="720421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500" b="1" dirty="0">
                <a:solidFill>
                  <a:srgbClr val="002060"/>
                </a:solidFill>
              </a:rPr>
              <a:t>Скільки                …                  ?</a:t>
            </a:r>
          </a:p>
        </p:txBody>
      </p:sp>
      <p:pic>
        <p:nvPicPr>
          <p:cNvPr id="14" name="Picture 5" descr="C:\Users\Алла\Desktop\5c232f885542d52d85eca0c7421e6019_i-49.png">
            <a:extLst>
              <a:ext uri="{FF2B5EF4-FFF2-40B4-BE49-F238E27FC236}">
                <a16:creationId xmlns:a16="http://schemas.microsoft.com/office/drawing/2014/main" id="{9BEA8C3D-5743-4E86-B20B-9365C6765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99" y="979773"/>
            <a:ext cx="1753514" cy="192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Алла\Desktop\8b21d3f25d71t.png">
            <a:extLst>
              <a:ext uri="{FF2B5EF4-FFF2-40B4-BE49-F238E27FC236}">
                <a16:creationId xmlns:a16="http://schemas.microsoft.com/office/drawing/2014/main" id="{95685BC1-AA44-4EE4-9622-0D8C37C9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8" y="2833352"/>
            <a:ext cx="1835784" cy="202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авая фигурная скобка 1">
            <a:extLst>
              <a:ext uri="{FF2B5EF4-FFF2-40B4-BE49-F238E27FC236}">
                <a16:creationId xmlns:a16="http://schemas.microsoft.com/office/drawing/2014/main" id="{1C77E7EC-87AD-4451-863C-17D26B67BD59}"/>
              </a:ext>
            </a:extLst>
          </p:cNvPr>
          <p:cNvSpPr/>
          <p:nvPr/>
        </p:nvSpPr>
        <p:spPr>
          <a:xfrm>
            <a:off x="4774691" y="2267552"/>
            <a:ext cx="550559" cy="1880219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1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0" grpId="0"/>
      <p:bldP spid="28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77EAA7AF-42A0-46D5-A557-BD02B37F6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Груша PNG">
            <a:extLst>
              <a:ext uri="{FF2B5EF4-FFF2-40B4-BE49-F238E27FC236}">
                <a16:creationId xmlns:a16="http://schemas.microsoft.com/office/drawing/2014/main" id="{6B479D68-82F6-4B2A-9A21-42028E685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80" y="3125572"/>
            <a:ext cx="376335" cy="60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A6F824CE-95CE-4E7F-9128-1C283E3CB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5047">
            <a:off x="1177425" y="883813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F1CA0CAB-F3AA-4CE1-962A-F2B53BBDC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5047">
            <a:off x="816885" y="818564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7548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7 + 3 </a:t>
            </a:r>
            <a:r>
              <a:rPr lang="ru-RU" sz="6000" b="1" dirty="0">
                <a:solidFill>
                  <a:srgbClr val="002060"/>
                </a:solidFill>
              </a:rPr>
              <a:t>= 10 (гр.)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2615283" y="1797893"/>
            <a:ext cx="11616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4500" b="1" dirty="0">
                <a:solidFill>
                  <a:srgbClr val="0070C0"/>
                </a:solidFill>
              </a:rPr>
              <a:t>– 7 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5E4FB7-0093-43D4-B476-BC8CAF56C278}"/>
              </a:ext>
            </a:extLst>
          </p:cNvPr>
          <p:cNvSpPr txBox="1"/>
          <p:nvPr/>
        </p:nvSpPr>
        <p:spPr>
          <a:xfrm>
            <a:off x="2579788" y="3429000"/>
            <a:ext cx="38982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4500" b="1" dirty="0">
                <a:solidFill>
                  <a:srgbClr val="0070C0"/>
                </a:solidFill>
              </a:rPr>
              <a:t>– ?, на 3      </a:t>
            </a:r>
            <a:r>
              <a:rPr lang="uk-UA" sz="4800" b="1" dirty="0">
                <a:solidFill>
                  <a:schemeClr val="accent1">
                    <a:lumMod val="75000"/>
                  </a:schemeClr>
                </a:solidFill>
              </a:rPr>
              <a:t>˃</a:t>
            </a:r>
            <a:r>
              <a:rPr lang="uk-UA" sz="4500" b="1" dirty="0">
                <a:solidFill>
                  <a:srgbClr val="0070C0"/>
                </a:solidFill>
              </a:rPr>
              <a:t> 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535996" y="4450951"/>
            <a:ext cx="640431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</a:rPr>
              <a:t>Скільки                …                </a:t>
            </a:r>
            <a:r>
              <a:rPr lang="uk-UA" sz="45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4" name="Picture 2" descr="Кошик кліпарт. Безкоштовне завантаження. | Creazilla">
            <a:extLst>
              <a:ext uri="{FF2B5EF4-FFF2-40B4-BE49-F238E27FC236}">
                <a16:creationId xmlns:a16="http://schemas.microsoft.com/office/drawing/2014/main" id="{F00AAA5D-146D-44DF-ADE2-8CEFA6087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09" y="3084972"/>
            <a:ext cx="2338811" cy="128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Кошик кліпарт. Безкоштовне завантаження. | Creazilla">
            <a:extLst>
              <a:ext uri="{FF2B5EF4-FFF2-40B4-BE49-F238E27FC236}">
                <a16:creationId xmlns:a16="http://schemas.microsoft.com/office/drawing/2014/main" id="{C08EC0D5-7807-4766-913B-3D8916F45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65" y="1432858"/>
            <a:ext cx="2338811" cy="128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4551700F-74BA-4AB7-B287-15541AE9A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5047">
            <a:off x="754766" y="1135785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12F4288D-3BB5-4CE7-8395-134BA41DE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5047">
            <a:off x="1045193" y="1135784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AB4468F1-9C6E-4FF5-A73B-76A3A264F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1209">
            <a:off x="1334422" y="1152965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7F4CD8B0-8F47-4702-ACBD-562B8E102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1209">
            <a:off x="1577620" y="1211268"/>
            <a:ext cx="730380" cy="9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Яблоко PNG клипарт изображения (картинки) с альфа каналом и прозрачным  фоном. Скачать бесплатно.">
            <a:extLst>
              <a:ext uri="{FF2B5EF4-FFF2-40B4-BE49-F238E27FC236}">
                <a16:creationId xmlns:a16="http://schemas.microsoft.com/office/drawing/2014/main" id="{C2912E53-B26A-466F-A2A1-534D72777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86">
            <a:off x="3685055" y="1720264"/>
            <a:ext cx="730380" cy="87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Груша PNG">
            <a:extLst>
              <a:ext uri="{FF2B5EF4-FFF2-40B4-BE49-F238E27FC236}">
                <a16:creationId xmlns:a16="http://schemas.microsoft.com/office/drawing/2014/main" id="{81467B30-00DD-4496-ADEA-D6F9682C7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62" y="3241361"/>
            <a:ext cx="380759" cy="49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Груша PNG">
            <a:extLst>
              <a:ext uri="{FF2B5EF4-FFF2-40B4-BE49-F238E27FC236}">
                <a16:creationId xmlns:a16="http://schemas.microsoft.com/office/drawing/2014/main" id="{B1CACF12-8A9D-4FB0-965F-0AC017382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3302">
            <a:off x="1227684" y="3180772"/>
            <a:ext cx="364803" cy="58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6" descr="Груша PNG">
            <a:extLst>
              <a:ext uri="{FF2B5EF4-FFF2-40B4-BE49-F238E27FC236}">
                <a16:creationId xmlns:a16="http://schemas.microsoft.com/office/drawing/2014/main" id="{645CB2FE-76C6-41AD-95B4-B76E786D0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7769">
            <a:off x="1623346" y="3041002"/>
            <a:ext cx="438169" cy="70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Груша PNG">
            <a:extLst>
              <a:ext uri="{FF2B5EF4-FFF2-40B4-BE49-F238E27FC236}">
                <a16:creationId xmlns:a16="http://schemas.microsoft.com/office/drawing/2014/main" id="{8B4040F4-DDA0-415C-AC08-FDA203CFE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7769">
            <a:off x="1345087" y="3017367"/>
            <a:ext cx="438169" cy="70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6" descr="Груша PNG">
            <a:extLst>
              <a:ext uri="{FF2B5EF4-FFF2-40B4-BE49-F238E27FC236}">
                <a16:creationId xmlns:a16="http://schemas.microsoft.com/office/drawing/2014/main" id="{47E3C76C-DAD4-48A1-9162-D3D940267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9306">
            <a:off x="1384662" y="3065487"/>
            <a:ext cx="438169" cy="70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 descr="Груша PNG">
            <a:extLst>
              <a:ext uri="{FF2B5EF4-FFF2-40B4-BE49-F238E27FC236}">
                <a16:creationId xmlns:a16="http://schemas.microsoft.com/office/drawing/2014/main" id="{86B945BD-0758-4F94-87EE-ABFCB7C75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7769">
            <a:off x="1711362" y="3075717"/>
            <a:ext cx="438169" cy="70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6" descr="Груша PNG">
            <a:extLst>
              <a:ext uri="{FF2B5EF4-FFF2-40B4-BE49-F238E27FC236}">
                <a16:creationId xmlns:a16="http://schemas.microsoft.com/office/drawing/2014/main" id="{03D0C38F-0217-4E21-BCE6-2A7942FD1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14" y="3160874"/>
            <a:ext cx="380759" cy="49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Груша PNG">
            <a:extLst>
              <a:ext uri="{FF2B5EF4-FFF2-40B4-BE49-F238E27FC236}">
                <a16:creationId xmlns:a16="http://schemas.microsoft.com/office/drawing/2014/main" id="{64FC7192-DFCD-40CB-BC33-C478A09CB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9306">
            <a:off x="1152484" y="3075716"/>
            <a:ext cx="438169" cy="70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6" descr="Груша PNG">
            <a:extLst>
              <a:ext uri="{FF2B5EF4-FFF2-40B4-BE49-F238E27FC236}">
                <a16:creationId xmlns:a16="http://schemas.microsoft.com/office/drawing/2014/main" id="{AF880784-0916-4177-B921-75E81BC39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7769">
            <a:off x="4984440" y="3323434"/>
            <a:ext cx="562741" cy="90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97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5E2C2E48-3DD6-4EE8-8849-8AF009795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Гриб PNG">
            <a:extLst>
              <a:ext uri="{FF2B5EF4-FFF2-40B4-BE49-F238E27FC236}">
                <a16:creationId xmlns:a16="http://schemas.microsoft.com/office/drawing/2014/main" id="{21945BF8-C7C2-4B2F-8762-1AE2E68B7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991" y="2638115"/>
            <a:ext cx="1533349" cy="101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Гриб PNG">
            <a:extLst>
              <a:ext uri="{FF2B5EF4-FFF2-40B4-BE49-F238E27FC236}">
                <a16:creationId xmlns:a16="http://schemas.microsoft.com/office/drawing/2014/main" id="{56A23CFC-2317-4CB6-A351-678AA8AF5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97" y="1246531"/>
            <a:ext cx="1533349" cy="101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3652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9 – 3 </a:t>
            </a:r>
            <a:r>
              <a:rPr lang="ru-RU" sz="6000" b="1" dirty="0">
                <a:solidFill>
                  <a:srgbClr val="002060"/>
                </a:solidFill>
              </a:rPr>
              <a:t>= 6 (гр.)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274115" y="1797893"/>
            <a:ext cx="498650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У 1                </a:t>
            </a:r>
            <a:r>
              <a:rPr lang="uk-UA" sz="4500" b="1" dirty="0">
                <a:solidFill>
                  <a:srgbClr val="0070C0"/>
                </a:solidFill>
              </a:rPr>
              <a:t>– 9 гр.  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535996" y="4450951"/>
            <a:ext cx="7386959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</a:rPr>
              <a:t>Скільки грибів             …                </a:t>
            </a:r>
            <a:r>
              <a:rPr lang="uk-UA" sz="45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4" name="Picture 2" descr="Кошик кліпарт. Безкоштовне завантаження. | Creazilla">
            <a:extLst>
              <a:ext uri="{FF2B5EF4-FFF2-40B4-BE49-F238E27FC236}">
                <a16:creationId xmlns:a16="http://schemas.microsoft.com/office/drawing/2014/main" id="{F00AAA5D-146D-44DF-ADE2-8CEFA6087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80" y="2793532"/>
            <a:ext cx="2338811" cy="128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Кошик кліпарт. Безкоштовне завантаження. | Creazilla">
            <a:extLst>
              <a:ext uri="{FF2B5EF4-FFF2-40B4-BE49-F238E27FC236}">
                <a16:creationId xmlns:a16="http://schemas.microsoft.com/office/drawing/2014/main" id="{C08EC0D5-7807-4766-913B-3D8916F45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80" y="1375556"/>
            <a:ext cx="2338811" cy="128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500D632-4EA6-4009-9A16-7A4A607A022A}"/>
              </a:ext>
            </a:extLst>
          </p:cNvPr>
          <p:cNvSpPr txBox="1"/>
          <p:nvPr/>
        </p:nvSpPr>
        <p:spPr>
          <a:xfrm>
            <a:off x="238242" y="3196912"/>
            <a:ext cx="70318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У 2                </a:t>
            </a:r>
            <a:r>
              <a:rPr lang="uk-UA" sz="4500" b="1" dirty="0">
                <a:solidFill>
                  <a:srgbClr val="0070C0"/>
                </a:solidFill>
              </a:rPr>
              <a:t>– ?, на 3 гр. ˂     </a:t>
            </a:r>
          </a:p>
        </p:txBody>
      </p:sp>
      <p:pic>
        <p:nvPicPr>
          <p:cNvPr id="2050" name="Picture 2" descr="Гриб PNG">
            <a:extLst>
              <a:ext uri="{FF2B5EF4-FFF2-40B4-BE49-F238E27FC236}">
                <a16:creationId xmlns:a16="http://schemas.microsoft.com/office/drawing/2014/main" id="{B0786AE1-762F-4FEB-8DA2-75635D8AC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675" y="1424585"/>
            <a:ext cx="844791" cy="5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Гриб PNG">
            <a:extLst>
              <a:ext uri="{FF2B5EF4-FFF2-40B4-BE49-F238E27FC236}">
                <a16:creationId xmlns:a16="http://schemas.microsoft.com/office/drawing/2014/main" id="{D5BABB3C-CBE2-47B8-8C09-6B04E927A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275" y="1505465"/>
            <a:ext cx="844791" cy="5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Гриб PNG">
            <a:extLst>
              <a:ext uri="{FF2B5EF4-FFF2-40B4-BE49-F238E27FC236}">
                <a16:creationId xmlns:a16="http://schemas.microsoft.com/office/drawing/2014/main" id="{0A50D89A-B75A-4F0D-8FA9-EBBCACEC6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629" y="2874921"/>
            <a:ext cx="844791" cy="5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Гриб PNG">
            <a:extLst>
              <a:ext uri="{FF2B5EF4-FFF2-40B4-BE49-F238E27FC236}">
                <a16:creationId xmlns:a16="http://schemas.microsoft.com/office/drawing/2014/main" id="{F708DB0E-B846-4CE8-8317-5F8949E24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661" y="2891987"/>
            <a:ext cx="844791" cy="5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60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43588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7 –</a:t>
            </a:r>
            <a:r>
              <a:rPr lang="ru-RU" sz="6000" b="1" dirty="0">
                <a:solidFill>
                  <a:srgbClr val="002060"/>
                </a:solidFill>
              </a:rPr>
              <a:t> 3 = 4 (</a:t>
            </a:r>
            <a:r>
              <a:rPr lang="ru-RU" sz="6000" b="1" dirty="0" err="1">
                <a:solidFill>
                  <a:srgbClr val="002060"/>
                </a:solidFill>
              </a:rPr>
              <a:t>тв</a:t>
            </a:r>
            <a:r>
              <a:rPr lang="ru-RU" sz="6000" b="1" dirty="0">
                <a:solidFill>
                  <a:srgbClr val="002060"/>
                </a:solidFill>
              </a:rPr>
              <a:t>.)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25" name="Дуга 24">
            <a:extLst>
              <a:ext uri="{FF2B5EF4-FFF2-40B4-BE49-F238E27FC236}">
                <a16:creationId xmlns:a16="http://schemas.microsoft.com/office/drawing/2014/main" id="{11C1D1B1-3E04-4E15-8158-E0F3D885A7CC}"/>
              </a:ext>
            </a:extLst>
          </p:cNvPr>
          <p:cNvSpPr/>
          <p:nvPr/>
        </p:nvSpPr>
        <p:spPr>
          <a:xfrm rot="3312452">
            <a:off x="3158279" y="2057946"/>
            <a:ext cx="2506574" cy="1962872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08FEE4D0-EA5A-4E27-AEF8-0EE6D650DE53}"/>
              </a:ext>
            </a:extLst>
          </p:cNvPr>
          <p:cNvCxnSpPr>
            <a:cxnSpLocks/>
          </p:cNvCxnSpPr>
          <p:nvPr/>
        </p:nvCxnSpPr>
        <p:spPr>
          <a:xfrm flipH="1" flipV="1">
            <a:off x="5079999" y="2251908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F44D3A19-E69E-468E-8B84-59767261ECD1}"/>
              </a:ext>
            </a:extLst>
          </p:cNvPr>
          <p:cNvCxnSpPr>
            <a:cxnSpLocks/>
          </p:cNvCxnSpPr>
          <p:nvPr/>
        </p:nvCxnSpPr>
        <p:spPr>
          <a:xfrm flipH="1">
            <a:off x="4912646" y="3974635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1E3368AC-9738-4875-BBB3-C2A74A269170}"/>
              </a:ext>
            </a:extLst>
          </p:cNvPr>
          <p:cNvSpPr txBox="1"/>
          <p:nvPr/>
        </p:nvSpPr>
        <p:spPr>
          <a:xfrm>
            <a:off x="5932678" y="2638162"/>
            <a:ext cx="175400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 ? ˂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EBD530D-6E63-4190-AAA2-778236134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521" y="-163735"/>
            <a:ext cx="9144000" cy="1409036"/>
          </a:xfrm>
        </p:spPr>
        <p:txBody>
          <a:bodyPr>
            <a:normAutofit/>
          </a:bodyPr>
          <a:lstStyle/>
          <a:p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Склади і 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розв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’</a:t>
            </a:r>
            <a:r>
              <a:rPr lang="uk-UA" sz="4500" b="1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яжи</a:t>
            </a:r>
            <a:r>
              <a:rPr lang="uk-UA" sz="45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задачу </a:t>
            </a:r>
            <a:endParaRPr lang="ru-RU" sz="45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9" name="Picture 2" descr="C:\Users\Алла\Desktop\p1673.png">
            <a:extLst>
              <a:ext uri="{FF2B5EF4-FFF2-40B4-BE49-F238E27FC236}">
                <a16:creationId xmlns:a16="http://schemas.microsoft.com/office/drawing/2014/main" id="{601D26F7-C261-4D34-9B0D-B3C7E6DA8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045" y="1450139"/>
            <a:ext cx="1569156" cy="176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72B590C-11F7-4EB2-BE6A-396D909C665D}"/>
              </a:ext>
            </a:extLst>
          </p:cNvPr>
          <p:cNvSpPr txBox="1"/>
          <p:nvPr/>
        </p:nvSpPr>
        <p:spPr>
          <a:xfrm>
            <a:off x="2592384" y="1605833"/>
            <a:ext cx="2338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0070C0"/>
                </a:solidFill>
              </a:rPr>
              <a:t>– </a:t>
            </a:r>
            <a:r>
              <a:rPr lang="uk-UA" sz="4500" b="1" dirty="0">
                <a:solidFill>
                  <a:srgbClr val="0070C0"/>
                </a:solidFill>
              </a:rPr>
              <a:t>7 </a:t>
            </a:r>
            <a:r>
              <a:rPr lang="uk-UA" sz="4500" b="1" dirty="0" err="1">
                <a:solidFill>
                  <a:srgbClr val="0070C0"/>
                </a:solidFill>
              </a:rPr>
              <a:t>тв</a:t>
            </a:r>
            <a:r>
              <a:rPr lang="uk-UA" sz="4500" b="1" dirty="0">
                <a:solidFill>
                  <a:srgbClr val="0070C0"/>
                </a:solidFill>
              </a:rPr>
              <a:t>.  </a:t>
            </a:r>
          </a:p>
        </p:txBody>
      </p:sp>
      <p:pic>
        <p:nvPicPr>
          <p:cNvPr id="21" name="Picture 4" descr="C:\Users\Алла\Desktop\post-746295-1249621917.png">
            <a:extLst>
              <a:ext uri="{FF2B5EF4-FFF2-40B4-BE49-F238E27FC236}">
                <a16:creationId xmlns:a16="http://schemas.microsoft.com/office/drawing/2014/main" id="{EFF9DFEC-8AEE-467F-98DC-F3295A4B7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6" y="2669358"/>
            <a:ext cx="2319806" cy="229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35E4FB7-0093-43D4-B476-BC8CAF56C278}"/>
              </a:ext>
            </a:extLst>
          </p:cNvPr>
          <p:cNvSpPr txBox="1"/>
          <p:nvPr/>
        </p:nvSpPr>
        <p:spPr>
          <a:xfrm>
            <a:off x="2592846" y="3156331"/>
            <a:ext cx="2338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0070C0"/>
                </a:solidFill>
              </a:rPr>
              <a:t>– </a:t>
            </a:r>
            <a:r>
              <a:rPr lang="uk-UA" sz="4500" b="1" dirty="0">
                <a:solidFill>
                  <a:srgbClr val="0070C0"/>
                </a:solidFill>
              </a:rPr>
              <a:t>3 </a:t>
            </a:r>
            <a:r>
              <a:rPr lang="uk-UA" sz="4500" b="1" dirty="0" err="1">
                <a:solidFill>
                  <a:srgbClr val="0070C0"/>
                </a:solidFill>
              </a:rPr>
              <a:t>тв</a:t>
            </a:r>
            <a:r>
              <a:rPr lang="uk-UA" sz="4500" b="1" dirty="0">
                <a:solidFill>
                  <a:srgbClr val="0070C0"/>
                </a:solidFill>
              </a:rPr>
              <a:t>.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E1A46F-7447-4636-8491-914E64C7E703}"/>
              </a:ext>
            </a:extLst>
          </p:cNvPr>
          <p:cNvSpPr txBox="1"/>
          <p:nvPr/>
        </p:nvSpPr>
        <p:spPr>
          <a:xfrm>
            <a:off x="1958623" y="4558589"/>
            <a:ext cx="688041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500" b="1" dirty="0">
                <a:solidFill>
                  <a:srgbClr val="002060"/>
                </a:solidFill>
              </a:rPr>
              <a:t>На скільки             …             ?</a:t>
            </a:r>
          </a:p>
        </p:txBody>
      </p:sp>
    </p:spTree>
    <p:extLst>
      <p:ext uri="{BB962C8B-B14F-4D97-AF65-F5344CB8AC3E}">
        <p14:creationId xmlns:p14="http://schemas.microsoft.com/office/powerpoint/2010/main" val="25278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4" grpId="0"/>
      <p:bldP spid="20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8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9B30E-AC8F-4286-B7F4-DF91CF913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9829" y="2268559"/>
            <a:ext cx="9144000" cy="1510770"/>
          </a:xfrm>
        </p:spPr>
        <p:txBody>
          <a:bodyPr>
            <a:normAutofit/>
          </a:bodyPr>
          <a:lstStyle/>
          <a:p>
            <a:r>
              <a:rPr lang="uk-UA" sz="9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Молодці!</a:t>
            </a:r>
            <a:endParaRPr lang="ru-RU" sz="90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CF47A7-0658-466E-AEC1-6B3F48B36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360" y="4454868"/>
            <a:ext cx="1963082" cy="13961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5D3892-9187-4EB5-AF3A-5F3E0FC94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18" y="805739"/>
            <a:ext cx="2029934" cy="18245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42B061-0207-4FF0-999D-AACDD30F1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755" y="3361188"/>
            <a:ext cx="1796379" cy="2414698"/>
          </a:xfrm>
          <a:prstGeom prst="rect">
            <a:avLst/>
          </a:prstGeom>
        </p:spPr>
      </p:pic>
      <p:pic>
        <p:nvPicPr>
          <p:cNvPr id="8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319FF588-4267-492A-A367-692CC152B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410" y="833368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654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186</Words>
  <Application>Microsoft Office PowerPoint</Application>
  <PresentationFormat>Широкоэкранный</PresentationFormat>
  <Paragraphs>36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Monotype Corsiva</vt:lpstr>
      <vt:lpstr>Тема Office</vt:lpstr>
      <vt:lpstr>Творча робота над задачею 1 клас</vt:lpstr>
      <vt:lpstr>Склади і розв’яжи задачу </vt:lpstr>
      <vt:lpstr>Склади і розв’яжи задачу </vt:lpstr>
      <vt:lpstr>Склади і розв’яжи задачу </vt:lpstr>
      <vt:lpstr>Склади і розв’яжи задачу </vt:lpstr>
      <vt:lpstr>Склади і розв’яжи задачу </vt:lpstr>
      <vt:lpstr>Склади і розв’яжи задачу </vt:lpstr>
      <vt:lpstr>Молодці!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Творча робота над задачею 1 клас</dc:title>
  <dc:creator>Лідія Колодяжна</dc:creator>
  <cp:lastModifiedBy>Лідія Колодяжна</cp:lastModifiedBy>
  <cp:revision>1</cp:revision>
  <dcterms:created xsi:type="dcterms:W3CDTF">2022-01-16T10:42:45Z</dcterms:created>
  <dcterms:modified xsi:type="dcterms:W3CDTF">2022-01-16T14:24:35Z</dcterms:modified>
</cp:coreProperties>
</file>