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79" r:id="rId4"/>
    <p:sldId id="259" r:id="rId5"/>
    <p:sldId id="298" r:id="rId6"/>
    <p:sldId id="282" r:id="rId7"/>
    <p:sldId id="295" r:id="rId8"/>
    <p:sldId id="283" r:id="rId9"/>
    <p:sldId id="299" r:id="rId10"/>
    <p:sldId id="284" r:id="rId11"/>
    <p:sldId id="290" r:id="rId12"/>
    <p:sldId id="301" r:id="rId13"/>
    <p:sldId id="304" r:id="rId14"/>
    <p:sldId id="286" r:id="rId15"/>
    <p:sldId id="281" r:id="rId16"/>
    <p:sldId id="260" r:id="rId17"/>
    <p:sldId id="264" r:id="rId18"/>
    <p:sldId id="265" r:id="rId19"/>
    <p:sldId id="261" r:id="rId20"/>
    <p:sldId id="262" r:id="rId21"/>
    <p:sldId id="266" r:id="rId22"/>
    <p:sldId id="267" r:id="rId23"/>
    <p:sldId id="305" r:id="rId24"/>
    <p:sldId id="269" r:id="rId25"/>
    <p:sldId id="270" r:id="rId26"/>
    <p:sldId id="273" r:id="rId27"/>
    <p:sldId id="287" r:id="rId28"/>
    <p:sldId id="275" r:id="rId29"/>
    <p:sldId id="303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1BE934"/>
    <a:srgbClr val="3333FF"/>
    <a:srgbClr val="00682F"/>
    <a:srgbClr val="C0B81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1103" autoAdjust="0"/>
  </p:normalViewPr>
  <p:slideViewPr>
    <p:cSldViewPr snapToGrid="0">
      <p:cViewPr varScale="1">
        <p:scale>
          <a:sx n="67" d="100"/>
          <a:sy n="67" d="100"/>
        </p:scale>
        <p:origin x="-86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25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924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2848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9225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6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041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658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541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2242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55423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763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3D4C97-360D-471B-A4D7-808B551E5EAD}" type="datetimeFigureOut">
              <a:rPr lang="en-US" smtClean="0"/>
              <a:t>2/18/2025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F2418-1E11-4127-BFD0-C7D939B055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26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http://i.arts.in.ua/i/1722/44073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8.jpe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8.jpe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8.jpe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7.png"/><Relationship Id="rId7" Type="http://schemas.openxmlformats.org/officeDocument/2006/relationships/image" Target="../media/image22.jpg"/><Relationship Id="rId12" Type="http://schemas.openxmlformats.org/officeDocument/2006/relationships/image" Target="../media/image1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11" Type="http://schemas.microsoft.com/office/2007/relationships/hdphoto" Target="../media/hdphoto1.wdp"/><Relationship Id="rId5" Type="http://schemas.openxmlformats.org/officeDocument/2006/relationships/image" Target="../media/image15.png"/><Relationship Id="rId10" Type="http://schemas.openxmlformats.org/officeDocument/2006/relationships/image" Target="../media/image16.png"/><Relationship Id="rId4" Type="http://schemas.microsoft.com/office/2007/relationships/hdphoto" Target="../media/hdphoto2.wdp"/><Relationship Id="rId9" Type="http://schemas.openxmlformats.org/officeDocument/2006/relationships/image" Target="../media/image18.jpe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8.jpeg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microsoft.com/office/2007/relationships/hdphoto" Target="../media/hdphoto1.wdp"/><Relationship Id="rId9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png"/><Relationship Id="rId7" Type="http://schemas.microsoft.com/office/2007/relationships/hdphoto" Target="../media/hdphoto2.wdp"/><Relationship Id="rId12" Type="http://schemas.openxmlformats.org/officeDocument/2006/relationships/image" Target="../media/image1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14.png"/><Relationship Id="rId5" Type="http://schemas.openxmlformats.org/officeDocument/2006/relationships/image" Target="../media/image22.jpg"/><Relationship Id="rId10" Type="http://schemas.microsoft.com/office/2007/relationships/hdphoto" Target="../media/hdphoto1.wdp"/><Relationship Id="rId4" Type="http://schemas.microsoft.com/office/2007/relationships/hdphoto" Target="../media/hdphoto3.wdp"/><Relationship Id="rId9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8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8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png"/><Relationship Id="rId7" Type="http://schemas.openxmlformats.org/officeDocument/2006/relationships/image" Target="../media/image1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microsoft.com/office/2007/relationships/hdphoto" Target="../media/hdphoto3.wdp"/><Relationship Id="rId5" Type="http://schemas.openxmlformats.org/officeDocument/2006/relationships/image" Target="../media/image14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http://biolog.blox.ua/resource/narcys.jpg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6263" y="-238836"/>
            <a:ext cx="12278263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6159993" y="1529158"/>
            <a:ext cx="1847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6000" b="1" dirty="0">
              <a:ln w="95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57314" y="828675"/>
            <a:ext cx="93726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6600" b="1" i="1" dirty="0">
                <a:solidFill>
                  <a:srgbClr val="C00000"/>
                </a:solidFill>
              </a:rPr>
              <a:t> </a:t>
            </a:r>
            <a:r>
              <a:rPr lang="uk-UA" sz="6600" b="1" i="1" dirty="0" smtClean="0">
                <a:solidFill>
                  <a:srgbClr val="C00000"/>
                </a:solidFill>
              </a:rPr>
              <a:t>    УРОК З МАТЕМАТИКИ    </a:t>
            </a:r>
          </a:p>
          <a:p>
            <a:r>
              <a:rPr lang="uk-UA" sz="6600" b="1" i="1" dirty="0">
                <a:solidFill>
                  <a:srgbClr val="C00000"/>
                </a:solidFill>
              </a:rPr>
              <a:t> </a:t>
            </a:r>
            <a:r>
              <a:rPr lang="uk-UA" sz="6600" b="1" i="1" dirty="0" smtClean="0">
                <a:solidFill>
                  <a:srgbClr val="C00000"/>
                </a:solidFill>
              </a:rPr>
              <a:t>                1 КЛАС </a:t>
            </a:r>
            <a:endParaRPr lang="ru-RU" sz="6600" i="1" dirty="0">
              <a:solidFill>
                <a:srgbClr val="C0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40935" y="4354071"/>
            <a:ext cx="7070501" cy="1248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 flipV="1">
            <a:off x="3528811" y="3752162"/>
            <a:ext cx="80879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386138" y="3105835"/>
            <a:ext cx="646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000" b="1" i="1" dirty="0" smtClean="0">
                <a:solidFill>
                  <a:srgbClr val="7030A0"/>
                </a:solidFill>
              </a:rPr>
              <a:t>Підготувала вчитель початкових класів  </a:t>
            </a:r>
          </a:p>
          <a:p>
            <a:r>
              <a:rPr lang="uk-UA" altLang="ru-RU" sz="4000" b="1" i="1" dirty="0" err="1" smtClean="0">
                <a:solidFill>
                  <a:srgbClr val="7030A0"/>
                </a:solidFill>
              </a:rPr>
              <a:t>Вервика</a:t>
            </a:r>
            <a:r>
              <a:rPr lang="uk-UA" altLang="ru-RU" sz="4000" b="1" i="1" dirty="0" smtClean="0">
                <a:solidFill>
                  <a:srgbClr val="7030A0"/>
                </a:solidFill>
              </a:rPr>
              <a:t> Л.С.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6240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78263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758487" y="1529158"/>
            <a:ext cx="10987752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6000" i="1" dirty="0" err="1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Закріплення</a:t>
            </a:r>
            <a:r>
              <a:rPr lang="ru-RU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</a:t>
            </a:r>
            <a:r>
              <a:rPr lang="ru-RU" sz="6000" i="1" dirty="0" err="1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навичок</a:t>
            </a:r>
            <a:r>
              <a:rPr lang="ru-RU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 </a:t>
            </a:r>
          </a:p>
          <a:p>
            <a:pPr algn="ctr"/>
            <a:r>
              <a:rPr lang="ru-RU" sz="6000" i="1" dirty="0" err="1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д</a:t>
            </a:r>
            <a:r>
              <a:rPr lang="ru-RU" sz="6000" i="1" dirty="0" err="1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одавання</a:t>
            </a:r>
            <a:r>
              <a:rPr lang="ru-RU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та в</a:t>
            </a:r>
            <a:r>
              <a:rPr lang="uk-UA" sz="6000" i="1" dirty="0" err="1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іднімання</a:t>
            </a:r>
            <a:r>
              <a:rPr lang="uk-UA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чисел</a:t>
            </a:r>
          </a:p>
          <a:p>
            <a:pPr algn="ctr"/>
            <a:r>
              <a:rPr lang="uk-UA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у межах 100 </a:t>
            </a:r>
          </a:p>
          <a:p>
            <a:pPr algn="ctr"/>
            <a:r>
              <a:rPr lang="uk-UA" sz="6000" i="1" dirty="0" smtClean="0">
                <a:ln w="9525">
                  <a:solidFill>
                    <a:schemeClr val="tx1">
                      <a:lumMod val="95000"/>
                      <a:lumOff val="5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без переходу через десяток</a:t>
            </a:r>
            <a:endParaRPr lang="ru-RU" sz="6000" i="1" dirty="0">
              <a:ln w="9525">
                <a:solidFill>
                  <a:schemeClr val="tx1">
                    <a:lumMod val="95000"/>
                    <a:lumOff val="5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3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442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932" y="-119418"/>
            <a:ext cx="12278263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5586" y="1533328"/>
            <a:ext cx="8549568" cy="4548311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4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973210" y="3244334"/>
            <a:ext cx="2455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altLang="ru-RU" b="1" i="1" dirty="0">
                <a:solidFill>
                  <a:srgbClr val="7030A0"/>
                </a:solidFill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943100" y="825442"/>
            <a:ext cx="84887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000" b="1" i="1" dirty="0" smtClean="0">
                <a:solidFill>
                  <a:srgbClr val="00682F"/>
                </a:solidFill>
              </a:rPr>
              <a:t>            ГРАФІЧНИЙ ДИКТАНТ</a:t>
            </a:r>
            <a:endParaRPr lang="uk-UA" altLang="ru-RU" sz="4000" b="1" i="1" dirty="0">
              <a:solidFill>
                <a:srgbClr val="0068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01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Рисунок 15" descr="Картинки по запросу &quot;проліски&quot;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742" y="537527"/>
            <a:ext cx="6152515" cy="578294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5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668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9418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5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62896" y="592428"/>
            <a:ext cx="65811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b="1" i="1" dirty="0" smtClean="0">
                <a:solidFill>
                  <a:srgbClr val="00682F"/>
                </a:solidFill>
              </a:rPr>
              <a:t>  МАТЕМАТИЧНА РОЗМИНКА </a:t>
            </a:r>
            <a:endParaRPr lang="uk-UA" sz="4000" b="1" i="1" dirty="0">
              <a:solidFill>
                <a:srgbClr val="00682F"/>
              </a:solidFill>
            </a:endParaRPr>
          </a:p>
          <a:p>
            <a:r>
              <a:rPr lang="uk-UA" sz="3600" b="1" i="1" dirty="0">
                <a:solidFill>
                  <a:srgbClr val="00B050"/>
                </a:solidFill>
              </a:rPr>
              <a:t>      </a:t>
            </a:r>
            <a:r>
              <a:rPr lang="uk-UA" sz="3600" b="1" i="1" dirty="0" smtClean="0">
                <a:solidFill>
                  <a:srgbClr val="FF0000"/>
                </a:solidFill>
              </a:rPr>
              <a:t>Гра </a:t>
            </a:r>
            <a:r>
              <a:rPr lang="uk-UA" sz="3600" b="1" i="1" dirty="0">
                <a:solidFill>
                  <a:srgbClr val="FF0000"/>
                </a:solidFill>
              </a:rPr>
              <a:t>«</a:t>
            </a:r>
            <a:r>
              <a:rPr lang="uk-UA" sz="3600" b="1" i="1" dirty="0" smtClean="0">
                <a:solidFill>
                  <a:srgbClr val="FF0000"/>
                </a:solidFill>
              </a:rPr>
              <a:t>Так» чи «Ні»</a:t>
            </a:r>
            <a:r>
              <a:rPr lang="uk-UA" altLang="ru-RU" sz="3600" b="1" dirty="0" smtClean="0">
                <a:solidFill>
                  <a:srgbClr val="002060"/>
                </a:solidFill>
              </a:rPr>
              <a:t> </a:t>
            </a:r>
          </a:p>
          <a:p>
            <a:r>
              <a:rPr lang="uk-UA" altLang="ru-RU" sz="3600" b="1" dirty="0" smtClean="0">
                <a:solidFill>
                  <a:srgbClr val="002060"/>
                </a:solidFill>
              </a:rPr>
              <a:t>- 13 – Одноцифрове число.</a:t>
            </a:r>
          </a:p>
          <a:p>
            <a:r>
              <a:rPr lang="uk-UA" altLang="ru-RU" sz="3600" b="1" dirty="0" smtClean="0">
                <a:solidFill>
                  <a:srgbClr val="002060"/>
                </a:solidFill>
              </a:rPr>
              <a:t>- У чотирикутника три сторони.</a:t>
            </a:r>
          </a:p>
          <a:p>
            <a:r>
              <a:rPr lang="uk-UA" altLang="ru-RU" sz="3600" b="1" dirty="0" smtClean="0">
                <a:solidFill>
                  <a:srgbClr val="002060"/>
                </a:solidFill>
              </a:rPr>
              <a:t>- У числі 48 – десятків 8, одиниць 4.</a:t>
            </a:r>
          </a:p>
          <a:p>
            <a:r>
              <a:rPr lang="uk-UA" altLang="ru-RU" sz="3600" b="1" dirty="0" smtClean="0">
                <a:solidFill>
                  <a:srgbClr val="002060"/>
                </a:solidFill>
              </a:rPr>
              <a:t>- </a:t>
            </a:r>
            <a:r>
              <a:rPr lang="uk-UA" altLang="ru-RU" sz="3600" b="1" dirty="0" smtClean="0">
                <a:solidFill>
                  <a:srgbClr val="002060"/>
                </a:solidFill>
              </a:rPr>
              <a:t>Лінія, у </a:t>
            </a:r>
            <a:r>
              <a:rPr lang="uk-UA" altLang="ru-RU" sz="3600" b="1" dirty="0" smtClean="0">
                <a:solidFill>
                  <a:srgbClr val="002060"/>
                </a:solidFill>
              </a:rPr>
              <a:t>якої є початок і кінець називається відрізок.</a:t>
            </a:r>
          </a:p>
          <a:p>
            <a:r>
              <a:rPr lang="uk-UA" altLang="ru-RU" sz="3600" b="1" dirty="0" smtClean="0">
                <a:solidFill>
                  <a:srgbClr val="002060"/>
                </a:solidFill>
              </a:rPr>
              <a:t>- 100 – найменше двоцифрове число.</a:t>
            </a:r>
          </a:p>
        </p:txBody>
      </p:sp>
    </p:spTree>
    <p:extLst>
      <p:ext uri="{BB962C8B-B14F-4D97-AF65-F5344CB8AC3E}">
        <p14:creationId xmlns:p14="http://schemas.microsoft.com/office/powerpoint/2010/main" val="41157704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 descr="C:\Users\123\Desktop\krokus11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897" y="352697"/>
            <a:ext cx="7040880" cy="612647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Скругленный прямоугольник 4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ysClr val="windowText" lastClr="000000"/>
                </a:solidFill>
              </a:rPr>
              <a:t>6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12411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169" y="90152"/>
            <a:ext cx="12192000" cy="6858000"/>
          </a:xfrm>
          <a:prstGeom prst="rect">
            <a:avLst/>
          </a:prstGeom>
        </p:spPr>
      </p:pic>
      <p:pic>
        <p:nvPicPr>
          <p:cNvPr id="6" name="Picture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26" t="15944" r="42632" b="61316"/>
          <a:stretch/>
        </p:blipFill>
        <p:spPr bwMode="auto">
          <a:xfrm>
            <a:off x="5731099" y="1596980"/>
            <a:ext cx="3606084" cy="44068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27" t="16077" r="61184" b="60957"/>
          <a:stretch/>
        </p:blipFill>
        <p:spPr bwMode="auto">
          <a:xfrm>
            <a:off x="2202287" y="1596980"/>
            <a:ext cx="3850544" cy="44068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7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2588654" y="659662"/>
            <a:ext cx="7379594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400" b="1" i="1" dirty="0" smtClean="0">
                <a:solidFill>
                  <a:srgbClr val="00682F"/>
                </a:solidFill>
              </a:rPr>
              <a:t>КАЛІГРАФІЧНА ХВИЛИНКА </a:t>
            </a:r>
            <a:endParaRPr lang="ru-RU" sz="4400" dirty="0">
              <a:solidFill>
                <a:srgbClr val="0068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85235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 descr="Картинки по запросу &quot;тюльпан&quot;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6971" y="313509"/>
            <a:ext cx="5917475" cy="617873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ysClr val="windowText" lastClr="000000"/>
                </a:solidFill>
              </a:rPr>
              <a:t>9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1846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077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>
                <a:solidFill>
                  <a:sysClr val="windowText" lastClr="000000"/>
                </a:solidFill>
              </a:rPr>
              <a:t>9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03807" y="734097"/>
            <a:ext cx="637504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000" b="1" i="1" dirty="0" smtClean="0">
                <a:solidFill>
                  <a:srgbClr val="00682F"/>
                </a:solidFill>
              </a:rPr>
              <a:t>МАТЕМАТИЧНИЙ ДИКТАНТ</a:t>
            </a:r>
            <a:r>
              <a:rPr lang="uk-UA" altLang="ru-RU" sz="4400" b="1" i="1" dirty="0" smtClean="0">
                <a:solidFill>
                  <a:srgbClr val="00682F"/>
                </a:solidFill>
              </a:rPr>
              <a:t> 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Запиши числа: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- 1 десяток, 4 одиниці; 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- 3 десятки;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- 6 десятків, 8 одиниць;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«сусіди» числа 77;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число попереднє до 51;</a:t>
            </a:r>
          </a:p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- </a:t>
            </a: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</a:rPr>
              <a:t>ч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исло наступне до 19.</a:t>
            </a:r>
            <a:endParaRPr lang="ru-RU" sz="36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9726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Рисунок 3" descr="http://i.arts.in.ua/i/1722/44073.jpg"/>
          <p:cNvPicPr/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8412" y="274321"/>
            <a:ext cx="5277394" cy="6230982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11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9235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34049" t="24817" r="32200" b="9498"/>
          <a:stretch/>
        </p:blipFill>
        <p:spPr>
          <a:xfrm>
            <a:off x="2766811" y="1571223"/>
            <a:ext cx="6658377" cy="4919728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12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1234" y="540913"/>
            <a:ext cx="69314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000" b="1" i="1" dirty="0" smtClean="0">
                <a:solidFill>
                  <a:srgbClr val="00B050"/>
                </a:solidFill>
              </a:rPr>
              <a:t>               </a:t>
            </a:r>
            <a:r>
              <a:rPr lang="uk-UA" altLang="ru-RU" sz="4000" b="1" i="1" dirty="0" smtClean="0">
                <a:solidFill>
                  <a:srgbClr val="00682F"/>
                </a:solidFill>
              </a:rPr>
              <a:t>ПОРІВНЯЙ</a:t>
            </a:r>
            <a:endParaRPr lang="ru-RU" sz="3600" dirty="0">
              <a:solidFill>
                <a:srgbClr val="0068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61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12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71234" y="540913"/>
            <a:ext cx="693141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sz="4000" b="1" i="1" dirty="0" smtClean="0">
                <a:solidFill>
                  <a:srgbClr val="00B050"/>
                </a:solidFill>
              </a:rPr>
              <a:t>        </a:t>
            </a:r>
            <a:r>
              <a:rPr lang="uk-UA" altLang="ru-RU" sz="4000" b="1" i="1" dirty="0" smtClean="0">
                <a:solidFill>
                  <a:srgbClr val="00682F"/>
                </a:solidFill>
              </a:rPr>
              <a:t>ПОСТАВ  ЗНАК «+», «-» </a:t>
            </a:r>
            <a:endParaRPr lang="ru-RU" sz="3600" dirty="0">
              <a:solidFill>
                <a:srgbClr val="00682F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33739" t="24632" r="32259" b="8087"/>
          <a:stretch/>
        </p:blipFill>
        <p:spPr>
          <a:xfrm>
            <a:off x="3271234" y="1441224"/>
            <a:ext cx="6341392" cy="5177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279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17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157539" y="585787"/>
            <a:ext cx="522922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altLang="ru-RU" b="1" i="1" dirty="0">
                <a:solidFill>
                  <a:srgbClr val="00B050"/>
                </a:solidFill>
              </a:rPr>
              <a:t> </a:t>
            </a:r>
            <a:r>
              <a:rPr lang="uk-UA" altLang="ru-RU" b="1" i="1" dirty="0" smtClean="0">
                <a:solidFill>
                  <a:srgbClr val="00B050"/>
                </a:solidFill>
              </a:rPr>
              <a:t>      </a:t>
            </a:r>
            <a:r>
              <a:rPr lang="uk-UA" altLang="ru-RU" sz="4000" b="1" i="1" dirty="0" smtClean="0">
                <a:solidFill>
                  <a:srgbClr val="00682F"/>
                </a:solidFill>
              </a:rPr>
              <a:t>ФІЗКУЛЬТХВИЛИНКА 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728913" y="1185863"/>
            <a:ext cx="64150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cs typeface="Arial" charset="0"/>
              </a:rPr>
              <a:t>1, 2 — всі присіли,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  <a:cs typeface="Arial" charset="0"/>
              </a:rPr>
              <a:t>Потім вгору підлетіли.</a:t>
            </a:r>
            <a:endParaRPr lang="ru-RU" sz="3600" b="1" dirty="0">
              <a:solidFill>
                <a:schemeClr val="accent2">
                  <a:lumMod val="75000"/>
                </a:schemeClr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0000FF"/>
                </a:solidFill>
                <a:cs typeface="Arial" charset="0"/>
              </a:rPr>
              <a:t>3, 4 — нахилились,</a:t>
            </a:r>
            <a:endParaRPr lang="ru-RU" sz="3600" b="1" dirty="0">
              <a:solidFill>
                <a:srgbClr val="0000FF"/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0000FF"/>
                </a:solidFill>
                <a:cs typeface="Arial" charset="0"/>
              </a:rPr>
              <a:t>Із струмочка гарно вмились.</a:t>
            </a:r>
            <a:endParaRPr lang="ru-RU" sz="3600" b="1" dirty="0">
              <a:solidFill>
                <a:srgbClr val="0000FF"/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1BE934"/>
                </a:solidFill>
                <a:cs typeface="Arial" charset="0"/>
              </a:rPr>
              <a:t>5, 6 — всі веселі</a:t>
            </a:r>
            <a:endParaRPr lang="ru-RU" sz="3600" b="1" dirty="0">
              <a:solidFill>
                <a:srgbClr val="1BE934"/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1BE934"/>
                </a:solidFill>
                <a:cs typeface="Arial" charset="0"/>
              </a:rPr>
              <a:t>Крутимось на каруселі.</a:t>
            </a:r>
            <a:endParaRPr lang="ru-RU" sz="3600" b="1" dirty="0">
              <a:solidFill>
                <a:srgbClr val="1BE934"/>
              </a:solidFill>
              <a:cs typeface="Arial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CC0099"/>
                </a:solidFill>
                <a:cs typeface="Arial" charset="0"/>
              </a:rPr>
              <a:t>7, 8 — в потяг сіли,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CC0099"/>
                </a:solidFill>
                <a:cs typeface="Arial" charset="0"/>
              </a:rPr>
              <a:t>Ніжками потупотіли.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FF0000"/>
                </a:solidFill>
                <a:cs typeface="Arial" charset="0"/>
              </a:rPr>
              <a:t>9, 10 – відпочили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3600" b="1" dirty="0">
                <a:solidFill>
                  <a:srgbClr val="FF0000"/>
                </a:solidFill>
                <a:cs typeface="Arial" charset="0"/>
              </a:rPr>
              <a:t>І за парти тихо сіли.</a:t>
            </a:r>
            <a:r>
              <a:rPr lang="ru-RU" sz="3600" b="1" dirty="0">
                <a:solidFill>
                  <a:srgbClr val="FF0000"/>
                </a:solidFill>
                <a:cs typeface="Arial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97355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Рисунок 4" descr="Картинки по запросу &quot;підсніжник&quot;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7783" y="404948"/>
            <a:ext cx="5917474" cy="6048103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17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706608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00363" y="542925"/>
            <a:ext cx="879041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РОЗМІСТИ</a:t>
            </a:r>
            <a:r>
              <a:rPr lang="ru-RU" sz="4000" b="1" i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  <a:effectLst/>
              </a:rPr>
              <a:t>  В ПОРЯДКУ ЗРОСТАННЯ</a:t>
            </a:r>
            <a:endParaRPr lang="ru-RU" sz="4000" b="1" i="1" cap="none" spc="0" dirty="0">
              <a:ln w="12700" cmpd="sng">
                <a:solidFill>
                  <a:schemeClr val="tx1"/>
                </a:solidFill>
                <a:prstDash val="solid"/>
              </a:ln>
              <a:solidFill>
                <a:srgbClr val="00682F"/>
              </a:solidFill>
              <a:effectLst/>
            </a:endParaRPr>
          </a:p>
        </p:txBody>
      </p:sp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170" y="4349844"/>
            <a:ext cx="3680296" cy="249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6620" y="2414655"/>
            <a:ext cx="3061267" cy="201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05" y="4780462"/>
            <a:ext cx="3417037" cy="19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174" y="4584398"/>
            <a:ext cx="3579866" cy="242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903" y="2614593"/>
            <a:ext cx="2999009" cy="1969805"/>
          </a:xfrm>
          <a:prstGeom prst="rect">
            <a:avLst/>
          </a:prstGeom>
          <a:noFill/>
          <a:extLst/>
        </p:spPr>
      </p:pic>
      <p:pic>
        <p:nvPicPr>
          <p:cNvPr id="9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76752" y="2414655"/>
            <a:ext cx="3468571" cy="2365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863858" y="3136340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r>
              <a:rPr lang="ru-RU" sz="8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77408" y="5085397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90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577408" y="2937775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r>
              <a:rPr lang="ru-RU" sz="8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60442" y="3101912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ru-RU" sz="80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60442" y="5169421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693616" y="5169421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18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29384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514850" y="293147"/>
            <a:ext cx="28396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0" i="1" cap="none" spc="0" dirty="0" smtClean="0">
                <a:ln w="0">
                  <a:solidFill>
                    <a:schemeClr val="tx1"/>
                  </a:solidFill>
                </a:ln>
                <a:solidFill>
                  <a:srgbClr val="0068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ПЕРЕВІРКА</a:t>
            </a:r>
            <a:endParaRPr lang="ru-RU" sz="4000" b="0" i="1" cap="none" spc="0" dirty="0">
              <a:ln w="0">
                <a:solidFill>
                  <a:schemeClr val="tx1"/>
                </a:solidFill>
              </a:ln>
              <a:solidFill>
                <a:srgbClr val="00682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Рисунок 9" descr="F:\відкУрок\Новая папка\IMG_20200304_09340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73" t="2884" r="21984" b="4247"/>
          <a:stretch/>
        </p:blipFill>
        <p:spPr bwMode="auto">
          <a:xfrm>
            <a:off x="4275720" y="1336247"/>
            <a:ext cx="3298787" cy="51815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19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314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54406" y="785111"/>
            <a:ext cx="928353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i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РОЗМІСТИ</a:t>
            </a:r>
            <a:r>
              <a:rPr lang="ru-RU" sz="4000" b="1" i="1" cap="none" spc="0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  <a:effectLst/>
              </a:rPr>
              <a:t> В ПОРЯДКУ </a:t>
            </a:r>
            <a:r>
              <a:rPr lang="ru-RU" sz="4000" b="1" i="1" dirty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 </a:t>
            </a:r>
            <a:r>
              <a:rPr lang="ru-RU" sz="4000" b="1" i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СПАДАННЯ</a:t>
            </a:r>
            <a:endParaRPr lang="ru-RU" sz="4000" b="1" i="1" cap="none" spc="0" dirty="0" smtClean="0">
              <a:ln w="12700" cmpd="sng">
                <a:solidFill>
                  <a:schemeClr val="tx1"/>
                </a:solidFill>
                <a:prstDash val="solid"/>
              </a:ln>
              <a:solidFill>
                <a:srgbClr val="00682F"/>
              </a:solidFill>
              <a:effectLst/>
            </a:endParaRPr>
          </a:p>
        </p:txBody>
      </p:sp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5170" y="4349844"/>
            <a:ext cx="3680296" cy="2493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6620" y="2414655"/>
            <a:ext cx="3061267" cy="201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005" y="4780462"/>
            <a:ext cx="3417037" cy="198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6174" y="4584398"/>
            <a:ext cx="3579866" cy="242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4903" y="2614593"/>
            <a:ext cx="2999009" cy="1969805"/>
          </a:xfrm>
          <a:prstGeom prst="rect">
            <a:avLst/>
          </a:prstGeom>
          <a:noFill/>
          <a:extLst/>
        </p:spPr>
      </p:pic>
      <p:pic>
        <p:nvPicPr>
          <p:cNvPr id="9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76756" y="2426789"/>
            <a:ext cx="3468571" cy="235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863858" y="3136340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21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9577408" y="5085397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79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9577408" y="2937775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60442" y="3101912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38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060442" y="5169421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693616" y="5169421"/>
            <a:ext cx="122341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53</a:t>
            </a:r>
            <a:endParaRPr lang="ru-RU" sz="80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20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26639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37481" y="293147"/>
            <a:ext cx="2517035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i="1" dirty="0">
                <a:ln w="0">
                  <a:solidFill>
                    <a:schemeClr val="tx1"/>
                  </a:solidFill>
                </a:ln>
                <a:solidFill>
                  <a:srgbClr val="0068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ПЕРЕВІРКА</a:t>
            </a:r>
          </a:p>
          <a:p>
            <a:pPr algn="ctr"/>
            <a:r>
              <a:rPr lang="ru-RU" sz="7200" b="0" cap="none" spc="0" dirty="0" smtClean="0">
                <a:ln w="0">
                  <a:solidFill>
                    <a:schemeClr val="tx1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  <a:endParaRPr lang="ru-RU" sz="7200" b="0" cap="none" spc="0" dirty="0">
              <a:ln w="0">
                <a:solidFill>
                  <a:schemeClr val="tx1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0" name="Рисунок 9" descr="F:\відкУрок\Новая папка\IMG_20200304_093448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8" t="6190" r="21348" b="1194"/>
          <a:stretch/>
        </p:blipFill>
        <p:spPr bwMode="auto">
          <a:xfrm>
            <a:off x="4306888" y="1201088"/>
            <a:ext cx="3267620" cy="53140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21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639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26"/>
            <a:ext cx="12192000" cy="6858000"/>
          </a:xfrm>
          <a:prstGeom prst="rect">
            <a:avLst/>
          </a:prstGeom>
        </p:spPr>
      </p:pic>
      <p:pic>
        <p:nvPicPr>
          <p:cNvPr id="6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192" y="1586502"/>
            <a:ext cx="3168665" cy="21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37594" y="3244699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792" y="3528662"/>
            <a:ext cx="3077510" cy="1790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4053" y="4715080"/>
            <a:ext cx="3188998" cy="216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77279" y="1928957"/>
            <a:ext cx="2745145" cy="1803062"/>
          </a:xfrm>
          <a:prstGeom prst="rect">
            <a:avLst/>
          </a:prstGeom>
          <a:noFill/>
          <a:extLst/>
        </p:spPr>
      </p:pic>
      <p:pic>
        <p:nvPicPr>
          <p:cNvPr id="11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20735" y="4715079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152507" y="2338784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17+3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009335" y="3860974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42+6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180034" y="5383162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80+1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75895" y="5237668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ru-RU" sz="7200" b="1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76236" y="3732842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659069" y="2073044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22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14500" y="542925"/>
            <a:ext cx="76581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ln w="12700" cmpd="sng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З’ЄДНАЙ ВИРАЗ  ІЗ ПРАВИЛЬНОЮ ВІДПОВІДДЮ</a:t>
            </a:r>
            <a:endParaRPr lang="ru-RU" sz="4000" b="1" i="1" dirty="0">
              <a:ln w="12700" cmpd="sng">
                <a:solidFill>
                  <a:schemeClr val="tx1"/>
                </a:solidFill>
                <a:prstDash val="solid"/>
              </a:ln>
              <a:solidFill>
                <a:srgbClr val="00682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474893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9319" y="3058432"/>
            <a:ext cx="2641903" cy="1735251"/>
          </a:xfrm>
          <a:prstGeom prst="rect">
            <a:avLst/>
          </a:prstGeom>
          <a:noFill/>
          <a:extLst/>
        </p:spPr>
      </p:pic>
      <p:pic>
        <p:nvPicPr>
          <p:cNvPr id="6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6937" y="3201743"/>
            <a:ext cx="2949633" cy="17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993" y="4360849"/>
            <a:ext cx="2453767" cy="2118513"/>
          </a:xfrm>
          <a:prstGeom prst="rect">
            <a:avLst/>
          </a:prstGeom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7426" y="1977790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360826" y="1977790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3231" y="2977909"/>
            <a:ext cx="3154467" cy="213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588" y="1935872"/>
            <a:ext cx="3168665" cy="21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23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14700" y="785813"/>
            <a:ext cx="400001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dirty="0" smtClean="0">
                <a:ln w="0">
                  <a:solidFill>
                    <a:schemeClr val="tx1"/>
                  </a:solidFill>
                </a:ln>
                <a:solidFill>
                  <a:srgbClr val="0068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ПЕРЕВІРКА</a:t>
            </a:r>
            <a:endParaRPr lang="ru-RU" sz="4000" i="1" dirty="0">
              <a:ln w="0">
                <a:solidFill>
                  <a:schemeClr val="tx1"/>
                </a:solidFill>
              </a:ln>
              <a:solidFill>
                <a:srgbClr val="00682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4020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7950" y="828676"/>
            <a:ext cx="3713908" cy="2600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20734" y="3078668"/>
            <a:ext cx="2882623" cy="189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788" y="3306090"/>
            <a:ext cx="3023513" cy="1759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788" y="4744746"/>
            <a:ext cx="3188998" cy="2160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738974" y="1275606"/>
            <a:ext cx="2745145" cy="1803062"/>
          </a:xfrm>
          <a:prstGeom prst="rect">
            <a:avLst/>
          </a:prstGeom>
          <a:noFill/>
          <a:extLst/>
        </p:spPr>
      </p:pic>
      <p:pic>
        <p:nvPicPr>
          <p:cNvPr id="11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20735" y="4715079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009335" y="1586502"/>
            <a:ext cx="228073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25-5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738974" y="3244700"/>
            <a:ext cx="278344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17-2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13826" y="5297975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14-1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659069" y="3738861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7760328" y="5186331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20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7659069" y="1586503"/>
            <a:ext cx="2238819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24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4490301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29102" y="647088"/>
            <a:ext cx="313219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i="1" dirty="0" smtClean="0">
                <a:ln w="0">
                  <a:solidFill>
                    <a:schemeClr val="tx1"/>
                  </a:solidFill>
                </a:ln>
                <a:solidFill>
                  <a:srgbClr val="0068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ПЕРЕВІРКА</a:t>
            </a:r>
            <a:endParaRPr lang="ru-RU" sz="4000" i="1" dirty="0">
              <a:ln w="0">
                <a:solidFill>
                  <a:schemeClr val="tx1"/>
                </a:solidFill>
              </a:ln>
              <a:solidFill>
                <a:srgbClr val="00682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7401" y="2866670"/>
            <a:ext cx="2949633" cy="17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993" y="4360849"/>
            <a:ext cx="2453767" cy="2118513"/>
          </a:xfrm>
          <a:prstGeom prst="rect">
            <a:avLst/>
          </a:prstGeom>
        </p:spPr>
      </p:pic>
      <p:pic>
        <p:nvPicPr>
          <p:cNvPr id="8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45965" y="2837389"/>
            <a:ext cx="2641903" cy="1735251"/>
          </a:xfrm>
          <a:prstGeom prst="rect">
            <a:avLst/>
          </a:prstGeom>
          <a:noFill/>
          <a:extLst/>
        </p:spPr>
      </p:pic>
      <p:pic>
        <p:nvPicPr>
          <p:cNvPr id="9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9041" y="1720325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726" y="2656169"/>
            <a:ext cx="3154467" cy="213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77298" y="1691905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кругленный прямоугольник 10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25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pic>
        <p:nvPicPr>
          <p:cNvPr id="12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9102" y="1447310"/>
            <a:ext cx="3132196" cy="206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788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17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85813" y="1079361"/>
            <a:ext cx="1098083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>
                <a:solidFill>
                  <a:srgbClr val="C00000"/>
                </a:solidFill>
              </a:rPr>
              <a:t>Тепло — і Веснонька очі відкрила,</a:t>
            </a:r>
            <a:r>
              <a:rPr lang="uk-UA" sz="3600" dirty="0"/>
              <a:t> </a:t>
            </a:r>
            <a:r>
              <a:rPr lang="uk-UA" sz="3600" i="1" dirty="0"/>
              <a:t>(розплющують очі)</a:t>
            </a:r>
            <a:endParaRPr lang="ru-RU" sz="3600" dirty="0"/>
          </a:p>
          <a:p>
            <a:r>
              <a:rPr lang="en-US" sz="3600" dirty="0"/>
              <a:t> </a:t>
            </a:r>
            <a:r>
              <a:rPr lang="uk-UA" sz="3600" b="1" dirty="0">
                <a:solidFill>
                  <a:srgbClr val="0070C0"/>
                </a:solidFill>
              </a:rPr>
              <a:t>Холодно — знову повіки стулила, </a:t>
            </a:r>
            <a:r>
              <a:rPr lang="uk-UA" sz="3600" i="1" dirty="0"/>
              <a:t>( заплющують очі)</a:t>
            </a:r>
            <a:endParaRPr lang="ru-RU" sz="3600" dirty="0"/>
          </a:p>
          <a:p>
            <a:r>
              <a:rPr lang="en-US" sz="3600" dirty="0"/>
              <a:t> </a:t>
            </a:r>
            <a:r>
              <a:rPr lang="uk-UA" sz="3600" b="1" dirty="0">
                <a:solidFill>
                  <a:srgbClr val="FFC000"/>
                </a:solidFill>
              </a:rPr>
              <a:t>Тепло — радіють ясні оченята,</a:t>
            </a:r>
            <a:r>
              <a:rPr lang="uk-UA" sz="3600" b="1" i="1" dirty="0">
                <a:solidFill>
                  <a:srgbClr val="FFC000"/>
                </a:solidFill>
              </a:rPr>
              <a:t> </a:t>
            </a:r>
            <a:r>
              <a:rPr lang="uk-UA" sz="3600" i="1" dirty="0"/>
              <a:t>(розплющують очі)</a:t>
            </a:r>
            <a:endParaRPr lang="ru-RU" sz="3600" dirty="0"/>
          </a:p>
          <a:p>
            <a:r>
              <a:rPr lang="en-US" sz="3600" dirty="0"/>
              <a:t> </a:t>
            </a:r>
            <a:r>
              <a:rPr lang="uk-UA" sz="3600" b="1" dirty="0">
                <a:solidFill>
                  <a:srgbClr val="1BE934"/>
                </a:solidFill>
              </a:rPr>
              <a:t>Холодно — знову </a:t>
            </a:r>
            <a:r>
              <a:rPr lang="uk-UA" sz="3600" b="1" dirty="0" smtClean="0">
                <a:solidFill>
                  <a:srgbClr val="1BE934"/>
                </a:solidFill>
              </a:rPr>
              <a:t>хочеться </a:t>
            </a:r>
            <a:r>
              <a:rPr lang="uk-UA" sz="3600" b="1" dirty="0">
                <a:solidFill>
                  <a:srgbClr val="1BE934"/>
                </a:solidFill>
              </a:rPr>
              <a:t>спати</a:t>
            </a:r>
            <a:r>
              <a:rPr lang="uk-UA" sz="3600" dirty="0" smtClean="0"/>
              <a:t>.</a:t>
            </a:r>
            <a:r>
              <a:rPr lang="uk-UA" sz="3600" i="1" dirty="0" smtClean="0"/>
              <a:t>(заплющують </a:t>
            </a:r>
            <a:r>
              <a:rPr lang="uk-UA" sz="3600" i="1" dirty="0"/>
              <a:t>очі)</a:t>
            </a:r>
            <a:endParaRPr lang="ru-RU" sz="3600" dirty="0"/>
          </a:p>
          <a:p>
            <a:r>
              <a:rPr lang="en-US" sz="3600" dirty="0"/>
              <a:t> </a:t>
            </a:r>
            <a:r>
              <a:rPr lang="uk-UA" sz="3600" b="1" dirty="0">
                <a:solidFill>
                  <a:srgbClr val="FF0000"/>
                </a:solidFill>
              </a:rPr>
              <a:t>Та в піжмурки </a:t>
            </a:r>
            <a:r>
              <a:rPr lang="uk-UA" sz="3600" b="1" dirty="0" smtClean="0">
                <a:solidFill>
                  <a:srgbClr val="FF0000"/>
                </a:solidFill>
              </a:rPr>
              <a:t>грати</a:t>
            </a:r>
            <a:r>
              <a:rPr lang="ru-RU" sz="3600" b="1" dirty="0">
                <a:solidFill>
                  <a:srgbClr val="FF0000"/>
                </a:solidFill>
              </a:rPr>
              <a:t> </a:t>
            </a:r>
            <a:r>
              <a:rPr lang="uk-UA" sz="3600" b="1" dirty="0" smtClean="0">
                <a:solidFill>
                  <a:srgbClr val="FF0000"/>
                </a:solidFill>
              </a:rPr>
              <a:t>зима </a:t>
            </a:r>
            <a:r>
              <a:rPr lang="uk-UA" sz="3600" b="1" dirty="0">
                <a:solidFill>
                  <a:srgbClr val="FF0000"/>
                </a:solidFill>
              </a:rPr>
              <a:t>вже стомилась,</a:t>
            </a:r>
            <a:r>
              <a:rPr lang="uk-UA" sz="3600" b="1" i="1" dirty="0">
                <a:solidFill>
                  <a:srgbClr val="FF0000"/>
                </a:solidFill>
              </a:rPr>
              <a:t> </a:t>
            </a:r>
            <a:r>
              <a:rPr lang="uk-UA" sz="3600" i="1" dirty="0"/>
              <a:t>(покліпати очима)</a:t>
            </a:r>
            <a:endParaRPr lang="ru-RU" sz="3600" dirty="0"/>
          </a:p>
          <a:p>
            <a:r>
              <a:rPr lang="uk-UA" sz="3600" dirty="0"/>
              <a:t> </a:t>
            </a:r>
            <a:r>
              <a:rPr lang="uk-UA" sz="3600" b="1" dirty="0" err="1">
                <a:solidFill>
                  <a:srgbClr val="7030A0"/>
                </a:solidFill>
              </a:rPr>
              <a:t>Підсніжники</a:t>
            </a:r>
            <a:r>
              <a:rPr lang="uk-UA" sz="3600" b="1" dirty="0">
                <a:solidFill>
                  <a:srgbClr val="7030A0"/>
                </a:solidFill>
              </a:rPr>
              <a:t> білі з – під снігу з’явились.</a:t>
            </a:r>
            <a:endParaRPr lang="ru-RU" sz="3600" b="1" dirty="0">
              <a:solidFill>
                <a:srgbClr val="7030A0"/>
              </a:solidFill>
            </a:endParaRPr>
          </a:p>
          <a:p>
            <a:r>
              <a:rPr lang="uk-UA" sz="3600" dirty="0"/>
              <a:t> </a:t>
            </a:r>
            <a:r>
              <a:rPr lang="uk-UA" sz="3600" b="1" dirty="0">
                <a:solidFill>
                  <a:srgbClr val="00B050"/>
                </a:solidFill>
              </a:rPr>
              <a:t>З-під білого снігу ледь-ледь визирають,</a:t>
            </a:r>
            <a:endParaRPr lang="ru-RU" sz="3600" b="1" dirty="0">
              <a:solidFill>
                <a:srgbClr val="00B050"/>
              </a:solidFill>
            </a:endParaRPr>
          </a:p>
          <a:p>
            <a:r>
              <a:rPr lang="en-US" sz="3600" dirty="0"/>
              <a:t> </a:t>
            </a: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</a:rPr>
              <a:t>Тендітні голівки 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вгору </a:t>
            </a:r>
            <a:r>
              <a:rPr lang="uk-UA" sz="3600" b="1" dirty="0">
                <a:solidFill>
                  <a:schemeClr val="accent2">
                    <a:lumMod val="75000"/>
                  </a:schemeClr>
                </a:solidFill>
              </a:rPr>
              <a:t>здіймають</a:t>
            </a:r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</a:rPr>
              <a:t>. </a:t>
            </a:r>
            <a:r>
              <a:rPr lang="uk-UA" sz="3600" i="1" dirty="0" smtClean="0"/>
              <a:t>(рухи </a:t>
            </a:r>
            <a:r>
              <a:rPr lang="uk-UA" sz="3600" i="1" dirty="0"/>
              <a:t>очима </a:t>
            </a:r>
            <a:r>
              <a:rPr lang="uk-UA" sz="3600" i="1" dirty="0" err="1"/>
              <a:t>вгору–</a:t>
            </a:r>
            <a:r>
              <a:rPr lang="uk-UA" sz="3600" i="1" dirty="0"/>
              <a:t> вниз)</a:t>
            </a:r>
            <a:r>
              <a:rPr lang="uk-UA" sz="3600" dirty="0"/>
              <a:t> 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357563" y="371475"/>
            <a:ext cx="57864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i="1" dirty="0" smtClean="0">
                <a:ln w="0">
                  <a:solidFill>
                    <a:schemeClr val="tx1"/>
                  </a:solidFill>
                </a:ln>
                <a:solidFill>
                  <a:srgbClr val="0068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ГІМНАСТИКА   ДЛЯ  ОЧЕЙ</a:t>
            </a:r>
            <a:endParaRPr lang="ru-RU" sz="4000" i="1" dirty="0">
              <a:ln w="0">
                <a:solidFill>
                  <a:schemeClr val="tx1"/>
                </a:solidFill>
              </a:ln>
              <a:solidFill>
                <a:srgbClr val="00682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350131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12"/>
            <a:ext cx="1195601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3431" y="103365"/>
            <a:ext cx="10327956" cy="1938992"/>
          </a:xfrm>
          <a:prstGeom prst="rect">
            <a:avLst/>
          </a:prstGeom>
          <a:solidFill>
            <a:schemeClr val="bg1"/>
          </a:solidFill>
          <a:ln>
            <a:solidFill>
              <a:schemeClr val="accent2">
                <a:lumMod val="75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  </a:t>
            </a:r>
            <a:r>
              <a:rPr lang="ru-RU" sz="4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</a:rPr>
              <a:t>ОБЧИСЛИ.  ЗНАЙДИ ВІДПОВІДНУ ЦЕГЛИНКУ</a:t>
            </a:r>
            <a:endParaRPr lang="ru-RU" sz="4000" b="1" i="1" dirty="0">
              <a:ln w="9525">
                <a:solidFill>
                  <a:schemeClr val="tx1"/>
                </a:solidFill>
                <a:prstDash val="solid"/>
              </a:ln>
              <a:solidFill>
                <a:srgbClr val="00682F"/>
              </a:solidFill>
            </a:endParaRPr>
          </a:p>
          <a:p>
            <a:pPr algn="ctr"/>
            <a:r>
              <a:rPr lang="ru-RU" sz="8000" b="1" i="1" cap="none" spc="0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</a:rPr>
              <a:t>18 + 1 </a:t>
            </a:r>
            <a:endParaRPr lang="ru-RU" sz="8000" b="1" i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363" y="1920125"/>
            <a:ext cx="3168665" cy="21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5419" y="4200692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92" y="4040418"/>
            <a:ext cx="3154467" cy="213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98689" y="4142285"/>
            <a:ext cx="2641903" cy="1735251"/>
          </a:xfrm>
          <a:prstGeom prst="rect">
            <a:avLst/>
          </a:prstGeom>
          <a:noFill/>
          <a:extLst/>
        </p:spPr>
      </p:pic>
      <p:pic>
        <p:nvPicPr>
          <p:cNvPr id="8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3570" y="2084040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022" y="2263449"/>
            <a:ext cx="2949633" cy="17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775574" y="453900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01058" y="2457122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11095" y="4602649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17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03435" y="4637806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13307" y="254637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95199" y="2564953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19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27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24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12"/>
            <a:ext cx="1195601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846481" y="103365"/>
            <a:ext cx="252184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49 - 8</a:t>
            </a:r>
            <a:endParaRPr lang="ru-RU" sz="8000" b="1" i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363" y="1920125"/>
            <a:ext cx="3168665" cy="21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5419" y="4200692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92" y="4040418"/>
            <a:ext cx="3154467" cy="213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98689" y="4142285"/>
            <a:ext cx="2641903" cy="1735251"/>
          </a:xfrm>
          <a:prstGeom prst="rect">
            <a:avLst/>
          </a:prstGeom>
          <a:noFill/>
          <a:extLst/>
        </p:spPr>
      </p:pic>
      <p:pic>
        <p:nvPicPr>
          <p:cNvPr id="8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3570" y="2084040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022" y="2263449"/>
            <a:ext cx="2949633" cy="17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775574" y="453900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01058" y="2457122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41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11095" y="4602649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7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03435" y="4637806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13307" y="254637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95199" y="2564953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28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664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9012"/>
            <a:ext cx="11956012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747897" y="103365"/>
            <a:ext cx="27190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8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53 + 5</a:t>
            </a:r>
            <a:endParaRPr lang="ru-RU" sz="8000" b="1" i="1" cap="none" spc="0" dirty="0">
              <a:ln w="9525">
                <a:solidFill>
                  <a:schemeClr val="tx1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66" b="996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4363" y="1920125"/>
            <a:ext cx="3168665" cy="2146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810" b="100000" l="0" r="100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855419" y="4200692"/>
            <a:ext cx="2765764" cy="181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7" descr="C:\Users\Дом\Desktop\лего\13156699_2.jpg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092" y="4040418"/>
            <a:ext cx="3154467" cy="2137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:\Users\Дом\Desktop\лего\6174_0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98689" y="4142285"/>
            <a:ext cx="2641903" cy="1735251"/>
          </a:xfrm>
          <a:prstGeom prst="rect">
            <a:avLst/>
          </a:prstGeom>
          <a:noFill/>
          <a:extLst/>
        </p:spPr>
      </p:pic>
      <p:pic>
        <p:nvPicPr>
          <p:cNvPr id="8" name="Picture 5" descr="C:\Users\Дом\Desktop\лего\40041730_2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873570" y="2084040"/>
            <a:ext cx="2953884" cy="20044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C:\Users\Дом\Desktop\лего\8908_1.jpg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128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9022" y="2263449"/>
            <a:ext cx="2949633" cy="1716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8775574" y="453900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</a:t>
            </a:r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801058" y="2457122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16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311095" y="4602649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48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403435" y="4637806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513307" y="2546370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34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095199" y="2564953"/>
            <a:ext cx="213756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65</a:t>
            </a:r>
            <a:endParaRPr lang="ru-RU" sz="72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30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1445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0" name="Рисунок 9" descr="http://biolog.blox.ua/resource/narcys.jpg"/>
          <p:cNvPicPr/>
          <p:nvPr/>
        </p:nvPicPr>
        <p:blipFill>
          <a:blip r:embed="rId3" r:link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531" y="404949"/>
            <a:ext cx="5812972" cy="6178731"/>
          </a:xfrm>
          <a:prstGeom prst="rect">
            <a:avLst/>
          </a:prstGeom>
          <a:noFill/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33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871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07698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42975" y="228600"/>
            <a:ext cx="10565401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РОЗВ’ЯЖИ   ЗАДАЧУ</a:t>
            </a:r>
            <a:r>
              <a:rPr lang="ru-RU" sz="4000" b="1" i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4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00682F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</a:p>
          <a:p>
            <a:pPr algn="ctr"/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Висота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сосни 50 м, а </a:t>
            </a:r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висота</a:t>
            </a:r>
            <a:r>
              <a:rPr lang="ru-RU" sz="6000" b="1" i="1" dirty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тополі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– 30 м. На </a:t>
            </a:r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скільки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метрів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сосна </a:t>
            </a:r>
            <a:r>
              <a:rPr lang="ru-RU" sz="6000" b="1" i="1" dirty="0" err="1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вища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за 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тополю</a:t>
            </a:r>
            <a:r>
              <a:rPr lang="ru-RU" sz="6000" b="1" i="1" dirty="0" smtClean="0">
                <a:ln w="9525">
                  <a:solidFill>
                    <a:schemeClr val="tx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?</a:t>
            </a:r>
            <a:endParaRPr lang="uk-UA" sz="6000" b="1" i="1" dirty="0" smtClean="0">
              <a:ln w="9525">
                <a:solidFill>
                  <a:schemeClr val="tx1"/>
                </a:solidFill>
                <a:prstDash val="solid"/>
              </a:ln>
              <a:solidFill>
                <a:srgbClr val="C0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34</a:t>
            </a:r>
            <a:endParaRPr lang="en-US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48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11341290" y="6619164"/>
            <a:ext cx="850710" cy="23883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ysClr val="windowText" lastClr="000000"/>
                </a:solidFill>
              </a:rPr>
              <a:t>33</a:t>
            </a:r>
            <a:endParaRPr lang="en-US" dirty="0">
              <a:solidFill>
                <a:sysClr val="windowText" lastClr="00000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 rot="10800000" flipV="1">
            <a:off x="3228973" y="652254"/>
            <a:ext cx="53863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uk-UA" sz="4000" b="1" i="1" dirty="0">
                <a:solidFill>
                  <a:srgbClr val="00682F"/>
                </a:solidFill>
                <a:cs typeface="Times New Roman" pitchFamily="18" charset="0"/>
              </a:rPr>
              <a:t>ПІДСУМОК  УРОКУ</a:t>
            </a:r>
            <a:endParaRPr lang="ru-RU" sz="4000" b="1" i="1" dirty="0">
              <a:solidFill>
                <a:srgbClr val="00682F"/>
              </a:solidFill>
              <a:cs typeface="Times New Roman" pitchFamily="18" charset="0"/>
            </a:endParaRPr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609600" y="1600200"/>
            <a:ext cx="5010151" cy="2114550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charset="0"/>
              <a:buNone/>
              <a:defRPr/>
            </a:pPr>
            <a:r>
              <a:rPr lang="uk-UA" sz="7200" b="1" i="1" dirty="0" smtClean="0">
                <a:solidFill>
                  <a:srgbClr val="FF0000"/>
                </a:solidFill>
              </a:rPr>
              <a:t>Цікаво</a:t>
            </a:r>
            <a:r>
              <a:rPr lang="uk-UA" dirty="0" smtClean="0"/>
              <a:t> </a:t>
            </a:r>
            <a:endParaRPr lang="uk-UA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477001" y="1571626"/>
            <a:ext cx="4762500" cy="2143125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7200" b="1" i="1" dirty="0">
                <a:solidFill>
                  <a:srgbClr val="3333FF"/>
                </a:solidFill>
              </a:rPr>
              <a:t>Знаю</a:t>
            </a:r>
            <a:r>
              <a:rPr lang="uk-UA" dirty="0">
                <a:solidFill>
                  <a:srgbClr val="3333FF"/>
                </a:solidFill>
              </a:rPr>
              <a:t> </a:t>
            </a: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709989" y="4071939"/>
            <a:ext cx="4572000" cy="2143125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uk-UA" sz="7200" b="1" i="1" dirty="0">
                <a:solidFill>
                  <a:srgbClr val="1BE934"/>
                </a:solidFill>
              </a:rPr>
              <a:t>Вмію</a:t>
            </a:r>
            <a:r>
              <a:rPr lang="uk-UA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344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339</Words>
  <Application>Microsoft Office PowerPoint</Application>
  <PresentationFormat>Произвольный</PresentationFormat>
  <Paragraphs>137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Image&amp;Matros ®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Image&amp;Matros ®</dc:creator>
  <cp:lastModifiedBy>Пользователь</cp:lastModifiedBy>
  <cp:revision>57</cp:revision>
  <dcterms:created xsi:type="dcterms:W3CDTF">2019-03-17T15:10:59Z</dcterms:created>
  <dcterms:modified xsi:type="dcterms:W3CDTF">2025-02-18T21:58:49Z</dcterms:modified>
</cp:coreProperties>
</file>