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7" r:id="rId4"/>
    <p:sldId id="259" r:id="rId5"/>
    <p:sldId id="260" r:id="rId6"/>
    <p:sldId id="261" r:id="rId7"/>
    <p:sldId id="258" r:id="rId8"/>
    <p:sldId id="26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AC25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E57A305A-604C-4C21-B5FE-CCC5C438E9D5}" type="datetimeFigureOut">
              <a:rPr lang="uk-UA" smtClean="0"/>
              <a:t>05.02.2024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2296D942-3909-42B2-97A8-8586430C9707}" type="slidenum">
              <a:rPr lang="uk-UA" smtClean="0"/>
              <a:t>‹№›</a:t>
            </a:fld>
            <a:endParaRPr lang="uk-UA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7508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A305A-604C-4C21-B5FE-CCC5C438E9D5}" type="datetimeFigureOut">
              <a:rPr lang="uk-UA" smtClean="0"/>
              <a:t>05.02.2024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6D942-3909-42B2-97A8-8586430C970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86940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A305A-604C-4C21-B5FE-CCC5C438E9D5}" type="datetimeFigureOut">
              <a:rPr lang="uk-UA" smtClean="0"/>
              <a:t>05.02.2024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6D942-3909-42B2-97A8-8586430C9707}" type="slidenum">
              <a:rPr lang="uk-UA" smtClean="0"/>
              <a:t>‹№›</a:t>
            </a:fld>
            <a:endParaRPr lang="uk-UA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04856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A305A-604C-4C21-B5FE-CCC5C438E9D5}" type="datetimeFigureOut">
              <a:rPr lang="uk-UA" smtClean="0"/>
              <a:t>05.02.2024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6D942-3909-42B2-97A8-8586430C970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40298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A305A-604C-4C21-B5FE-CCC5C438E9D5}" type="datetimeFigureOut">
              <a:rPr lang="uk-UA" smtClean="0"/>
              <a:t>05.02.2024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6D942-3909-42B2-97A8-8586430C9707}" type="slidenum">
              <a:rPr lang="uk-UA" smtClean="0"/>
              <a:t>‹№›</a:t>
            </a:fld>
            <a:endParaRPr lang="uk-UA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3049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A305A-604C-4C21-B5FE-CCC5C438E9D5}" type="datetimeFigureOut">
              <a:rPr lang="uk-UA" smtClean="0"/>
              <a:t>05.02.2024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6D942-3909-42B2-97A8-8586430C9707}" type="slidenum">
              <a:rPr lang="uk-UA" smtClean="0"/>
              <a:t>‹№›</a:t>
            </a:fld>
            <a:endParaRPr lang="uk-UA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489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A305A-604C-4C21-B5FE-CCC5C438E9D5}" type="datetimeFigureOut">
              <a:rPr lang="uk-UA" smtClean="0"/>
              <a:t>05.02.2024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6D942-3909-42B2-97A8-8586430C970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68573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A305A-604C-4C21-B5FE-CCC5C438E9D5}" type="datetimeFigureOut">
              <a:rPr lang="uk-UA" smtClean="0"/>
              <a:t>05.02.2024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6D942-3909-42B2-97A8-8586430C9707}" type="slidenum">
              <a:rPr lang="uk-UA" smtClean="0"/>
              <a:t>‹№›</a:t>
            </a:fld>
            <a:endParaRPr lang="uk-UA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4992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A305A-604C-4C21-B5FE-CCC5C438E9D5}" type="datetimeFigureOut">
              <a:rPr lang="uk-UA" smtClean="0"/>
              <a:t>05.02.2024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6D942-3909-42B2-97A8-8586430C970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520716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A305A-604C-4C21-B5FE-CCC5C438E9D5}" type="datetimeFigureOut">
              <a:rPr lang="uk-UA" smtClean="0"/>
              <a:t>05.02.2024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6D942-3909-42B2-97A8-8586430C970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42126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A305A-604C-4C21-B5FE-CCC5C438E9D5}" type="datetimeFigureOut">
              <a:rPr lang="uk-UA" smtClean="0"/>
              <a:t>05.02.2024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6D942-3909-42B2-97A8-8586430C9707}" type="slidenum">
              <a:rPr lang="uk-UA" smtClean="0"/>
              <a:t>‹№›</a:t>
            </a:fld>
            <a:endParaRPr lang="uk-UA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01046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A305A-604C-4C21-B5FE-CCC5C438E9D5}" type="datetimeFigureOut">
              <a:rPr lang="uk-UA" smtClean="0"/>
              <a:t>05.02.2024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6D942-3909-42B2-97A8-8586430C9707}" type="slidenum">
              <a:rPr lang="uk-UA" smtClean="0"/>
              <a:t>‹№›</a:t>
            </a:fld>
            <a:endParaRPr lang="uk-UA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15454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A305A-604C-4C21-B5FE-CCC5C438E9D5}" type="datetimeFigureOut">
              <a:rPr lang="uk-UA" smtClean="0"/>
              <a:t>05.02.2024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6D942-3909-42B2-97A8-8586430C970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049444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A305A-604C-4C21-B5FE-CCC5C438E9D5}" type="datetimeFigureOut">
              <a:rPr lang="uk-UA" smtClean="0"/>
              <a:t>05.02.2024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6D942-3909-42B2-97A8-8586430C9707}" type="slidenum">
              <a:rPr lang="uk-UA" smtClean="0"/>
              <a:t>‹№›</a:t>
            </a:fld>
            <a:endParaRPr lang="uk-UA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06321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A305A-604C-4C21-B5FE-CCC5C438E9D5}" type="datetimeFigureOut">
              <a:rPr lang="uk-UA" smtClean="0"/>
              <a:t>05.02.2024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6D942-3909-42B2-97A8-8586430C9707}" type="slidenum">
              <a:rPr lang="uk-UA" smtClean="0"/>
              <a:t>‹№›</a:t>
            </a:fld>
            <a:endParaRPr lang="uk-UA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10092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A305A-604C-4C21-B5FE-CCC5C438E9D5}" type="datetimeFigureOut">
              <a:rPr lang="uk-UA" smtClean="0"/>
              <a:t>05.02.2024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6D942-3909-42B2-97A8-8586430C9707}" type="slidenum">
              <a:rPr lang="uk-UA" smtClean="0"/>
              <a:t>‹№›</a:t>
            </a:fld>
            <a:endParaRPr lang="uk-UA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80685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A305A-604C-4C21-B5FE-CCC5C438E9D5}" type="datetimeFigureOut">
              <a:rPr lang="uk-UA" smtClean="0"/>
              <a:t>05.02.2024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6D942-3909-42B2-97A8-8586430C9707}" type="slidenum">
              <a:rPr lang="uk-UA" smtClean="0"/>
              <a:t>‹№›</a:t>
            </a:fld>
            <a:endParaRPr lang="uk-UA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000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57A305A-604C-4C21-B5FE-CCC5C438E9D5}" type="datetimeFigureOut">
              <a:rPr lang="uk-UA" smtClean="0"/>
              <a:t>05.02.2024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296D942-3909-42B2-97A8-8586430C970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51759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49CF1710-51D5-4818-F3A0-1D6C6C077E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53" y="662473"/>
            <a:ext cx="5020699" cy="5502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64A8729-51B4-894C-D959-EF85BF569DBD}"/>
              </a:ext>
            </a:extLst>
          </p:cNvPr>
          <p:cNvSpPr txBox="1"/>
          <p:nvPr/>
        </p:nvSpPr>
        <p:spPr>
          <a:xfrm>
            <a:off x="4627984" y="522514"/>
            <a:ext cx="67553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i="1" dirty="0">
                <a:solidFill>
                  <a:srgbClr val="002060"/>
                </a:solidFill>
                <a:latin typeface="Arial Black" panose="020B0A04020102020204" pitchFamily="34" charset="0"/>
              </a:rPr>
              <a:t>Звук </a:t>
            </a:r>
            <a:r>
              <a:rPr lang="en-US" sz="3600" b="1" i="1" dirty="0">
                <a:solidFill>
                  <a:srgbClr val="002060"/>
                </a:solidFill>
                <a:latin typeface="Arial Black" panose="020B0A04020102020204" pitchFamily="34" charset="0"/>
              </a:rPr>
              <a:t>[ </a:t>
            </a:r>
            <a:r>
              <a:rPr lang="uk-UA" sz="3600" b="1" i="1" dirty="0">
                <a:solidFill>
                  <a:srgbClr val="002060"/>
                </a:solidFill>
                <a:latin typeface="Arial Black" panose="020B0A04020102020204" pitchFamily="34" charset="0"/>
              </a:rPr>
              <a:t>б</a:t>
            </a:r>
            <a:r>
              <a:rPr lang="en-US" sz="3600" b="1" i="1" dirty="0">
                <a:solidFill>
                  <a:srgbClr val="002060"/>
                </a:solidFill>
                <a:latin typeface="Arial Black" panose="020B0A04020102020204" pitchFamily="34" charset="0"/>
              </a:rPr>
              <a:t> ]</a:t>
            </a:r>
            <a:r>
              <a:rPr lang="uk-UA" sz="3600" b="1" i="1" dirty="0">
                <a:solidFill>
                  <a:srgbClr val="002060"/>
                </a:solidFill>
                <a:latin typeface="Arial Black" panose="020B0A04020102020204" pitchFamily="34" charset="0"/>
              </a:rPr>
              <a:t>, позначення </a:t>
            </a:r>
            <a:r>
              <a:rPr lang="uk-UA" sz="3600" b="1" i="1">
                <a:solidFill>
                  <a:srgbClr val="002060"/>
                </a:solidFill>
                <a:latin typeface="Arial Black" panose="020B0A04020102020204" pitchFamily="34" charset="0"/>
              </a:rPr>
              <a:t>його буквами </a:t>
            </a:r>
            <a:r>
              <a:rPr lang="uk-UA" sz="3600" b="1" i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Бб</a:t>
            </a:r>
            <a:r>
              <a:rPr lang="uk-UA" sz="3600" b="1" i="1" dirty="0">
                <a:solidFill>
                  <a:srgbClr val="002060"/>
                </a:solidFill>
                <a:latin typeface="Arial Black" panose="020B0A04020102020204" pitchFamily="34" charset="0"/>
              </a:rPr>
              <a:t> «</a:t>
            </a:r>
            <a:r>
              <a:rPr lang="uk-UA" sz="3600" b="1" i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бе</a:t>
            </a:r>
            <a:r>
              <a:rPr lang="uk-UA" sz="3600" b="1" i="1" dirty="0">
                <a:solidFill>
                  <a:srgbClr val="002060"/>
                </a:solidFill>
                <a:latin typeface="Arial Black" panose="020B0A04020102020204" pitchFamily="34" charset="0"/>
              </a:rPr>
              <a:t>». </a:t>
            </a:r>
          </a:p>
          <a:p>
            <a:r>
              <a:rPr lang="uk-UA" sz="3600" b="1" i="1" dirty="0">
                <a:solidFill>
                  <a:srgbClr val="002060"/>
                </a:solidFill>
                <a:latin typeface="Arial Black" panose="020B0A04020102020204" pitchFamily="34" charset="0"/>
              </a:rPr>
              <a:t>Читання коротких       текстів.</a:t>
            </a:r>
          </a:p>
        </p:txBody>
      </p:sp>
      <p:pic>
        <p:nvPicPr>
          <p:cNvPr id="1030" name="Picture 6" descr="Мультяшный бегемот с широкой улыбкой, стоящий на одной ноге, генеративный  ии | Премиум Фото">
            <a:extLst>
              <a:ext uri="{FF2B5EF4-FFF2-40B4-BE49-F238E27FC236}">
                <a16:creationId xmlns:a16="http://schemas.microsoft.com/office/drawing/2014/main" id="{40811367-F312-26B4-E94B-D52CF9F6BC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594" y="2289422"/>
            <a:ext cx="3875311" cy="3875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55899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7B4901C-B188-4C90-A979-0EA80F0C80E7}"/>
              </a:ext>
            </a:extLst>
          </p:cNvPr>
          <p:cNvSpPr txBox="1"/>
          <p:nvPr/>
        </p:nvSpPr>
        <p:spPr>
          <a:xfrm>
            <a:off x="933061" y="830425"/>
            <a:ext cx="5359159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dirty="0">
                <a:latin typeface="Arial Narrow" panose="020B0606020202030204" pitchFamily="34" charset="0"/>
              </a:rPr>
              <a:t>Подивився знак в люстерко –</a:t>
            </a:r>
          </a:p>
          <a:p>
            <a:r>
              <a:rPr lang="uk-UA" sz="3600" dirty="0">
                <a:latin typeface="Arial Narrow" panose="020B0606020202030204" pitchFamily="34" charset="0"/>
              </a:rPr>
              <a:t> І  в  очах  йому  померкло:</a:t>
            </a:r>
          </a:p>
          <a:p>
            <a:r>
              <a:rPr lang="uk-UA" sz="3600" dirty="0">
                <a:latin typeface="Arial Narrow" panose="020B0606020202030204" pitchFamily="34" charset="0"/>
              </a:rPr>
              <a:t>Він  </a:t>
            </a:r>
            <a:r>
              <a:rPr lang="uk-UA" sz="3600" dirty="0" err="1">
                <a:latin typeface="Arial Narrow" panose="020B0606020202030204" pitchFamily="34" charset="0"/>
              </a:rPr>
              <a:t>пізнать</a:t>
            </a:r>
            <a:r>
              <a:rPr lang="uk-UA" sz="3600" dirty="0">
                <a:latin typeface="Arial Narrow" panose="020B0606020202030204" pitchFamily="34" charset="0"/>
              </a:rPr>
              <a:t>  не  міг  себе -</a:t>
            </a:r>
          </a:p>
          <a:p>
            <a:r>
              <a:rPr lang="uk-UA" sz="3600" dirty="0">
                <a:latin typeface="Arial Narrow" panose="020B0606020202030204" pitchFamily="34" charset="0"/>
              </a:rPr>
              <a:t>Схожий став на букву «</a:t>
            </a:r>
            <a:r>
              <a:rPr lang="uk-UA" sz="3600" dirty="0" err="1">
                <a:latin typeface="Arial Narrow" panose="020B0606020202030204" pitchFamily="34" charset="0"/>
              </a:rPr>
              <a:t>бе</a:t>
            </a:r>
            <a:r>
              <a:rPr lang="uk-UA" sz="3600" dirty="0">
                <a:latin typeface="Arial Narrow" panose="020B0606020202030204" pitchFamily="34" charset="0"/>
              </a:rPr>
              <a:t>».</a:t>
            </a:r>
          </a:p>
          <a:p>
            <a:r>
              <a:rPr lang="uk-UA" sz="3600" dirty="0">
                <a:latin typeface="Arial Narrow" panose="020B0606020202030204" pitchFamily="34" charset="0"/>
              </a:rPr>
              <a:t>Буква «</a:t>
            </a:r>
            <a:r>
              <a:rPr lang="uk-UA" sz="3600" dirty="0" err="1">
                <a:latin typeface="Arial Narrow" panose="020B0606020202030204" pitchFamily="34" charset="0"/>
              </a:rPr>
              <a:t>бе</a:t>
            </a:r>
            <a:r>
              <a:rPr lang="uk-UA" sz="3600" dirty="0">
                <a:latin typeface="Arial Narrow" panose="020B0606020202030204" pitchFamily="34" charset="0"/>
              </a:rPr>
              <a:t>», як бегемотик:</a:t>
            </a:r>
          </a:p>
          <a:p>
            <a:r>
              <a:rPr lang="uk-UA" sz="3600" dirty="0">
                <a:latin typeface="Arial Narrow" panose="020B0606020202030204" pitchFamily="34" charset="0"/>
              </a:rPr>
              <a:t>Отакий товстий животик!</a:t>
            </a:r>
          </a:p>
        </p:txBody>
      </p:sp>
      <p:pic>
        <p:nvPicPr>
          <p:cNvPr id="3" name="Рисунок 2" descr="Бегемотиха из мультфильма мадагаскар — 6 букв сканворд">
            <a:extLst>
              <a:ext uri="{FF2B5EF4-FFF2-40B4-BE49-F238E27FC236}">
                <a16:creationId xmlns:a16="http://schemas.microsoft.com/office/drawing/2014/main" id="{37570205-D870-3890-9C0F-3732C339FF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5859" y="830425"/>
            <a:ext cx="5266119" cy="526611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E3283F8-5872-3321-B4E0-B6BEDEA489E0}"/>
              </a:ext>
            </a:extLst>
          </p:cNvPr>
          <p:cNvSpPr txBox="1"/>
          <p:nvPr/>
        </p:nvSpPr>
        <p:spPr>
          <a:xfrm>
            <a:off x="933061" y="4012163"/>
            <a:ext cx="626325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800" dirty="0">
                <a:solidFill>
                  <a:srgbClr val="002060"/>
                </a:solidFill>
                <a:latin typeface="Arial Black" panose="020B0A04020102020204" pitchFamily="34" charset="0"/>
              </a:rPr>
              <a:t>БЕГЕМОТ</a:t>
            </a: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02A9BF69-6450-B194-DEE4-BBA28B74081B}"/>
              </a:ext>
            </a:extLst>
          </p:cNvPr>
          <p:cNvSpPr/>
          <p:nvPr/>
        </p:nvSpPr>
        <p:spPr>
          <a:xfrm>
            <a:off x="2114516" y="5290364"/>
            <a:ext cx="346229" cy="336698"/>
          </a:xfrm>
          <a:prstGeom prst="ellipse">
            <a:avLst/>
          </a:prstGeom>
          <a:solidFill>
            <a:srgbClr val="FF000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DE95ECEB-DA7A-DE07-E14B-98C5CF965598}"/>
              </a:ext>
            </a:extLst>
          </p:cNvPr>
          <p:cNvSpPr/>
          <p:nvPr/>
        </p:nvSpPr>
        <p:spPr>
          <a:xfrm>
            <a:off x="2105185" y="5290364"/>
            <a:ext cx="346229" cy="336698"/>
          </a:xfrm>
          <a:prstGeom prst="ellipse">
            <a:avLst/>
          </a:prstGeom>
          <a:solidFill>
            <a:srgbClr val="FF000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AD950D61-DF48-F1CC-D9B2-7CA5592B5148}"/>
              </a:ext>
            </a:extLst>
          </p:cNvPr>
          <p:cNvSpPr/>
          <p:nvPr/>
        </p:nvSpPr>
        <p:spPr>
          <a:xfrm>
            <a:off x="3639662" y="5272581"/>
            <a:ext cx="346229" cy="336698"/>
          </a:xfrm>
          <a:prstGeom prst="ellipse">
            <a:avLst/>
          </a:prstGeom>
          <a:solidFill>
            <a:srgbClr val="FF000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EA62B59B-AF30-B91F-4714-179EDAD07F7A}"/>
              </a:ext>
            </a:extLst>
          </p:cNvPr>
          <p:cNvSpPr/>
          <p:nvPr/>
        </p:nvSpPr>
        <p:spPr>
          <a:xfrm>
            <a:off x="5569834" y="5272581"/>
            <a:ext cx="346229" cy="336698"/>
          </a:xfrm>
          <a:prstGeom prst="ellipse">
            <a:avLst/>
          </a:prstGeom>
          <a:solidFill>
            <a:srgbClr val="FF000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cxnSp>
        <p:nvCxnSpPr>
          <p:cNvPr id="9" name="Пряма сполучна лінія 8">
            <a:extLst>
              <a:ext uri="{FF2B5EF4-FFF2-40B4-BE49-F238E27FC236}">
                <a16:creationId xmlns:a16="http://schemas.microsoft.com/office/drawing/2014/main" id="{9CC18B5A-6CC2-BFB1-D124-199D53E7A10D}"/>
              </a:ext>
            </a:extLst>
          </p:cNvPr>
          <p:cNvCxnSpPr/>
          <p:nvPr/>
        </p:nvCxnSpPr>
        <p:spPr>
          <a:xfrm>
            <a:off x="1139814" y="5440930"/>
            <a:ext cx="639192" cy="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 сполучна лінія 9">
            <a:extLst>
              <a:ext uri="{FF2B5EF4-FFF2-40B4-BE49-F238E27FC236}">
                <a16:creationId xmlns:a16="http://schemas.microsoft.com/office/drawing/2014/main" id="{8EDB5EC3-0EE0-32BF-C32D-F57DB59EBAE7}"/>
              </a:ext>
            </a:extLst>
          </p:cNvPr>
          <p:cNvCxnSpPr/>
          <p:nvPr/>
        </p:nvCxnSpPr>
        <p:spPr>
          <a:xfrm>
            <a:off x="2698026" y="5440930"/>
            <a:ext cx="639192" cy="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 сполучна лінія 10">
            <a:extLst>
              <a:ext uri="{FF2B5EF4-FFF2-40B4-BE49-F238E27FC236}">
                <a16:creationId xmlns:a16="http://schemas.microsoft.com/office/drawing/2014/main" id="{45BB3736-CE09-5BBB-F890-601DAD332876}"/>
              </a:ext>
            </a:extLst>
          </p:cNvPr>
          <p:cNvCxnSpPr/>
          <p:nvPr/>
        </p:nvCxnSpPr>
        <p:spPr>
          <a:xfrm>
            <a:off x="4340214" y="5458713"/>
            <a:ext cx="639192" cy="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 сполучна лінія 11">
            <a:extLst>
              <a:ext uri="{FF2B5EF4-FFF2-40B4-BE49-F238E27FC236}">
                <a16:creationId xmlns:a16="http://schemas.microsoft.com/office/drawing/2014/main" id="{24BAAF30-FF62-BE14-511D-DAED4808406D}"/>
              </a:ext>
            </a:extLst>
          </p:cNvPr>
          <p:cNvCxnSpPr/>
          <p:nvPr/>
        </p:nvCxnSpPr>
        <p:spPr>
          <a:xfrm>
            <a:off x="6292220" y="5471700"/>
            <a:ext cx="639192" cy="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27768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Літера Б в картинках: картинки, малюнки, розмальовки та пісеньки з літерою &quot;Б&quot;">
            <a:extLst>
              <a:ext uri="{FF2B5EF4-FFF2-40B4-BE49-F238E27FC236}">
                <a16:creationId xmlns:a16="http://schemas.microsoft.com/office/drawing/2014/main" id="{1FD2635B-DC01-C085-F781-288F02005B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5154" y="2393981"/>
            <a:ext cx="2057400" cy="2219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4D5EBE8-7175-E55B-559B-87D34BBB7635}"/>
              </a:ext>
            </a:extLst>
          </p:cNvPr>
          <p:cNvSpPr txBox="1"/>
          <p:nvPr/>
        </p:nvSpPr>
        <p:spPr>
          <a:xfrm>
            <a:off x="933061" y="279919"/>
            <a:ext cx="10590246" cy="7786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0000" b="1" dirty="0">
                <a:solidFill>
                  <a:srgbClr val="FF0000"/>
                </a:solidFill>
                <a:latin typeface="Arial Black" panose="020B0A04020102020204" pitchFamily="34" charset="0"/>
              </a:rPr>
              <a:t>а   е   я  ю  є</a:t>
            </a:r>
          </a:p>
          <a:p>
            <a:r>
              <a:rPr lang="uk-UA" sz="10000" b="1" dirty="0">
                <a:solidFill>
                  <a:srgbClr val="FF0000"/>
                </a:solidFill>
                <a:latin typeface="Arial Black" panose="020B0A04020102020204" pitchFamily="34" charset="0"/>
              </a:rPr>
              <a:t>У                 </a:t>
            </a:r>
            <a:r>
              <a:rPr lang="uk-UA" sz="10000" b="1" dirty="0">
                <a:solidFill>
                  <a:srgbClr val="0070C0"/>
                </a:solidFill>
                <a:latin typeface="Arial Black" panose="020B0A04020102020204" pitchFamily="34" charset="0"/>
              </a:rPr>
              <a:t>БА</a:t>
            </a:r>
          </a:p>
          <a:p>
            <a:r>
              <a:rPr lang="uk-UA" sz="10000" b="1" dirty="0">
                <a:solidFill>
                  <a:srgbClr val="FF0000"/>
                </a:solidFill>
                <a:latin typeface="Arial Black" panose="020B0A04020102020204" pitchFamily="34" charset="0"/>
              </a:rPr>
              <a:t>И          </a:t>
            </a:r>
            <a:r>
              <a:rPr lang="uk-UA" sz="10000" b="1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БУ  </a:t>
            </a:r>
            <a:r>
              <a:rPr lang="uk-UA" sz="10000" b="1" dirty="0">
                <a:solidFill>
                  <a:srgbClr val="AC25B3"/>
                </a:solidFill>
                <a:latin typeface="Arial Black" panose="020B0A04020102020204" pitchFamily="34" charset="0"/>
              </a:rPr>
              <a:t>БЯ</a:t>
            </a:r>
          </a:p>
          <a:p>
            <a:r>
              <a:rPr lang="uk-UA" sz="10000" b="1" dirty="0">
                <a:solidFill>
                  <a:srgbClr val="FF0000"/>
                </a:solidFill>
                <a:latin typeface="Arial Black" panose="020B0A04020102020204" pitchFamily="34" charset="0"/>
              </a:rPr>
              <a:t>І     </a:t>
            </a:r>
            <a:r>
              <a:rPr lang="uk-UA" sz="10000" b="1" dirty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БЄ</a:t>
            </a:r>
            <a:r>
              <a:rPr lang="uk-UA" sz="10000" b="1" dirty="0">
                <a:solidFill>
                  <a:srgbClr val="FF0000"/>
                </a:solidFill>
                <a:latin typeface="Arial Black" panose="020B0A04020102020204" pitchFamily="34" charset="0"/>
              </a:rPr>
              <a:t>  </a:t>
            </a:r>
            <a:r>
              <a:rPr lang="uk-UA" sz="10000" b="1" dirty="0">
                <a:solidFill>
                  <a:schemeClr val="accent1"/>
                </a:solidFill>
                <a:latin typeface="Arial Black" panose="020B0A04020102020204" pitchFamily="34" charset="0"/>
              </a:rPr>
              <a:t>БІ</a:t>
            </a:r>
            <a:r>
              <a:rPr lang="uk-UA" sz="10000" b="1" dirty="0">
                <a:solidFill>
                  <a:srgbClr val="FF0000"/>
                </a:solidFill>
                <a:latin typeface="Arial Black" panose="020B0A04020102020204" pitchFamily="34" charset="0"/>
              </a:rPr>
              <a:t>  </a:t>
            </a:r>
            <a:r>
              <a:rPr lang="uk-UA" sz="10000" b="1" dirty="0">
                <a:solidFill>
                  <a:srgbClr val="FF9900"/>
                </a:solidFill>
                <a:latin typeface="Arial Black" panose="020B0A04020102020204" pitchFamily="34" charset="0"/>
              </a:rPr>
              <a:t>БЮ</a:t>
            </a:r>
          </a:p>
          <a:p>
            <a:endParaRPr lang="uk-UA" sz="100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cxnSp>
        <p:nvCxnSpPr>
          <p:cNvPr id="4" name="Пряма зі стрілкою 3">
            <a:extLst>
              <a:ext uri="{FF2B5EF4-FFF2-40B4-BE49-F238E27FC236}">
                <a16:creationId xmlns:a16="http://schemas.microsoft.com/office/drawing/2014/main" id="{CE70269A-ADB7-EBE8-B161-26620FE49D6B}"/>
              </a:ext>
            </a:extLst>
          </p:cNvPr>
          <p:cNvCxnSpPr>
            <a:cxnSpLocks/>
          </p:cNvCxnSpPr>
          <p:nvPr/>
        </p:nvCxnSpPr>
        <p:spPr>
          <a:xfrm>
            <a:off x="1875453" y="1642188"/>
            <a:ext cx="1268963" cy="89270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 зі стрілкою 5">
            <a:extLst>
              <a:ext uri="{FF2B5EF4-FFF2-40B4-BE49-F238E27FC236}">
                <a16:creationId xmlns:a16="http://schemas.microsoft.com/office/drawing/2014/main" id="{6369520D-E25B-78AA-6B3D-645A5D39C659}"/>
              </a:ext>
            </a:extLst>
          </p:cNvPr>
          <p:cNvCxnSpPr>
            <a:cxnSpLocks/>
          </p:cNvCxnSpPr>
          <p:nvPr/>
        </p:nvCxnSpPr>
        <p:spPr>
          <a:xfrm>
            <a:off x="1875453" y="2817845"/>
            <a:ext cx="1409701" cy="54117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 зі стрілкою 6">
            <a:extLst>
              <a:ext uri="{FF2B5EF4-FFF2-40B4-BE49-F238E27FC236}">
                <a16:creationId xmlns:a16="http://schemas.microsoft.com/office/drawing/2014/main" id="{808B634D-68B6-DBD3-D600-AF7AEA059559}"/>
              </a:ext>
            </a:extLst>
          </p:cNvPr>
          <p:cNvCxnSpPr>
            <a:cxnSpLocks/>
          </p:cNvCxnSpPr>
          <p:nvPr/>
        </p:nvCxnSpPr>
        <p:spPr>
          <a:xfrm flipV="1">
            <a:off x="2016191" y="3807766"/>
            <a:ext cx="1268963" cy="522591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 зі стрілкою 14">
            <a:extLst>
              <a:ext uri="{FF2B5EF4-FFF2-40B4-BE49-F238E27FC236}">
                <a16:creationId xmlns:a16="http://schemas.microsoft.com/office/drawing/2014/main" id="{CDA90FC3-F455-3802-CA40-1B3EDFF22BC1}"/>
              </a:ext>
            </a:extLst>
          </p:cNvPr>
          <p:cNvCxnSpPr>
            <a:cxnSpLocks/>
          </p:cNvCxnSpPr>
          <p:nvPr/>
        </p:nvCxnSpPr>
        <p:spPr>
          <a:xfrm flipV="1">
            <a:off x="1548882" y="4613306"/>
            <a:ext cx="1736272" cy="1208996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 зі стрілкою 17">
            <a:extLst>
              <a:ext uri="{FF2B5EF4-FFF2-40B4-BE49-F238E27FC236}">
                <a16:creationId xmlns:a16="http://schemas.microsoft.com/office/drawing/2014/main" id="{6950283B-C6F9-BF44-DB24-92272F84973F}"/>
              </a:ext>
            </a:extLst>
          </p:cNvPr>
          <p:cNvCxnSpPr>
            <a:cxnSpLocks/>
          </p:cNvCxnSpPr>
          <p:nvPr/>
        </p:nvCxnSpPr>
        <p:spPr>
          <a:xfrm flipH="1">
            <a:off x="5197151" y="1642188"/>
            <a:ext cx="643812" cy="74094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 зі стрілкою 20">
            <a:extLst>
              <a:ext uri="{FF2B5EF4-FFF2-40B4-BE49-F238E27FC236}">
                <a16:creationId xmlns:a16="http://schemas.microsoft.com/office/drawing/2014/main" id="{BF4051D4-4C96-4732-1F03-F478CB20881A}"/>
              </a:ext>
            </a:extLst>
          </p:cNvPr>
          <p:cNvCxnSpPr>
            <a:cxnSpLocks/>
          </p:cNvCxnSpPr>
          <p:nvPr/>
        </p:nvCxnSpPr>
        <p:spPr>
          <a:xfrm>
            <a:off x="3536302" y="1664678"/>
            <a:ext cx="550506" cy="681774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 зі стрілкою 22">
            <a:extLst>
              <a:ext uri="{FF2B5EF4-FFF2-40B4-BE49-F238E27FC236}">
                <a16:creationId xmlns:a16="http://schemas.microsoft.com/office/drawing/2014/main" id="{66AB0AB1-FEF0-EE7E-079A-2B27EC75AEA7}"/>
              </a:ext>
            </a:extLst>
          </p:cNvPr>
          <p:cNvCxnSpPr>
            <a:cxnSpLocks/>
          </p:cNvCxnSpPr>
          <p:nvPr/>
        </p:nvCxnSpPr>
        <p:spPr>
          <a:xfrm flipH="1">
            <a:off x="5342554" y="1626678"/>
            <a:ext cx="1717611" cy="1611044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 зі стрілкою 24">
            <a:extLst>
              <a:ext uri="{FF2B5EF4-FFF2-40B4-BE49-F238E27FC236}">
                <a16:creationId xmlns:a16="http://schemas.microsoft.com/office/drawing/2014/main" id="{BE390555-5B7B-60F5-5D1E-AF4E53DE4572}"/>
              </a:ext>
            </a:extLst>
          </p:cNvPr>
          <p:cNvCxnSpPr>
            <a:cxnSpLocks/>
          </p:cNvCxnSpPr>
          <p:nvPr/>
        </p:nvCxnSpPr>
        <p:spPr>
          <a:xfrm flipH="1">
            <a:off x="5342554" y="1464906"/>
            <a:ext cx="3705032" cy="2625986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63320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Картинки про букву Б дітям — учимо російський алфавіт">
            <a:extLst>
              <a:ext uri="{FF2B5EF4-FFF2-40B4-BE49-F238E27FC236}">
                <a16:creationId xmlns:a16="http://schemas.microsoft.com/office/drawing/2014/main" id="{160A2776-7792-776E-0ACD-564AC13D63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8341" y="793103"/>
            <a:ext cx="4740461" cy="4996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E45FDC1-F88C-C011-609B-F68451D6D094}"/>
              </a:ext>
            </a:extLst>
          </p:cNvPr>
          <p:cNvSpPr txBox="1"/>
          <p:nvPr/>
        </p:nvSpPr>
        <p:spPr>
          <a:xfrm>
            <a:off x="933061" y="503853"/>
            <a:ext cx="3124573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9600" dirty="0">
                <a:solidFill>
                  <a:srgbClr val="002060"/>
                </a:solidFill>
                <a:latin typeface="Arial Black" panose="020B0A04020102020204" pitchFamily="34" charset="0"/>
              </a:rPr>
              <a:t>БІК</a:t>
            </a:r>
          </a:p>
          <a:p>
            <a:r>
              <a:rPr lang="uk-UA" sz="9600" dirty="0">
                <a:solidFill>
                  <a:srgbClr val="002060"/>
                </a:solidFill>
                <a:latin typeface="Arial Black" panose="020B0A04020102020204" pitchFamily="34" charset="0"/>
              </a:rPr>
              <a:t>ЗУБ</a:t>
            </a:r>
          </a:p>
          <a:p>
            <a:r>
              <a:rPr lang="uk-UA" sz="9600" dirty="0">
                <a:solidFill>
                  <a:srgbClr val="002060"/>
                </a:solidFill>
                <a:latin typeface="Arial Black" panose="020B0A04020102020204" pitchFamily="34" charset="0"/>
              </a:rPr>
              <a:t>КУБ</a:t>
            </a:r>
          </a:p>
          <a:p>
            <a:r>
              <a:rPr lang="uk-UA" sz="9600" dirty="0">
                <a:solidFill>
                  <a:srgbClr val="002060"/>
                </a:solidFill>
                <a:latin typeface="Arial Black" panose="020B0A04020102020204" pitchFamily="34" charset="0"/>
              </a:rPr>
              <a:t>БИВ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5440FC-5CF4-3C85-A50D-0A05F63E5202}"/>
              </a:ext>
            </a:extLst>
          </p:cNvPr>
          <p:cNvSpPr txBox="1"/>
          <p:nvPr/>
        </p:nvSpPr>
        <p:spPr>
          <a:xfrm>
            <a:off x="7175770" y="503852"/>
            <a:ext cx="4083169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9600" dirty="0">
                <a:solidFill>
                  <a:srgbClr val="002060"/>
                </a:solidFill>
                <a:latin typeface="Arial Black" panose="020B0A04020102020204" pitchFamily="34" charset="0"/>
              </a:rPr>
              <a:t>НЕБО</a:t>
            </a:r>
          </a:p>
          <a:p>
            <a:r>
              <a:rPr lang="uk-UA" sz="9600" dirty="0">
                <a:solidFill>
                  <a:srgbClr val="002060"/>
                </a:solidFill>
                <a:latin typeface="Arial Black" panose="020B0A04020102020204" pitchFamily="34" charset="0"/>
              </a:rPr>
              <a:t>РИБА</a:t>
            </a:r>
          </a:p>
          <a:p>
            <a:r>
              <a:rPr lang="uk-UA" sz="9600" dirty="0">
                <a:solidFill>
                  <a:srgbClr val="002060"/>
                </a:solidFill>
                <a:latin typeface="Arial Black" panose="020B0A04020102020204" pitchFamily="34" charset="0"/>
              </a:rPr>
              <a:t>БРІЗ</a:t>
            </a:r>
          </a:p>
          <a:p>
            <a:r>
              <a:rPr lang="uk-UA" sz="9600" dirty="0">
                <a:solidFill>
                  <a:srgbClr val="002060"/>
                </a:solidFill>
                <a:latin typeface="Arial Black" panose="020B0A04020102020204" pitchFamily="34" charset="0"/>
              </a:rPr>
              <a:t>ГРИБ</a:t>
            </a:r>
          </a:p>
        </p:txBody>
      </p:sp>
    </p:spTree>
    <p:extLst>
      <p:ext uri="{BB962C8B-B14F-4D97-AF65-F5344CB8AC3E}">
        <p14:creationId xmlns:p14="http://schemas.microsoft.com/office/powerpoint/2010/main" val="6674000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10FB819-BA32-E81E-02B4-DA7BE7E5ACC6}"/>
              </a:ext>
            </a:extLst>
          </p:cNvPr>
          <p:cNvSpPr txBox="1"/>
          <p:nvPr/>
        </p:nvSpPr>
        <p:spPr>
          <a:xfrm>
            <a:off x="3013788" y="550506"/>
            <a:ext cx="4980851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9600" dirty="0">
                <a:solidFill>
                  <a:srgbClr val="002060"/>
                </a:solidFill>
                <a:latin typeface="Arial Black" panose="020B0A04020102020204" pitchFamily="34" charset="0"/>
              </a:rPr>
              <a:t>БІЛКА</a:t>
            </a:r>
          </a:p>
          <a:p>
            <a:r>
              <a:rPr lang="uk-UA" sz="9600" dirty="0">
                <a:solidFill>
                  <a:srgbClr val="002060"/>
                </a:solidFill>
                <a:latin typeface="Arial Black" panose="020B0A04020102020204" pitchFamily="34" charset="0"/>
              </a:rPr>
              <a:t>БОБЕР</a:t>
            </a:r>
          </a:p>
          <a:p>
            <a:r>
              <a:rPr lang="uk-UA" sz="9600" dirty="0">
                <a:solidFill>
                  <a:srgbClr val="002060"/>
                </a:solidFill>
                <a:latin typeface="Arial Black" panose="020B0A04020102020204" pitchFamily="34" charset="0"/>
              </a:rPr>
              <a:t>КАБАН</a:t>
            </a:r>
          </a:p>
          <a:p>
            <a:r>
              <a:rPr lang="uk-UA" sz="9600" dirty="0">
                <a:solidFill>
                  <a:srgbClr val="002060"/>
                </a:solidFill>
                <a:latin typeface="Arial Black" panose="020B0A04020102020204" pitchFamily="34" charset="0"/>
              </a:rPr>
              <a:t>БАРАН</a:t>
            </a:r>
          </a:p>
        </p:txBody>
      </p:sp>
      <p:pic>
        <p:nvPicPr>
          <p:cNvPr id="4100" name="Picture 4" descr="Літера Б - красиві картинки (30 фото)">
            <a:extLst>
              <a:ext uri="{FF2B5EF4-FFF2-40B4-BE49-F238E27FC236}">
                <a16:creationId xmlns:a16="http://schemas.microsoft.com/office/drawing/2014/main" id="{6791B4A9-6B9A-3EAE-741E-641D33A737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118" y="781683"/>
            <a:ext cx="2276670" cy="2276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Літера Б - красиві картинки (30 фото)">
            <a:extLst>
              <a:ext uri="{FF2B5EF4-FFF2-40B4-BE49-F238E27FC236}">
                <a16:creationId xmlns:a16="http://schemas.microsoft.com/office/drawing/2014/main" id="{D64ABCFA-3204-CC1E-A125-8DB069D2DB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5349" y="3139217"/>
            <a:ext cx="3500675" cy="2864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Кабан рисунок - 55 фото">
            <a:extLst>
              <a:ext uri="{FF2B5EF4-FFF2-40B4-BE49-F238E27FC236}">
                <a16:creationId xmlns:a16="http://schemas.microsoft.com/office/drawing/2014/main" id="{8D429883-7BC2-DC68-3DF0-B69271B8C0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9245" y="149290"/>
            <a:ext cx="3242172" cy="31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Баран картинка для детей - 58 фото">
            <a:extLst>
              <a:ext uri="{FF2B5EF4-FFF2-40B4-BE49-F238E27FC236}">
                <a16:creationId xmlns:a16="http://schemas.microsoft.com/office/drawing/2014/main" id="{195B9F5E-3857-9834-5020-74DD953787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67" y="3877952"/>
            <a:ext cx="3005996" cy="2674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69755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84661A-D928-D2F9-90C6-CD42FBF25A27}"/>
              </a:ext>
            </a:extLst>
          </p:cNvPr>
          <p:cNvSpPr txBox="1"/>
          <p:nvPr/>
        </p:nvSpPr>
        <p:spPr>
          <a:xfrm>
            <a:off x="1181096" y="428176"/>
            <a:ext cx="6005170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9600" dirty="0">
                <a:solidFill>
                  <a:srgbClr val="002060"/>
                </a:solidFill>
                <a:latin typeface="Arial Black" panose="020B0A04020102020204" pitchFamily="34" charset="0"/>
              </a:rPr>
              <a:t>Боря</a:t>
            </a:r>
          </a:p>
          <a:p>
            <a:r>
              <a:rPr lang="uk-UA" sz="9600" dirty="0">
                <a:solidFill>
                  <a:srgbClr val="002060"/>
                </a:solidFill>
                <a:latin typeface="Arial Black" panose="020B0A04020102020204" pitchFamily="34" charset="0"/>
              </a:rPr>
              <a:t>Борис</a:t>
            </a:r>
          </a:p>
          <a:p>
            <a:r>
              <a:rPr lang="uk-UA" sz="9600" dirty="0" err="1">
                <a:solidFill>
                  <a:srgbClr val="002060"/>
                </a:solidFill>
                <a:latin typeface="Arial Black" panose="020B0A04020102020204" pitchFamily="34" charset="0"/>
              </a:rPr>
              <a:t>Борюсік</a:t>
            </a:r>
            <a:endParaRPr lang="uk-UA" sz="96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r>
              <a:rPr lang="uk-UA" sz="9600" dirty="0" err="1">
                <a:solidFill>
                  <a:srgbClr val="002060"/>
                </a:solidFill>
                <a:latin typeface="Arial Black" panose="020B0A04020102020204" pitchFamily="34" charset="0"/>
              </a:rPr>
              <a:t>Борюня</a:t>
            </a:r>
            <a:endParaRPr lang="uk-UA" sz="96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6146" name="Picture 2" descr="Веселый мальчик картинка для детей (42 фото) » Юмор, позитив и много  смешных картинок">
            <a:extLst>
              <a:ext uri="{FF2B5EF4-FFF2-40B4-BE49-F238E27FC236}">
                <a16:creationId xmlns:a16="http://schemas.microsoft.com/office/drawing/2014/main" id="{18326452-3F54-DD78-E8A5-DB700CFE3E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188" y="627481"/>
            <a:ext cx="3924716" cy="5603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97288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8BE563E-CB9C-4073-6F46-9CB7D44E3CBA}"/>
              </a:ext>
            </a:extLst>
          </p:cNvPr>
          <p:cNvSpPr txBox="1"/>
          <p:nvPr/>
        </p:nvSpPr>
        <p:spPr>
          <a:xfrm>
            <a:off x="4226767" y="428178"/>
            <a:ext cx="688521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9600" dirty="0">
                <a:solidFill>
                  <a:srgbClr val="002060"/>
                </a:solidFill>
                <a:latin typeface="Arial Black" panose="020B0A04020102020204" pitchFamily="34" charset="0"/>
              </a:rPr>
              <a:t>БАРАБАН</a:t>
            </a:r>
          </a:p>
          <a:p>
            <a:r>
              <a:rPr lang="uk-UA" sz="9600" dirty="0">
                <a:solidFill>
                  <a:srgbClr val="002060"/>
                </a:solidFill>
                <a:latin typeface="Arial Black" panose="020B0A04020102020204" pitchFamily="34" charset="0"/>
              </a:rPr>
              <a:t>БАНАН</a:t>
            </a:r>
          </a:p>
          <a:p>
            <a:r>
              <a:rPr lang="uk-UA" sz="9600" dirty="0">
                <a:solidFill>
                  <a:srgbClr val="002060"/>
                </a:solidFill>
                <a:latin typeface="Arial Black" panose="020B0A04020102020204" pitchFamily="34" charset="0"/>
              </a:rPr>
              <a:t>БУЛКА</a:t>
            </a:r>
          </a:p>
          <a:p>
            <a:r>
              <a:rPr lang="uk-UA" sz="9600" dirty="0">
                <a:solidFill>
                  <a:srgbClr val="002060"/>
                </a:solidFill>
                <a:latin typeface="Arial Black" panose="020B0A04020102020204" pitchFamily="34" charset="0"/>
              </a:rPr>
              <a:t>БЕРЕЗА</a:t>
            </a:r>
          </a:p>
        </p:txBody>
      </p:sp>
      <p:pic>
        <p:nvPicPr>
          <p:cNvPr id="2052" name="Picture 4" descr="DataLife Engine &gt; Версия для печати &gt; Банан детский рисунок">
            <a:extLst>
              <a:ext uri="{FF2B5EF4-FFF2-40B4-BE49-F238E27FC236}">
                <a16:creationId xmlns:a16="http://schemas.microsoft.com/office/drawing/2014/main" id="{96AAA02D-4422-7C60-5568-C44D20551E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9971" y="-74645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Пряма сполучна лінія 3">
            <a:extLst>
              <a:ext uri="{FF2B5EF4-FFF2-40B4-BE49-F238E27FC236}">
                <a16:creationId xmlns:a16="http://schemas.microsoft.com/office/drawing/2014/main" id="{61AF6383-CDC2-39BC-6D29-390423D785E3}"/>
              </a:ext>
            </a:extLst>
          </p:cNvPr>
          <p:cNvCxnSpPr/>
          <p:nvPr/>
        </p:nvCxnSpPr>
        <p:spPr>
          <a:xfrm>
            <a:off x="4338734" y="1716833"/>
            <a:ext cx="1959429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 сполучна лінія 5">
            <a:extLst>
              <a:ext uri="{FF2B5EF4-FFF2-40B4-BE49-F238E27FC236}">
                <a16:creationId xmlns:a16="http://schemas.microsoft.com/office/drawing/2014/main" id="{CEC47718-6F8B-238A-328E-C29F8A14F965}"/>
              </a:ext>
            </a:extLst>
          </p:cNvPr>
          <p:cNvCxnSpPr>
            <a:cxnSpLocks/>
          </p:cNvCxnSpPr>
          <p:nvPr/>
        </p:nvCxnSpPr>
        <p:spPr>
          <a:xfrm flipV="1">
            <a:off x="8192278" y="1707502"/>
            <a:ext cx="1707502" cy="9331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 сполучна лінія 11">
            <a:extLst>
              <a:ext uri="{FF2B5EF4-FFF2-40B4-BE49-F238E27FC236}">
                <a16:creationId xmlns:a16="http://schemas.microsoft.com/office/drawing/2014/main" id="{C10B61C2-F05D-9ABC-1D18-1CF06BD05571}"/>
              </a:ext>
            </a:extLst>
          </p:cNvPr>
          <p:cNvCxnSpPr/>
          <p:nvPr/>
        </p:nvCxnSpPr>
        <p:spPr>
          <a:xfrm>
            <a:off x="6298163" y="3181739"/>
            <a:ext cx="189411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 сполучна лінія 13">
            <a:extLst>
              <a:ext uri="{FF2B5EF4-FFF2-40B4-BE49-F238E27FC236}">
                <a16:creationId xmlns:a16="http://schemas.microsoft.com/office/drawing/2014/main" id="{22D13BA6-23F7-8D57-8BC1-FD9100B9BC0D}"/>
              </a:ext>
            </a:extLst>
          </p:cNvPr>
          <p:cNvCxnSpPr/>
          <p:nvPr/>
        </p:nvCxnSpPr>
        <p:spPr>
          <a:xfrm>
            <a:off x="6096000" y="4618653"/>
            <a:ext cx="98593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 сполучна лінія 15">
            <a:extLst>
              <a:ext uri="{FF2B5EF4-FFF2-40B4-BE49-F238E27FC236}">
                <a16:creationId xmlns:a16="http://schemas.microsoft.com/office/drawing/2014/main" id="{726C4B47-14D2-3678-C094-2A2E585858E5}"/>
              </a:ext>
            </a:extLst>
          </p:cNvPr>
          <p:cNvCxnSpPr/>
          <p:nvPr/>
        </p:nvCxnSpPr>
        <p:spPr>
          <a:xfrm>
            <a:off x="6298163" y="6083559"/>
            <a:ext cx="1474237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96069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7A80168-1896-7AAE-53D1-49A9AB6362C9}"/>
              </a:ext>
            </a:extLst>
          </p:cNvPr>
          <p:cNvSpPr txBox="1"/>
          <p:nvPr/>
        </p:nvSpPr>
        <p:spPr>
          <a:xfrm>
            <a:off x="727788" y="578498"/>
            <a:ext cx="11844909" cy="5170646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r>
              <a:rPr lang="uk-UA" sz="6600" dirty="0">
                <a:solidFill>
                  <a:srgbClr val="002060"/>
                </a:solidFill>
                <a:latin typeface="Arial Black" panose="020B0A04020102020204" pitchFamily="34" charset="0"/>
              </a:rPr>
              <a:t>У  Бориса  був  кролик.  </a:t>
            </a:r>
          </a:p>
          <a:p>
            <a:r>
              <a:rPr lang="uk-UA" sz="6600" dirty="0">
                <a:solidFill>
                  <a:srgbClr val="002060"/>
                </a:solidFill>
                <a:latin typeface="Arial Black" panose="020B0A04020102020204" pitchFamily="34" charset="0"/>
              </a:rPr>
              <a:t>У  кролика  сірі  лапки.  </a:t>
            </a:r>
          </a:p>
          <a:p>
            <a:r>
              <a:rPr lang="uk-UA" sz="6600" dirty="0">
                <a:solidFill>
                  <a:srgbClr val="002060"/>
                </a:solidFill>
                <a:latin typeface="Arial Black" panose="020B0A04020102020204" pitchFamily="34" charset="0"/>
              </a:rPr>
              <a:t>Борис  накормив  </a:t>
            </a:r>
          </a:p>
          <a:p>
            <a:r>
              <a:rPr lang="uk-UA" sz="6600" dirty="0">
                <a:solidFill>
                  <a:srgbClr val="002060"/>
                </a:solidFill>
                <a:latin typeface="Arial Black" panose="020B0A04020102020204" pitchFamily="34" charset="0"/>
              </a:rPr>
              <a:t>кролика  морквою.  </a:t>
            </a:r>
          </a:p>
          <a:p>
            <a:r>
              <a:rPr lang="uk-UA" sz="6600" dirty="0">
                <a:solidFill>
                  <a:srgbClr val="002060"/>
                </a:solidFill>
                <a:latin typeface="Arial Black" panose="020B0A04020102020204" pitchFamily="34" charset="0"/>
              </a:rPr>
              <a:t>Морква  -  корисна.</a:t>
            </a:r>
          </a:p>
        </p:txBody>
      </p:sp>
      <p:pic>
        <p:nvPicPr>
          <p:cNvPr id="4" name="Рисунок 3" descr="Детские картинки зайчик - 72 фото">
            <a:extLst>
              <a:ext uri="{FF2B5EF4-FFF2-40B4-BE49-F238E27FC236}">
                <a16:creationId xmlns:a16="http://schemas.microsoft.com/office/drawing/2014/main" id="{9A0EDBB1-6B83-48E4-D63B-6788C9A6A4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7833" y="2800350"/>
            <a:ext cx="1676400" cy="21717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" name="Пряма сполучна лінія 4">
            <a:extLst>
              <a:ext uri="{FF2B5EF4-FFF2-40B4-BE49-F238E27FC236}">
                <a16:creationId xmlns:a16="http://schemas.microsoft.com/office/drawing/2014/main" id="{11CB492A-BB29-64C8-3628-EDBCDF216661}"/>
              </a:ext>
            </a:extLst>
          </p:cNvPr>
          <p:cNvCxnSpPr/>
          <p:nvPr/>
        </p:nvCxnSpPr>
        <p:spPr>
          <a:xfrm>
            <a:off x="1959429" y="1502229"/>
            <a:ext cx="1035698" cy="0"/>
          </a:xfrm>
          <a:prstGeom prst="line">
            <a:avLst/>
          </a:prstGeom>
          <a:ln w="762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 сполучна лінія 6">
            <a:extLst>
              <a:ext uri="{FF2B5EF4-FFF2-40B4-BE49-F238E27FC236}">
                <a16:creationId xmlns:a16="http://schemas.microsoft.com/office/drawing/2014/main" id="{98ABBD50-6B00-A260-40AF-DA97460386DF}"/>
              </a:ext>
            </a:extLst>
          </p:cNvPr>
          <p:cNvCxnSpPr/>
          <p:nvPr/>
        </p:nvCxnSpPr>
        <p:spPr>
          <a:xfrm>
            <a:off x="4413380" y="1502229"/>
            <a:ext cx="951722" cy="0"/>
          </a:xfrm>
          <a:prstGeom prst="line">
            <a:avLst/>
          </a:prstGeom>
          <a:ln w="762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 сполучна лінія 8">
            <a:extLst>
              <a:ext uri="{FF2B5EF4-FFF2-40B4-BE49-F238E27FC236}">
                <a16:creationId xmlns:a16="http://schemas.microsoft.com/office/drawing/2014/main" id="{13E6BC13-CFAA-3598-B2EF-062C3441FD67}"/>
              </a:ext>
            </a:extLst>
          </p:cNvPr>
          <p:cNvCxnSpPr/>
          <p:nvPr/>
        </p:nvCxnSpPr>
        <p:spPr>
          <a:xfrm>
            <a:off x="7091265" y="1502229"/>
            <a:ext cx="447870" cy="0"/>
          </a:xfrm>
          <a:prstGeom prst="line">
            <a:avLst/>
          </a:prstGeom>
          <a:ln w="762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 сполучна лінія 10">
            <a:extLst>
              <a:ext uri="{FF2B5EF4-FFF2-40B4-BE49-F238E27FC236}">
                <a16:creationId xmlns:a16="http://schemas.microsoft.com/office/drawing/2014/main" id="{FAB87BA3-4F66-C69D-2EA5-9EED7E2CBAC5}"/>
              </a:ext>
            </a:extLst>
          </p:cNvPr>
          <p:cNvCxnSpPr/>
          <p:nvPr/>
        </p:nvCxnSpPr>
        <p:spPr>
          <a:xfrm>
            <a:off x="8182947" y="1502229"/>
            <a:ext cx="429208" cy="0"/>
          </a:xfrm>
          <a:prstGeom prst="line">
            <a:avLst/>
          </a:prstGeom>
          <a:ln w="762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 сполучна лінія 12">
            <a:extLst>
              <a:ext uri="{FF2B5EF4-FFF2-40B4-BE49-F238E27FC236}">
                <a16:creationId xmlns:a16="http://schemas.microsoft.com/office/drawing/2014/main" id="{DC144694-7614-CEB2-2653-56F92420A6F9}"/>
              </a:ext>
            </a:extLst>
          </p:cNvPr>
          <p:cNvCxnSpPr/>
          <p:nvPr/>
        </p:nvCxnSpPr>
        <p:spPr>
          <a:xfrm>
            <a:off x="9825135" y="1502229"/>
            <a:ext cx="1129004" cy="0"/>
          </a:xfrm>
          <a:prstGeom prst="line">
            <a:avLst/>
          </a:prstGeom>
          <a:ln w="762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 сполучна лінія 14">
            <a:extLst>
              <a:ext uri="{FF2B5EF4-FFF2-40B4-BE49-F238E27FC236}">
                <a16:creationId xmlns:a16="http://schemas.microsoft.com/office/drawing/2014/main" id="{2E149809-0BA7-F0AD-D573-0EFBBBDF59DB}"/>
              </a:ext>
            </a:extLst>
          </p:cNvPr>
          <p:cNvCxnSpPr/>
          <p:nvPr/>
        </p:nvCxnSpPr>
        <p:spPr>
          <a:xfrm>
            <a:off x="1959429" y="2537927"/>
            <a:ext cx="513183" cy="0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 сполучна лінія 16">
            <a:extLst>
              <a:ext uri="{FF2B5EF4-FFF2-40B4-BE49-F238E27FC236}">
                <a16:creationId xmlns:a16="http://schemas.microsoft.com/office/drawing/2014/main" id="{9F34FFCD-262A-D97E-F3EA-F53DE312FD74}"/>
              </a:ext>
            </a:extLst>
          </p:cNvPr>
          <p:cNvCxnSpPr/>
          <p:nvPr/>
        </p:nvCxnSpPr>
        <p:spPr>
          <a:xfrm>
            <a:off x="3592285" y="2537927"/>
            <a:ext cx="1147666" cy="0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 сполучна лінія 18">
            <a:extLst>
              <a:ext uri="{FF2B5EF4-FFF2-40B4-BE49-F238E27FC236}">
                <a16:creationId xmlns:a16="http://schemas.microsoft.com/office/drawing/2014/main" id="{E4AD8F1C-B2B2-C9D4-2B39-2CD7D5D37509}"/>
              </a:ext>
            </a:extLst>
          </p:cNvPr>
          <p:cNvCxnSpPr/>
          <p:nvPr/>
        </p:nvCxnSpPr>
        <p:spPr>
          <a:xfrm>
            <a:off x="6512767" y="2537927"/>
            <a:ext cx="727788" cy="0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 сполучна лінія 20">
            <a:extLst>
              <a:ext uri="{FF2B5EF4-FFF2-40B4-BE49-F238E27FC236}">
                <a16:creationId xmlns:a16="http://schemas.microsoft.com/office/drawing/2014/main" id="{A5D817C3-2374-E39B-EF65-31C22D8306B5}"/>
              </a:ext>
            </a:extLst>
          </p:cNvPr>
          <p:cNvCxnSpPr/>
          <p:nvPr/>
        </p:nvCxnSpPr>
        <p:spPr>
          <a:xfrm>
            <a:off x="8612155" y="2537927"/>
            <a:ext cx="1105678" cy="0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 сполучна лінія 22">
            <a:extLst>
              <a:ext uri="{FF2B5EF4-FFF2-40B4-BE49-F238E27FC236}">
                <a16:creationId xmlns:a16="http://schemas.microsoft.com/office/drawing/2014/main" id="{2BDAC209-4840-338A-2F68-3F67DE4675AE}"/>
              </a:ext>
            </a:extLst>
          </p:cNvPr>
          <p:cNvCxnSpPr>
            <a:cxnSpLocks/>
          </p:cNvCxnSpPr>
          <p:nvPr/>
        </p:nvCxnSpPr>
        <p:spPr>
          <a:xfrm>
            <a:off x="10459616" y="2509936"/>
            <a:ext cx="934617" cy="0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 сполучна лінія 25">
            <a:extLst>
              <a:ext uri="{FF2B5EF4-FFF2-40B4-BE49-F238E27FC236}">
                <a16:creationId xmlns:a16="http://schemas.microsoft.com/office/drawing/2014/main" id="{EE320FC6-E4EB-A9EC-E326-11E8CFC82ED4}"/>
              </a:ext>
            </a:extLst>
          </p:cNvPr>
          <p:cNvCxnSpPr/>
          <p:nvPr/>
        </p:nvCxnSpPr>
        <p:spPr>
          <a:xfrm>
            <a:off x="797767" y="3498980"/>
            <a:ext cx="1096347" cy="0"/>
          </a:xfrm>
          <a:prstGeom prst="line">
            <a:avLst/>
          </a:prstGeom>
          <a:ln w="76200">
            <a:solidFill>
              <a:srgbClr val="AC25B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 сполучна лінія 27">
            <a:extLst>
              <a:ext uri="{FF2B5EF4-FFF2-40B4-BE49-F238E27FC236}">
                <a16:creationId xmlns:a16="http://schemas.microsoft.com/office/drawing/2014/main" id="{D65222C4-9172-DB20-028A-BF26EE684760}"/>
              </a:ext>
            </a:extLst>
          </p:cNvPr>
          <p:cNvCxnSpPr/>
          <p:nvPr/>
        </p:nvCxnSpPr>
        <p:spPr>
          <a:xfrm>
            <a:off x="3228392" y="3498980"/>
            <a:ext cx="625151" cy="0"/>
          </a:xfrm>
          <a:prstGeom prst="line">
            <a:avLst/>
          </a:prstGeom>
          <a:ln w="76200">
            <a:solidFill>
              <a:srgbClr val="AC25B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 сполучна лінія 29">
            <a:extLst>
              <a:ext uri="{FF2B5EF4-FFF2-40B4-BE49-F238E27FC236}">
                <a16:creationId xmlns:a16="http://schemas.microsoft.com/office/drawing/2014/main" id="{102ECD61-24AA-2F2F-4805-07B8BB402FC6}"/>
              </a:ext>
            </a:extLst>
          </p:cNvPr>
          <p:cNvCxnSpPr/>
          <p:nvPr/>
        </p:nvCxnSpPr>
        <p:spPr>
          <a:xfrm>
            <a:off x="4413380" y="3498980"/>
            <a:ext cx="951722" cy="0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 сполучна лінія 31">
            <a:extLst>
              <a:ext uri="{FF2B5EF4-FFF2-40B4-BE49-F238E27FC236}">
                <a16:creationId xmlns:a16="http://schemas.microsoft.com/office/drawing/2014/main" id="{55CF0F93-B8BB-6190-C539-0E9404806C51}"/>
              </a:ext>
            </a:extLst>
          </p:cNvPr>
          <p:cNvCxnSpPr/>
          <p:nvPr/>
        </p:nvCxnSpPr>
        <p:spPr>
          <a:xfrm>
            <a:off x="6876661" y="3498980"/>
            <a:ext cx="121298" cy="0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 сполучна лінія 33">
            <a:extLst>
              <a:ext uri="{FF2B5EF4-FFF2-40B4-BE49-F238E27FC236}">
                <a16:creationId xmlns:a16="http://schemas.microsoft.com/office/drawing/2014/main" id="{D95DBE7C-A544-B36B-63EC-89C598FE999A}"/>
              </a:ext>
            </a:extLst>
          </p:cNvPr>
          <p:cNvCxnSpPr/>
          <p:nvPr/>
        </p:nvCxnSpPr>
        <p:spPr>
          <a:xfrm>
            <a:off x="8397551" y="3498980"/>
            <a:ext cx="597159" cy="0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 сполучна лінія 35">
            <a:extLst>
              <a:ext uri="{FF2B5EF4-FFF2-40B4-BE49-F238E27FC236}">
                <a16:creationId xmlns:a16="http://schemas.microsoft.com/office/drawing/2014/main" id="{84ACE7A9-390F-A105-D7FA-52D5DA0E5446}"/>
              </a:ext>
            </a:extLst>
          </p:cNvPr>
          <p:cNvCxnSpPr/>
          <p:nvPr/>
        </p:nvCxnSpPr>
        <p:spPr>
          <a:xfrm>
            <a:off x="1558212" y="4525347"/>
            <a:ext cx="657808" cy="0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 сполучна лінія 37">
            <a:extLst>
              <a:ext uri="{FF2B5EF4-FFF2-40B4-BE49-F238E27FC236}">
                <a16:creationId xmlns:a16="http://schemas.microsoft.com/office/drawing/2014/main" id="{8F4BC045-E004-2022-18FB-C590FB6A02FC}"/>
              </a:ext>
            </a:extLst>
          </p:cNvPr>
          <p:cNvCxnSpPr/>
          <p:nvPr/>
        </p:nvCxnSpPr>
        <p:spPr>
          <a:xfrm>
            <a:off x="3694922" y="4525347"/>
            <a:ext cx="979715" cy="0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 сполучна лінія 39">
            <a:extLst>
              <a:ext uri="{FF2B5EF4-FFF2-40B4-BE49-F238E27FC236}">
                <a16:creationId xmlns:a16="http://schemas.microsoft.com/office/drawing/2014/main" id="{22C619DB-51D8-BD0E-9BB1-391B3F387C9A}"/>
              </a:ext>
            </a:extLst>
          </p:cNvPr>
          <p:cNvCxnSpPr/>
          <p:nvPr/>
        </p:nvCxnSpPr>
        <p:spPr>
          <a:xfrm>
            <a:off x="5365102" y="4525347"/>
            <a:ext cx="1147665" cy="0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 сполучна лінія 41">
            <a:extLst>
              <a:ext uri="{FF2B5EF4-FFF2-40B4-BE49-F238E27FC236}">
                <a16:creationId xmlns:a16="http://schemas.microsoft.com/office/drawing/2014/main" id="{C1F02719-7BC9-6573-0AEF-321F3E6E5282}"/>
              </a:ext>
            </a:extLst>
          </p:cNvPr>
          <p:cNvCxnSpPr/>
          <p:nvPr/>
        </p:nvCxnSpPr>
        <p:spPr>
          <a:xfrm>
            <a:off x="7725747" y="4525347"/>
            <a:ext cx="886408" cy="0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 сполучна лінія 43">
            <a:extLst>
              <a:ext uri="{FF2B5EF4-FFF2-40B4-BE49-F238E27FC236}">
                <a16:creationId xmlns:a16="http://schemas.microsoft.com/office/drawing/2014/main" id="{6A2A7E11-66A5-0E5E-262F-5A439C0FCCC7}"/>
              </a:ext>
            </a:extLst>
          </p:cNvPr>
          <p:cNvCxnSpPr/>
          <p:nvPr/>
        </p:nvCxnSpPr>
        <p:spPr>
          <a:xfrm>
            <a:off x="797767" y="5495730"/>
            <a:ext cx="1303176" cy="0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 сполучна лінія 45">
            <a:extLst>
              <a:ext uri="{FF2B5EF4-FFF2-40B4-BE49-F238E27FC236}">
                <a16:creationId xmlns:a16="http://schemas.microsoft.com/office/drawing/2014/main" id="{CFC887DA-AEF8-E5B6-4C62-2CB3E3F79023}"/>
              </a:ext>
            </a:extLst>
          </p:cNvPr>
          <p:cNvCxnSpPr/>
          <p:nvPr/>
        </p:nvCxnSpPr>
        <p:spPr>
          <a:xfrm>
            <a:off x="3317032" y="5495730"/>
            <a:ext cx="970384" cy="0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 сполучна лінія 47">
            <a:extLst>
              <a:ext uri="{FF2B5EF4-FFF2-40B4-BE49-F238E27FC236}">
                <a16:creationId xmlns:a16="http://schemas.microsoft.com/office/drawing/2014/main" id="{26F99FD5-1558-D340-6EB1-7D82370616F9}"/>
              </a:ext>
            </a:extLst>
          </p:cNvPr>
          <p:cNvCxnSpPr/>
          <p:nvPr/>
        </p:nvCxnSpPr>
        <p:spPr>
          <a:xfrm>
            <a:off x="5701004" y="5495730"/>
            <a:ext cx="1007706" cy="0"/>
          </a:xfrm>
          <a:prstGeom prst="line">
            <a:avLst/>
          </a:prstGeom>
          <a:ln w="762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 сполучна лінія 49">
            <a:extLst>
              <a:ext uri="{FF2B5EF4-FFF2-40B4-BE49-F238E27FC236}">
                <a16:creationId xmlns:a16="http://schemas.microsoft.com/office/drawing/2014/main" id="{C8D30AD7-C1B7-E583-4805-E17A6F11468F}"/>
              </a:ext>
            </a:extLst>
          </p:cNvPr>
          <p:cNvCxnSpPr/>
          <p:nvPr/>
        </p:nvCxnSpPr>
        <p:spPr>
          <a:xfrm>
            <a:off x="8070980" y="5495730"/>
            <a:ext cx="429208" cy="0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14225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рирода">
  <a:themeElements>
    <a:clrScheme name="Природа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Природа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Природа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132</TotalTime>
  <Words>106</Words>
  <Application>Microsoft Office PowerPoint</Application>
  <PresentationFormat>Широкий екран</PresentationFormat>
  <Paragraphs>38</Paragraphs>
  <Slides>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3" baseType="lpstr">
      <vt:lpstr>Arial</vt:lpstr>
      <vt:lpstr>Arial Black</vt:lpstr>
      <vt:lpstr>Arial Narrow</vt:lpstr>
      <vt:lpstr>Garamond</vt:lpstr>
      <vt:lpstr>Природа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5</cp:revision>
  <dcterms:created xsi:type="dcterms:W3CDTF">2024-02-01T18:07:17Z</dcterms:created>
  <dcterms:modified xsi:type="dcterms:W3CDTF">2024-02-05T09:44:40Z</dcterms:modified>
</cp:coreProperties>
</file>