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8" r:id="rId16"/>
    <p:sldId id="279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183E"/>
    <a:srgbClr val="AD13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842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224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411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122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89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55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235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651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771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055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642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936D42C-E179-4E22-852F-F4081A285389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F4737087-7DDF-4CFD-A3DF-8B80CE9FC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372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g"/><Relationship Id="rId5" Type="http://schemas.openxmlformats.org/officeDocument/2006/relationships/image" Target="../media/image18.jpeg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5400" dirty="0" err="1" smtClean="0">
                <a:solidFill>
                  <a:srgbClr val="7030A0"/>
                </a:solidFill>
              </a:rPr>
              <a:t>Проєкт</a:t>
            </a:r>
            <a:r>
              <a:rPr lang="uk-UA" sz="5400" dirty="0" smtClean="0">
                <a:solidFill>
                  <a:srgbClr val="7030A0"/>
                </a:solidFill>
              </a:rPr>
              <a:t/>
            </a:r>
            <a:br>
              <a:rPr lang="uk-UA" sz="5400" dirty="0" smtClean="0">
                <a:solidFill>
                  <a:srgbClr val="7030A0"/>
                </a:solidFill>
              </a:rPr>
            </a:br>
            <a:r>
              <a:rPr lang="uk-UA" sz="5400" dirty="0" smtClean="0">
                <a:solidFill>
                  <a:srgbClr val="7030A0"/>
                </a:solidFill>
              </a:rPr>
              <a:t>«Первоцвіти рідного краю»</a:t>
            </a:r>
            <a:endParaRPr lang="ru-RU" sz="54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69280" y="5939246"/>
            <a:ext cx="6027310" cy="799010"/>
          </a:xfrm>
        </p:spPr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</a:rPr>
              <a:t>Виконали учні 1 класу КЗ «</a:t>
            </a:r>
            <a:r>
              <a:rPr lang="uk-UA" b="1" dirty="0" err="1" smtClean="0">
                <a:solidFill>
                  <a:srgbClr val="7030A0"/>
                </a:solidFill>
              </a:rPr>
              <a:t>Козачолопанський</a:t>
            </a:r>
            <a:r>
              <a:rPr lang="uk-UA" b="1" dirty="0" smtClean="0">
                <a:solidFill>
                  <a:srgbClr val="7030A0"/>
                </a:solidFill>
              </a:rPr>
              <a:t> ліцей»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1" y="3808456"/>
            <a:ext cx="3779520" cy="27498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9530" y="243840"/>
            <a:ext cx="3135087" cy="2098766"/>
          </a:xfrm>
          <a:prstGeom prst="rect">
            <a:avLst/>
          </a:prstGeom>
        </p:spPr>
      </p:pic>
      <p:pic>
        <p:nvPicPr>
          <p:cNvPr id="6" name="melodija_vesni_-__(z2.f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11045" y="51677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530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56068" y="339022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0" i="0" dirty="0" err="1" smtClean="0">
                <a:solidFill>
                  <a:srgbClr val="040C28"/>
                </a:solidFill>
                <a:effectLst/>
                <a:latin typeface="Google Sans"/>
              </a:rPr>
              <a:t>Первоцвіти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 –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рослини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,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які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сприймаються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нами як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символи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весни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. Вони першими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зацвітають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,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даруючи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людям свою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тендітну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красу.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Розпускання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квітів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у них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відбувається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ще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до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появи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листків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на деревах. У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багатьох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 </a:t>
            </a:r>
            <a:r>
              <a:rPr lang="ru-RU" sz="2000" b="0" i="0" dirty="0" err="1" smtClean="0">
                <a:solidFill>
                  <a:srgbClr val="040C28"/>
                </a:solidFill>
                <a:effectLst/>
                <a:latin typeface="Google Sans"/>
              </a:rPr>
              <a:t>первоцвітів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 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забарвлення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яскраве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, </a:t>
            </a:r>
            <a:r>
              <a:rPr lang="ru-RU" sz="2000" b="0" i="0" dirty="0" err="1" smtClean="0">
                <a:solidFill>
                  <a:srgbClr val="202124"/>
                </a:solidFill>
                <a:effectLst/>
                <a:latin typeface="Google Sans"/>
              </a:rPr>
              <a:t>весняне</a:t>
            </a:r>
            <a:r>
              <a:rPr lang="ru-RU" sz="2000" b="0" i="0" dirty="0" smtClean="0">
                <a:solidFill>
                  <a:srgbClr val="202124"/>
                </a:solidFill>
                <a:effectLst/>
                <a:latin typeface="Google Sans"/>
              </a:rPr>
              <a:t>.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45" y="400228"/>
            <a:ext cx="4801689" cy="35814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773" y="2438400"/>
            <a:ext cx="4890589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7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0070C0"/>
                </a:solidFill>
              </a:rPr>
              <a:t>Первоцвіти занесені до Червоної книги України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79" y="2758303"/>
            <a:ext cx="2371861" cy="33725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217" y="1521822"/>
            <a:ext cx="6365966" cy="4430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75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0070C0"/>
                </a:solidFill>
              </a:rPr>
              <a:t>Рідкісні та зникаючі види рослин     України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55" b="6158"/>
          <a:stretch/>
        </p:blipFill>
        <p:spPr>
          <a:xfrm>
            <a:off x="542925" y="2188981"/>
            <a:ext cx="2583452" cy="360221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354442" y="1615806"/>
            <a:ext cx="55319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Підсніжник</a:t>
            </a:r>
            <a:r>
              <a:rPr lang="uk-UA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білий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0405" y="2539136"/>
            <a:ext cx="7077891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 smtClean="0"/>
              <a:t>Підсніжник</a:t>
            </a:r>
            <a:r>
              <a:rPr lang="ru-RU" sz="1600" dirty="0" smtClean="0"/>
              <a:t> – </a:t>
            </a:r>
            <a:r>
              <a:rPr lang="ru-RU" sz="1600" dirty="0" err="1" smtClean="0"/>
              <a:t>весняна</a:t>
            </a:r>
            <a:r>
              <a:rPr lang="ru-RU" sz="1600" dirty="0" smtClean="0"/>
              <a:t> </a:t>
            </a:r>
            <a:r>
              <a:rPr lang="ru-RU" sz="1600" dirty="0" err="1" smtClean="0"/>
              <a:t>цибулинна</a:t>
            </a:r>
            <a:r>
              <a:rPr lang="ru-RU" sz="1600" dirty="0" smtClean="0"/>
              <a:t> </a:t>
            </a:r>
            <a:r>
              <a:rPr lang="ru-RU" sz="1600" dirty="0" err="1" smtClean="0"/>
              <a:t>рослина</a:t>
            </a:r>
            <a:r>
              <a:rPr lang="ru-RU" sz="1600" dirty="0" smtClean="0"/>
              <a:t>. </a:t>
            </a:r>
            <a:r>
              <a:rPr lang="ru-RU" sz="1600" dirty="0" err="1" smtClean="0"/>
              <a:t>Ця</a:t>
            </a:r>
            <a:r>
              <a:rPr lang="ru-RU" sz="1600" dirty="0" smtClean="0"/>
              <a:t> </a:t>
            </a:r>
            <a:r>
              <a:rPr lang="ru-RU" sz="1600" dirty="0" err="1" smtClean="0"/>
              <a:t>квітка</a:t>
            </a:r>
            <a:r>
              <a:rPr lang="ru-RU" sz="1600" dirty="0" smtClean="0"/>
              <a:t> </a:t>
            </a:r>
            <a:r>
              <a:rPr lang="ru-RU" sz="1600" dirty="0" err="1" smtClean="0"/>
              <a:t>надзвичайно</a:t>
            </a:r>
            <a:r>
              <a:rPr lang="ru-RU" sz="1600" dirty="0" smtClean="0"/>
              <a:t> </a:t>
            </a:r>
            <a:r>
              <a:rPr lang="ru-RU" sz="1600" dirty="0" err="1" smtClean="0"/>
              <a:t>ніжна</a:t>
            </a:r>
            <a:r>
              <a:rPr lang="ru-RU" sz="1600" dirty="0" smtClean="0"/>
              <a:t> з невеликою </a:t>
            </a:r>
            <a:r>
              <a:rPr lang="ru-RU" sz="1600" dirty="0" err="1" smtClean="0"/>
              <a:t>білою</a:t>
            </a:r>
            <a:r>
              <a:rPr lang="ru-RU" sz="1600" dirty="0" smtClean="0"/>
              <a:t> </a:t>
            </a:r>
            <a:r>
              <a:rPr lang="ru-RU" sz="1600" dirty="0" err="1" smtClean="0"/>
              <a:t>головкою-дзвіночком</a:t>
            </a:r>
            <a:r>
              <a:rPr lang="ru-RU" sz="1600" dirty="0" smtClean="0"/>
              <a:t>, </a:t>
            </a:r>
            <a:r>
              <a:rPr lang="ru-RU" sz="1600" dirty="0" err="1" smtClean="0"/>
              <a:t>невисоким</a:t>
            </a:r>
            <a:r>
              <a:rPr lang="ru-RU" sz="1600" dirty="0" smtClean="0"/>
              <a:t> </a:t>
            </a:r>
            <a:r>
              <a:rPr lang="ru-RU" sz="1600" dirty="0" err="1" smtClean="0"/>
              <a:t>стеблом</a:t>
            </a:r>
            <a:r>
              <a:rPr lang="ru-RU" sz="1600" dirty="0" smtClean="0"/>
              <a:t> і </a:t>
            </a:r>
            <a:r>
              <a:rPr lang="ru-RU" sz="1600" dirty="0" err="1" smtClean="0"/>
              <a:t>довгими</a:t>
            </a:r>
            <a:r>
              <a:rPr lang="ru-RU" sz="1600" dirty="0" smtClean="0"/>
              <a:t> </a:t>
            </a:r>
            <a:r>
              <a:rPr lang="ru-RU" sz="1600" dirty="0" err="1" smtClean="0"/>
              <a:t>вузькими</a:t>
            </a:r>
            <a:r>
              <a:rPr lang="ru-RU" sz="1600" dirty="0" smtClean="0"/>
              <a:t> </a:t>
            </a:r>
            <a:r>
              <a:rPr lang="ru-RU" sz="1600" dirty="0" err="1" smtClean="0"/>
              <a:t>зеленими</a:t>
            </a:r>
            <a:r>
              <a:rPr lang="ru-RU" sz="1600" dirty="0" smtClean="0"/>
              <a:t> листками. Аромат </a:t>
            </a:r>
            <a:r>
              <a:rPr lang="ru-RU" sz="1600" dirty="0" err="1" smtClean="0"/>
              <a:t>проліска</a:t>
            </a:r>
            <a:r>
              <a:rPr lang="ru-RU" sz="1600" dirty="0" smtClean="0"/>
              <a:t> </a:t>
            </a:r>
            <a:r>
              <a:rPr lang="ru-RU" sz="1600" dirty="0" err="1" smtClean="0"/>
              <a:t>дуже</a:t>
            </a:r>
            <a:r>
              <a:rPr lang="ru-RU" sz="1600" dirty="0" smtClean="0"/>
              <a:t> тонкий і легкий. </a:t>
            </a:r>
            <a:r>
              <a:rPr lang="ru-RU" sz="1600" dirty="0" err="1" smtClean="0"/>
              <a:t>Підсніжник</a:t>
            </a:r>
            <a:r>
              <a:rPr lang="ru-RU" sz="1600" dirty="0" smtClean="0"/>
              <a:t> </a:t>
            </a:r>
            <a:r>
              <a:rPr lang="ru-RU" sz="1600" dirty="0" err="1" smtClean="0"/>
              <a:t>отримав</a:t>
            </a:r>
            <a:r>
              <a:rPr lang="ru-RU" sz="1600" dirty="0" smtClean="0"/>
              <a:t> </a:t>
            </a:r>
            <a:r>
              <a:rPr lang="ru-RU" sz="1600" dirty="0" err="1" smtClean="0"/>
              <a:t>таку</a:t>
            </a:r>
            <a:r>
              <a:rPr lang="ru-RU" sz="1600" dirty="0" smtClean="0"/>
              <a:t> </a:t>
            </a:r>
            <a:r>
              <a:rPr lang="ru-RU" sz="1600" dirty="0" err="1" smtClean="0"/>
              <a:t>назву</a:t>
            </a:r>
            <a:r>
              <a:rPr lang="ru-RU" sz="1600" dirty="0" smtClean="0"/>
              <a:t>, тому </a:t>
            </a:r>
            <a:r>
              <a:rPr lang="ru-RU" sz="1600" dirty="0" err="1" smtClean="0"/>
              <a:t>що</a:t>
            </a:r>
            <a:r>
              <a:rPr lang="ru-RU" sz="1600" dirty="0" smtClean="0"/>
              <a:t> </a:t>
            </a:r>
            <a:r>
              <a:rPr lang="ru-RU" sz="1600" dirty="0" err="1" smtClean="0"/>
              <a:t>він</a:t>
            </a:r>
            <a:r>
              <a:rPr lang="ru-RU" sz="1600" dirty="0" smtClean="0"/>
              <a:t> росте з-</a:t>
            </a:r>
            <a:r>
              <a:rPr lang="ru-RU" sz="1600" dirty="0" err="1" smtClean="0"/>
              <a:t>під</a:t>
            </a:r>
            <a:r>
              <a:rPr lang="ru-RU" sz="1600" dirty="0" smtClean="0"/>
              <a:t> </a:t>
            </a:r>
            <a:r>
              <a:rPr lang="ru-RU" sz="1600" dirty="0" err="1" smtClean="0"/>
              <a:t>снігу</a:t>
            </a:r>
            <a:r>
              <a:rPr lang="ru-RU" sz="1600" dirty="0" smtClean="0"/>
              <a:t> – «</a:t>
            </a:r>
            <a:r>
              <a:rPr lang="ru-RU" sz="1600" dirty="0" err="1" smtClean="0"/>
              <a:t>під</a:t>
            </a:r>
            <a:r>
              <a:rPr lang="ru-RU" sz="1600" dirty="0" smtClean="0"/>
              <a:t>-</a:t>
            </a:r>
            <a:r>
              <a:rPr lang="ru-RU" sz="1600" dirty="0" err="1" smtClean="0"/>
              <a:t>сніж</a:t>
            </a:r>
            <a:r>
              <a:rPr lang="ru-RU" sz="1600" dirty="0" smtClean="0"/>
              <a:t>-ник». </a:t>
            </a:r>
            <a:r>
              <a:rPr lang="ru-RU" sz="1600" dirty="0" err="1" smtClean="0"/>
              <a:t>Ця</a:t>
            </a:r>
            <a:r>
              <a:rPr lang="ru-RU" sz="1600" dirty="0" smtClean="0"/>
              <a:t> </a:t>
            </a:r>
            <a:r>
              <a:rPr lang="ru-RU" sz="1600" dirty="0" err="1" smtClean="0"/>
              <a:t>маленьке</a:t>
            </a:r>
            <a:r>
              <a:rPr lang="ru-RU" sz="1600" dirty="0" smtClean="0"/>
              <a:t> </a:t>
            </a:r>
            <a:r>
              <a:rPr lang="ru-RU" sz="1600" dirty="0" err="1" smtClean="0"/>
              <a:t>рослина</a:t>
            </a:r>
            <a:r>
              <a:rPr lang="ru-RU" sz="1600" dirty="0" smtClean="0"/>
              <a:t> </a:t>
            </a:r>
            <a:r>
              <a:rPr lang="ru-RU" sz="1600" dirty="0" err="1" smtClean="0"/>
              <a:t>може</a:t>
            </a:r>
            <a:r>
              <a:rPr lang="ru-RU" sz="1600" dirty="0" smtClean="0"/>
              <a:t> </a:t>
            </a:r>
            <a:r>
              <a:rPr lang="ru-RU" sz="1600" dirty="0" err="1" smtClean="0"/>
              <a:t>витримати</a:t>
            </a:r>
            <a:r>
              <a:rPr lang="ru-RU" sz="1600" dirty="0" smtClean="0"/>
              <a:t> </a:t>
            </a:r>
            <a:r>
              <a:rPr lang="ru-RU" sz="1600" dirty="0" err="1" smtClean="0"/>
              <a:t>навіть</a:t>
            </a:r>
            <a:r>
              <a:rPr lang="ru-RU" sz="1600" dirty="0" smtClean="0"/>
              <a:t> </a:t>
            </a:r>
            <a:r>
              <a:rPr lang="ru-RU" sz="1600" dirty="0" err="1" smtClean="0"/>
              <a:t>десятиградусний</a:t>
            </a:r>
            <a:r>
              <a:rPr lang="ru-RU" sz="1600" dirty="0" smtClean="0"/>
              <a:t> мороз. А </a:t>
            </a:r>
            <a:r>
              <a:rPr lang="ru-RU" sz="1600" dirty="0" err="1" smtClean="0"/>
              <a:t>наукова</a:t>
            </a:r>
            <a:r>
              <a:rPr lang="ru-RU" sz="1600" dirty="0" smtClean="0"/>
              <a:t> </a:t>
            </a:r>
            <a:r>
              <a:rPr lang="ru-RU" sz="1600" dirty="0" err="1" smtClean="0"/>
              <a:t>назва</a:t>
            </a:r>
            <a:r>
              <a:rPr lang="ru-RU" sz="1600" dirty="0" smtClean="0"/>
              <a:t> </a:t>
            </a:r>
            <a:r>
              <a:rPr lang="ru-RU" sz="1600" dirty="0" err="1" smtClean="0"/>
              <a:t>квітки</a:t>
            </a:r>
            <a:r>
              <a:rPr lang="ru-RU" sz="1600" dirty="0" smtClean="0"/>
              <a:t> – «</a:t>
            </a:r>
            <a:r>
              <a:rPr lang="ru-RU" sz="1600" dirty="0" err="1" smtClean="0"/>
              <a:t>галантус</a:t>
            </a:r>
            <a:r>
              <a:rPr lang="ru-RU" sz="1600" dirty="0" smtClean="0"/>
              <a:t>», </a:t>
            </a:r>
            <a:r>
              <a:rPr lang="ru-RU" sz="1600" dirty="0" err="1" smtClean="0"/>
              <a:t>що</a:t>
            </a:r>
            <a:r>
              <a:rPr lang="ru-RU" sz="1600" dirty="0" smtClean="0"/>
              <a:t> </a:t>
            </a:r>
            <a:r>
              <a:rPr lang="ru-RU" sz="1600" dirty="0" err="1" smtClean="0"/>
              <a:t>означає</a:t>
            </a:r>
            <a:r>
              <a:rPr lang="ru-RU" sz="1600" dirty="0" smtClean="0"/>
              <a:t> </a:t>
            </a:r>
            <a:r>
              <a:rPr lang="ru-RU" sz="1600" dirty="0" err="1" smtClean="0"/>
              <a:t>молочна</a:t>
            </a:r>
            <a:r>
              <a:rPr lang="ru-RU" sz="1600" dirty="0" smtClean="0"/>
              <a:t> </a:t>
            </a:r>
            <a:r>
              <a:rPr lang="ru-RU" sz="1600" dirty="0" err="1" smtClean="0"/>
              <a:t>крапля</a:t>
            </a:r>
            <a:r>
              <a:rPr lang="ru-RU" sz="1600" dirty="0" smtClean="0"/>
              <a:t>. </a:t>
            </a:r>
            <a:r>
              <a:rPr lang="ru-RU" sz="1600" dirty="0" err="1" smtClean="0"/>
              <a:t>Пелюстки</a:t>
            </a:r>
            <a:r>
              <a:rPr lang="ru-RU" sz="1600" dirty="0" smtClean="0"/>
              <a:t> </a:t>
            </a:r>
            <a:r>
              <a:rPr lang="ru-RU" sz="1600" dirty="0" err="1" smtClean="0"/>
              <a:t>схожі</a:t>
            </a:r>
            <a:r>
              <a:rPr lang="ru-RU" sz="1600" dirty="0" smtClean="0"/>
              <a:t> на </a:t>
            </a:r>
            <a:r>
              <a:rPr lang="ru-RU" sz="1600" dirty="0" err="1" smtClean="0"/>
              <a:t>краплі</a:t>
            </a:r>
            <a:r>
              <a:rPr lang="ru-RU" sz="1600" dirty="0" smtClean="0"/>
              <a:t>, а </a:t>
            </a:r>
            <a:r>
              <a:rPr lang="ru-RU" sz="1600" dirty="0" err="1" smtClean="0"/>
              <a:t>колір</a:t>
            </a:r>
            <a:r>
              <a:rPr lang="ru-RU" sz="1600" dirty="0" smtClean="0"/>
              <a:t> </a:t>
            </a:r>
            <a:r>
              <a:rPr lang="ru-RU" sz="1600" dirty="0" err="1" smtClean="0"/>
              <a:t>білий</a:t>
            </a:r>
            <a:r>
              <a:rPr lang="ru-RU" sz="1600" dirty="0" smtClean="0"/>
              <a:t>, як у молока. З </a:t>
            </a:r>
            <a:r>
              <a:rPr lang="ru-RU" sz="1600" dirty="0" err="1" smtClean="0"/>
              <a:t>настанням</a:t>
            </a:r>
            <a:r>
              <a:rPr lang="ru-RU" sz="1600" dirty="0" smtClean="0"/>
              <a:t> </a:t>
            </a:r>
            <a:r>
              <a:rPr lang="ru-RU" sz="1600" dirty="0" err="1" smtClean="0"/>
              <a:t>темряви</a:t>
            </a:r>
            <a:r>
              <a:rPr lang="ru-RU" sz="1600" dirty="0" smtClean="0"/>
              <a:t> </a:t>
            </a:r>
            <a:r>
              <a:rPr lang="ru-RU" sz="1600" dirty="0" err="1" smtClean="0"/>
              <a:t>квітка</a:t>
            </a:r>
            <a:r>
              <a:rPr lang="ru-RU" sz="1600" dirty="0" smtClean="0"/>
              <a:t> </a:t>
            </a:r>
            <a:r>
              <a:rPr lang="ru-RU" sz="1600" dirty="0" err="1" smtClean="0"/>
              <a:t>підсніжника</a:t>
            </a:r>
            <a:r>
              <a:rPr lang="ru-RU" sz="1600" dirty="0" smtClean="0"/>
              <a:t> </a:t>
            </a:r>
            <a:r>
              <a:rPr lang="ru-RU" sz="1600" dirty="0" err="1" smtClean="0"/>
              <a:t>закривається</a:t>
            </a:r>
            <a:r>
              <a:rPr lang="ru-RU" sz="1600" dirty="0" smtClean="0"/>
              <a:t> і </a:t>
            </a:r>
            <a:r>
              <a:rPr lang="ru-RU" sz="1600" dirty="0" err="1" smtClean="0"/>
              <a:t>стає</a:t>
            </a:r>
            <a:r>
              <a:rPr lang="ru-RU" sz="1600" dirty="0" smtClean="0"/>
              <a:t> </a:t>
            </a:r>
            <a:r>
              <a:rPr lang="ru-RU" sz="1600" dirty="0" err="1" smtClean="0"/>
              <a:t>дуже-дуже</a:t>
            </a:r>
            <a:r>
              <a:rPr lang="ru-RU" sz="1600" dirty="0" smtClean="0"/>
              <a:t> схожа на </a:t>
            </a:r>
            <a:r>
              <a:rPr lang="ru-RU" sz="1600" dirty="0" err="1" smtClean="0"/>
              <a:t>краплю</a:t>
            </a:r>
            <a:r>
              <a:rPr lang="ru-RU" sz="1600" dirty="0" smtClean="0"/>
              <a:t> молока. </a:t>
            </a:r>
            <a:r>
              <a:rPr lang="ru-RU" sz="1600" dirty="0" err="1" smtClean="0"/>
              <a:t>Підсніжники</a:t>
            </a:r>
            <a:r>
              <a:rPr lang="ru-RU" sz="1600" dirty="0" smtClean="0"/>
              <a:t> </a:t>
            </a:r>
            <a:r>
              <a:rPr lang="ru-RU" sz="1600" dirty="0" err="1" smtClean="0"/>
              <a:t>розквітають</a:t>
            </a:r>
            <a:r>
              <a:rPr lang="ru-RU" sz="1600" dirty="0" smtClean="0"/>
              <a:t> першими, ось і </a:t>
            </a:r>
            <a:r>
              <a:rPr lang="ru-RU" sz="1600" dirty="0" err="1" smtClean="0"/>
              <a:t>рвуть</a:t>
            </a:r>
            <a:r>
              <a:rPr lang="ru-RU" sz="1600" dirty="0" smtClean="0"/>
              <a:t> </a:t>
            </a:r>
            <a:r>
              <a:rPr lang="ru-RU" sz="1600" dirty="0" err="1" smtClean="0"/>
              <a:t>їх</a:t>
            </a:r>
            <a:r>
              <a:rPr lang="ru-RU" sz="1600" dirty="0" smtClean="0"/>
              <a:t> люди не </a:t>
            </a:r>
            <a:r>
              <a:rPr lang="ru-RU" sz="1600" dirty="0" err="1" smtClean="0"/>
              <a:t>шкодуючи</a:t>
            </a:r>
            <a:r>
              <a:rPr lang="ru-RU" sz="1600" dirty="0" smtClean="0"/>
              <a:t>, </a:t>
            </a:r>
            <a:r>
              <a:rPr lang="ru-RU" sz="1600" dirty="0" err="1" smtClean="0"/>
              <a:t>хто</a:t>
            </a:r>
            <a:r>
              <a:rPr lang="ru-RU" sz="1600" dirty="0" smtClean="0"/>
              <a:t> для себе, а </a:t>
            </a:r>
            <a:r>
              <a:rPr lang="ru-RU" sz="1600" dirty="0" err="1" smtClean="0"/>
              <a:t>хто</a:t>
            </a:r>
            <a:r>
              <a:rPr lang="ru-RU" sz="1600" dirty="0" smtClean="0"/>
              <a:t> на продаж. </a:t>
            </a:r>
            <a:r>
              <a:rPr lang="ru-RU" sz="1600" dirty="0" err="1" smtClean="0"/>
              <a:t>Зривають</a:t>
            </a:r>
            <a:r>
              <a:rPr lang="ru-RU" sz="1600" dirty="0" smtClean="0"/>
              <a:t> </a:t>
            </a:r>
            <a:r>
              <a:rPr lang="ru-RU" sz="1600" dirty="0" err="1" smtClean="0"/>
              <a:t>оберемками</a:t>
            </a:r>
            <a:r>
              <a:rPr lang="ru-RU" sz="1600" dirty="0" smtClean="0"/>
              <a:t>, </a:t>
            </a:r>
            <a:r>
              <a:rPr lang="ru-RU" sz="1600" dirty="0" err="1" smtClean="0"/>
              <a:t>висмикуючи</a:t>
            </a:r>
            <a:r>
              <a:rPr lang="ru-RU" sz="1600" dirty="0" smtClean="0"/>
              <a:t> разом з </a:t>
            </a:r>
            <a:r>
              <a:rPr lang="ru-RU" sz="1600" dirty="0" err="1" smtClean="0"/>
              <a:t>цибулинами</a:t>
            </a:r>
            <a:r>
              <a:rPr lang="ru-RU" sz="1600" dirty="0" smtClean="0"/>
              <a:t>, </a:t>
            </a:r>
            <a:r>
              <a:rPr lang="ru-RU" sz="1600" dirty="0" err="1" smtClean="0"/>
              <a:t>затоптуючи</a:t>
            </a:r>
            <a:r>
              <a:rPr lang="ru-RU" sz="1600" dirty="0" smtClean="0"/>
              <a:t> </a:t>
            </a:r>
            <a:r>
              <a:rPr lang="ru-RU" sz="1600" dirty="0" err="1" smtClean="0"/>
              <a:t>квіти</a:t>
            </a:r>
            <a:r>
              <a:rPr lang="ru-RU" sz="1600" dirty="0" smtClean="0"/>
              <a:t>. </a:t>
            </a:r>
            <a:r>
              <a:rPr lang="ru-RU" sz="1600" dirty="0" err="1" smtClean="0"/>
              <a:t>Щоб</a:t>
            </a:r>
            <a:r>
              <a:rPr lang="ru-RU" sz="1600" dirty="0" smtClean="0"/>
              <a:t> </a:t>
            </a:r>
            <a:r>
              <a:rPr lang="ru-RU" sz="1600" dirty="0" err="1" smtClean="0"/>
              <a:t>зберегти</a:t>
            </a:r>
            <a:r>
              <a:rPr lang="ru-RU" sz="1600" dirty="0" smtClean="0"/>
              <a:t> </a:t>
            </a:r>
            <a:r>
              <a:rPr lang="ru-RU" sz="1600" dirty="0" err="1" smtClean="0"/>
              <a:t>цей</a:t>
            </a:r>
            <a:r>
              <a:rPr lang="ru-RU" sz="1600" dirty="0" smtClean="0"/>
              <a:t> вид </a:t>
            </a:r>
            <a:r>
              <a:rPr lang="ru-RU" sz="1600" dirty="0" err="1" smtClean="0"/>
              <a:t>квітів</a:t>
            </a:r>
            <a:r>
              <a:rPr lang="ru-RU" sz="1600" dirty="0" smtClean="0"/>
              <a:t> </a:t>
            </a:r>
            <a:r>
              <a:rPr lang="ru-RU" sz="1600" dirty="0" err="1" smtClean="0"/>
              <a:t>вчені</a:t>
            </a:r>
            <a:r>
              <a:rPr lang="ru-RU" sz="1600" dirty="0" smtClean="0"/>
              <a:t> занесли </a:t>
            </a:r>
            <a:r>
              <a:rPr lang="ru-RU" sz="1600" dirty="0" err="1" smtClean="0"/>
              <a:t>його</a:t>
            </a:r>
            <a:r>
              <a:rPr lang="ru-RU" sz="1600" dirty="0" smtClean="0"/>
              <a:t> до </a:t>
            </a:r>
            <a:r>
              <a:rPr lang="ru-RU" sz="1600" dirty="0" err="1" smtClean="0"/>
              <a:t>Червоної</a:t>
            </a:r>
            <a:r>
              <a:rPr lang="ru-RU" sz="1600" dirty="0" smtClean="0"/>
              <a:t> книги. У продажу </a:t>
            </a:r>
            <a:r>
              <a:rPr lang="ru-RU" sz="1600" dirty="0" err="1" smtClean="0"/>
              <a:t>заборонені</a:t>
            </a:r>
            <a:r>
              <a:rPr lang="ru-RU" sz="1600" dirty="0" smtClean="0"/>
              <a:t> </a:t>
            </a:r>
            <a:r>
              <a:rPr lang="ru-RU" sz="1600" dirty="0" err="1" smtClean="0"/>
              <a:t>зірвані</a:t>
            </a:r>
            <a:r>
              <a:rPr lang="ru-RU" sz="1600" dirty="0" smtClean="0"/>
              <a:t> в </a:t>
            </a:r>
            <a:r>
              <a:rPr lang="ru-RU" sz="1600" dirty="0" err="1" smtClean="0"/>
              <a:t>лісі</a:t>
            </a:r>
            <a:r>
              <a:rPr lang="ru-RU" sz="1600" dirty="0" smtClean="0"/>
              <a:t> </a:t>
            </a:r>
            <a:r>
              <a:rPr lang="ru-RU" sz="1600" dirty="0" err="1" smtClean="0"/>
              <a:t>підсніжники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порушникам</a:t>
            </a:r>
            <a:r>
              <a:rPr lang="ru-RU" sz="1600" dirty="0" smtClean="0"/>
              <a:t> </a:t>
            </a:r>
            <a:r>
              <a:rPr lang="ru-RU" sz="1600" dirty="0" err="1" smtClean="0"/>
              <a:t>загрожує</a:t>
            </a:r>
            <a:r>
              <a:rPr lang="ru-RU" sz="1600" dirty="0" smtClean="0"/>
              <a:t> штраф.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041362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8749" y="435429"/>
            <a:ext cx="3855720" cy="1079863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</a:rPr>
              <a:t>Пролісок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82" y="1410787"/>
            <a:ext cx="3692367" cy="440218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403272" y="1410787"/>
            <a:ext cx="66304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1600" dirty="0">
                <a:solidFill>
                  <a:srgbClr val="000000"/>
                </a:solidFill>
                <a:latin typeface="Open Sans"/>
              </a:rPr>
              <a:t>Я найпершим зацвітаю</a:t>
            </a:r>
            <a:br>
              <a:rPr lang="uk-UA" sz="1600" dirty="0">
                <a:solidFill>
                  <a:srgbClr val="000000"/>
                </a:solidFill>
                <a:latin typeface="Open Sans"/>
              </a:rPr>
            </a:br>
            <a:r>
              <a:rPr lang="uk-UA" sz="1600" dirty="0">
                <a:solidFill>
                  <a:srgbClr val="000000"/>
                </a:solidFill>
                <a:latin typeface="Open Sans"/>
              </a:rPr>
              <a:t>Синім цвітом серед гаю.</a:t>
            </a:r>
            <a:br>
              <a:rPr lang="uk-UA" sz="1600" dirty="0">
                <a:solidFill>
                  <a:srgbClr val="000000"/>
                </a:solidFill>
                <a:latin typeface="Open Sans"/>
              </a:rPr>
            </a:br>
            <a:r>
              <a:rPr lang="uk-UA" sz="1600" dirty="0">
                <a:solidFill>
                  <a:srgbClr val="000000"/>
                </a:solidFill>
                <a:latin typeface="Open Sans"/>
              </a:rPr>
              <a:t>Відгадайте, що за квітка,</a:t>
            </a:r>
            <a:br>
              <a:rPr lang="uk-UA" sz="1600" dirty="0">
                <a:solidFill>
                  <a:srgbClr val="000000"/>
                </a:solidFill>
                <a:latin typeface="Open Sans"/>
              </a:rPr>
            </a:br>
            <a:r>
              <a:rPr lang="uk-UA" sz="1600" dirty="0">
                <a:solidFill>
                  <a:srgbClr val="000000"/>
                </a:solidFill>
                <a:latin typeface="Open Sans"/>
              </a:rPr>
              <a:t>Бо мене не стане влітку. </a:t>
            </a:r>
            <a:endParaRPr lang="uk-UA" sz="1600" dirty="0" smtClean="0">
              <a:solidFill>
                <a:srgbClr val="000000"/>
              </a:solidFill>
              <a:latin typeface="Open Sans"/>
            </a:endParaRPr>
          </a:p>
          <a:p>
            <a:pPr fontAlgn="base"/>
            <a:r>
              <a:rPr lang="uk-UA" sz="1600" dirty="0" smtClean="0">
                <a:solidFill>
                  <a:srgbClr val="000000"/>
                </a:solidFill>
                <a:latin typeface="Open Sans"/>
              </a:rPr>
              <a:t>Я </a:t>
            </a:r>
            <a:r>
              <a:rPr lang="uk-UA" sz="1600" dirty="0">
                <a:solidFill>
                  <a:srgbClr val="000000"/>
                </a:solidFill>
                <a:latin typeface="Open Sans"/>
              </a:rPr>
              <a:t>блакитні очі маю,</a:t>
            </a:r>
          </a:p>
          <a:p>
            <a:pPr fontAlgn="base"/>
            <a:r>
              <a:rPr lang="uk-UA" sz="1600" dirty="0">
                <a:solidFill>
                  <a:srgbClr val="000000"/>
                </a:solidFill>
                <a:latin typeface="Open Sans"/>
              </a:rPr>
              <a:t>Здавна проліском зовусь.</a:t>
            </a:r>
          </a:p>
          <a:p>
            <a:pPr fontAlgn="base"/>
            <a:r>
              <a:rPr lang="uk-UA" sz="1600" dirty="0">
                <a:solidFill>
                  <a:srgbClr val="000000"/>
                </a:solidFill>
                <a:latin typeface="Open Sans"/>
              </a:rPr>
              <a:t>В лісі першим розцвітаю,</a:t>
            </a:r>
          </a:p>
          <a:p>
            <a:pPr fontAlgn="base"/>
            <a:r>
              <a:rPr lang="uk-UA" sz="1600" dirty="0">
                <a:solidFill>
                  <a:srgbClr val="000000"/>
                </a:solidFill>
                <a:latin typeface="Open Sans"/>
              </a:rPr>
              <a:t>Навіть снігу не боюсь</a:t>
            </a:r>
            <a:r>
              <a:rPr lang="uk-UA" sz="1600" dirty="0" smtClean="0">
                <a:solidFill>
                  <a:srgbClr val="000000"/>
                </a:solidFill>
                <a:latin typeface="Open Sans"/>
              </a:rPr>
              <a:t>.</a:t>
            </a:r>
          </a:p>
          <a:p>
            <a:pPr fontAlgn="base"/>
            <a:r>
              <a:rPr lang="uk-UA" sz="1600" dirty="0">
                <a:solidFill>
                  <a:srgbClr val="000000"/>
                </a:solidFill>
                <a:latin typeface="Open Sans"/>
              </a:rPr>
              <a:t> Зацвітає відразу після танення снігу. Цвіте у березні – квітні.</a:t>
            </a:r>
          </a:p>
          <a:p>
            <a:pPr algn="just" fontAlgn="base"/>
            <a:r>
              <a:rPr lang="uk-UA" sz="1600" dirty="0">
                <a:solidFill>
                  <a:srgbClr val="000000"/>
                </a:solidFill>
                <a:latin typeface="Open Sans"/>
              </a:rPr>
              <a:t>Декоративна, медоносна і лікарська рослина. У народній медицині використовують цибулини проліски </a:t>
            </a:r>
            <a:r>
              <a:rPr lang="uk-UA" sz="1600" dirty="0" err="1">
                <a:solidFill>
                  <a:srgbClr val="000000"/>
                </a:solidFill>
                <a:latin typeface="Open Sans"/>
              </a:rPr>
              <a:t>дволистої</a:t>
            </a:r>
            <a:r>
              <a:rPr lang="uk-UA" sz="1600" dirty="0">
                <a:solidFill>
                  <a:srgbClr val="000000"/>
                </a:solidFill>
                <a:latin typeface="Open Sans"/>
              </a:rPr>
              <a:t>. Рослина отруйна.</a:t>
            </a:r>
          </a:p>
          <a:p>
            <a:pPr algn="just" fontAlgn="base"/>
            <a:r>
              <a:rPr lang="uk-UA" sz="1600" dirty="0">
                <a:solidFill>
                  <a:srgbClr val="000000"/>
                </a:solidFill>
                <a:latin typeface="Open Sans"/>
              </a:rPr>
              <a:t>Якщо побачите пролісок у лісі, не зривайте його. Він занесений в Червону книгу рідкісних рослин, що охороняються. </a:t>
            </a:r>
          </a:p>
          <a:p>
            <a:pPr fontAlgn="base"/>
            <a:endParaRPr lang="uk-UA" sz="1600" dirty="0">
              <a:solidFill>
                <a:srgbClr val="000000"/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159470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</a:rPr>
              <a:t>Конвалія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00" y="1665055"/>
            <a:ext cx="3042694" cy="326707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711337" y="1390752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Трав'яниста</a:t>
            </a:r>
            <a:r>
              <a:rPr lang="ru-RU" dirty="0" smtClean="0"/>
              <a:t> </a:t>
            </a:r>
            <a:r>
              <a:rPr lang="ru-RU" dirty="0" err="1" smtClean="0"/>
              <a:t>багаторічна</a:t>
            </a:r>
            <a:r>
              <a:rPr lang="ru-RU" dirty="0" smtClean="0"/>
              <a:t> </a:t>
            </a:r>
            <a:r>
              <a:rPr lang="ru-RU" dirty="0" err="1" smtClean="0"/>
              <a:t>рослина</a:t>
            </a:r>
            <a:r>
              <a:rPr lang="ru-RU" dirty="0" smtClean="0"/>
              <a:t>. </a:t>
            </a:r>
            <a:r>
              <a:rPr lang="ru-RU" dirty="0" err="1" smtClean="0"/>
              <a:t>Квітконосне</a:t>
            </a:r>
            <a:r>
              <a:rPr lang="ru-RU" dirty="0" smtClean="0"/>
              <a:t> </a:t>
            </a:r>
            <a:r>
              <a:rPr lang="ru-RU" dirty="0" err="1" smtClean="0"/>
              <a:t>стебло</a:t>
            </a:r>
            <a:r>
              <a:rPr lang="ru-RU" dirty="0" smtClean="0"/>
              <a:t> голе, </a:t>
            </a:r>
            <a:r>
              <a:rPr lang="ru-RU" dirty="0" err="1" smtClean="0"/>
              <a:t>прямостояче</a:t>
            </a:r>
            <a:r>
              <a:rPr lang="ru-RU" dirty="0" smtClean="0"/>
              <a:t>, </a:t>
            </a:r>
            <a:r>
              <a:rPr lang="ru-RU" dirty="0" err="1" smtClean="0"/>
              <a:t>безлисте</a:t>
            </a:r>
            <a:r>
              <a:rPr lang="ru-RU" dirty="0" smtClean="0"/>
              <a:t>, </a:t>
            </a:r>
            <a:r>
              <a:rPr lang="ru-RU" dirty="0" err="1" smtClean="0"/>
              <a:t>оточене</a:t>
            </a:r>
            <a:r>
              <a:rPr lang="ru-RU" dirty="0" smtClean="0"/>
              <a:t> при </a:t>
            </a:r>
            <a:r>
              <a:rPr lang="ru-RU" dirty="0" err="1" smtClean="0"/>
              <a:t>основі</a:t>
            </a:r>
            <a:r>
              <a:rPr lang="ru-RU" dirty="0" smtClean="0"/>
              <a:t> </a:t>
            </a:r>
            <a:r>
              <a:rPr lang="ru-RU" dirty="0" err="1" smtClean="0"/>
              <a:t>трьома-шістьма</a:t>
            </a:r>
            <a:r>
              <a:rPr lang="ru-RU" dirty="0" smtClean="0"/>
              <a:t> </a:t>
            </a:r>
            <a:r>
              <a:rPr lang="ru-RU" dirty="0" err="1" smtClean="0"/>
              <a:t>бурими</a:t>
            </a:r>
            <a:r>
              <a:rPr lang="ru-RU" dirty="0" smtClean="0"/>
              <a:t> </a:t>
            </a:r>
            <a:r>
              <a:rPr lang="ru-RU" dirty="0" err="1" smtClean="0"/>
              <a:t>піхвами</a:t>
            </a:r>
            <a:r>
              <a:rPr lang="ru-RU" dirty="0" smtClean="0"/>
              <a:t>. Листки </a:t>
            </a:r>
            <a:r>
              <a:rPr lang="ru-RU" dirty="0" err="1" smtClean="0"/>
              <a:t>прикореневі</a:t>
            </a:r>
            <a:r>
              <a:rPr lang="ru-RU" dirty="0" smtClean="0"/>
              <a:t>, </a:t>
            </a:r>
            <a:r>
              <a:rPr lang="ru-RU" dirty="0" err="1" smtClean="0"/>
              <a:t>звичайно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 два, </a:t>
            </a:r>
            <a:r>
              <a:rPr lang="ru-RU" dirty="0" err="1" smtClean="0"/>
              <a:t>зрідка</a:t>
            </a:r>
            <a:r>
              <a:rPr lang="ru-RU" dirty="0" smtClean="0"/>
              <a:t> один </a:t>
            </a:r>
            <a:r>
              <a:rPr lang="ru-RU" dirty="0" err="1" smtClean="0"/>
              <a:t>або</a:t>
            </a:r>
            <a:r>
              <a:rPr lang="ru-RU" dirty="0" smtClean="0"/>
              <a:t> три, </a:t>
            </a:r>
            <a:r>
              <a:rPr lang="ru-RU" dirty="0" err="1" smtClean="0"/>
              <a:t>довгасто-овальні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еліптичні</a:t>
            </a:r>
            <a:r>
              <a:rPr lang="ru-RU" dirty="0" smtClean="0"/>
              <a:t>, </a:t>
            </a:r>
            <a:r>
              <a:rPr lang="ru-RU" dirty="0" err="1" smtClean="0"/>
              <a:t>великі</a:t>
            </a:r>
            <a:r>
              <a:rPr lang="ru-RU" dirty="0" smtClean="0"/>
              <a:t>. Основа листка </a:t>
            </a:r>
            <a:r>
              <a:rPr lang="ru-RU" dirty="0" err="1" smtClean="0"/>
              <a:t>клиноподібна</a:t>
            </a:r>
            <a:r>
              <a:rPr lang="ru-RU" dirty="0" smtClean="0"/>
              <a:t>, у </a:t>
            </a:r>
            <a:r>
              <a:rPr lang="ru-RU" dirty="0" err="1" smtClean="0"/>
              <a:t>зовнішнього</a:t>
            </a:r>
            <a:r>
              <a:rPr lang="ru-RU" dirty="0" smtClean="0"/>
              <a:t> листка вона переходить у </a:t>
            </a:r>
            <a:r>
              <a:rPr lang="ru-RU" dirty="0" err="1" smtClean="0"/>
              <a:t>довгу</a:t>
            </a:r>
            <a:r>
              <a:rPr lang="ru-RU" dirty="0" smtClean="0"/>
              <a:t> </a:t>
            </a:r>
            <a:r>
              <a:rPr lang="ru-RU" dirty="0" err="1" smtClean="0"/>
              <a:t>піхву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обволікає</a:t>
            </a:r>
            <a:r>
              <a:rPr lang="ru-RU" dirty="0" smtClean="0"/>
              <a:t> </a:t>
            </a:r>
            <a:r>
              <a:rPr lang="ru-RU" dirty="0" err="1" smtClean="0"/>
              <a:t>стебло</a:t>
            </a:r>
            <a:r>
              <a:rPr lang="ru-RU" dirty="0" smtClean="0"/>
              <a:t> і черешок </a:t>
            </a:r>
            <a:r>
              <a:rPr lang="ru-RU" dirty="0" err="1" smtClean="0"/>
              <a:t>внутрішнього</a:t>
            </a:r>
            <a:r>
              <a:rPr lang="ru-RU" dirty="0" smtClean="0"/>
              <a:t> листка. </a:t>
            </a:r>
            <a:r>
              <a:rPr lang="ru-RU" dirty="0" err="1" smtClean="0"/>
              <a:t>Квітки</a:t>
            </a:r>
            <a:r>
              <a:rPr lang="ru-RU" dirty="0" smtClean="0"/>
              <a:t> </a:t>
            </a:r>
            <a:r>
              <a:rPr lang="ru-RU" dirty="0" err="1" smtClean="0"/>
              <a:t>зібрані</a:t>
            </a:r>
            <a:r>
              <a:rPr lang="ru-RU" dirty="0" smtClean="0"/>
              <a:t> на </a:t>
            </a:r>
            <a:r>
              <a:rPr lang="ru-RU" dirty="0" err="1" smtClean="0"/>
              <a:t>верхівці</a:t>
            </a:r>
            <a:r>
              <a:rPr lang="ru-RU" dirty="0" smtClean="0"/>
              <a:t> </a:t>
            </a:r>
            <a:r>
              <a:rPr lang="ru-RU" dirty="0" err="1" smtClean="0"/>
              <a:t>стебла</a:t>
            </a:r>
            <a:r>
              <a:rPr lang="ru-RU" dirty="0" smtClean="0"/>
              <a:t> в </a:t>
            </a:r>
            <a:r>
              <a:rPr lang="ru-RU" dirty="0" err="1" smtClean="0"/>
              <a:t>однобічну</a:t>
            </a:r>
            <a:r>
              <a:rPr lang="ru-RU" dirty="0" smtClean="0"/>
              <a:t> 6-10-квіткову </a:t>
            </a:r>
            <a:r>
              <a:rPr lang="ru-RU" dirty="0" err="1" smtClean="0"/>
              <a:t>китицю</a:t>
            </a:r>
            <a:r>
              <a:rPr lang="ru-RU" dirty="0" smtClean="0"/>
              <a:t>. </a:t>
            </a:r>
            <a:r>
              <a:rPr lang="ru-RU" dirty="0" err="1" smtClean="0"/>
              <a:t>Квітконіжки</a:t>
            </a:r>
            <a:r>
              <a:rPr lang="ru-RU" dirty="0" smtClean="0"/>
              <a:t> при </a:t>
            </a:r>
            <a:r>
              <a:rPr lang="ru-RU" dirty="0" err="1" smtClean="0"/>
              <a:t>основі</a:t>
            </a:r>
            <a:r>
              <a:rPr lang="ru-RU" dirty="0" smtClean="0"/>
              <a:t> з коротким </a:t>
            </a:r>
            <a:r>
              <a:rPr lang="ru-RU" dirty="0" err="1" smtClean="0"/>
              <a:t>плівчастим</a:t>
            </a:r>
            <a:r>
              <a:rPr lang="ru-RU" dirty="0" smtClean="0"/>
              <a:t> </a:t>
            </a:r>
            <a:r>
              <a:rPr lang="ru-RU" dirty="0" err="1" smtClean="0"/>
              <a:t>приквітком</a:t>
            </a:r>
            <a:r>
              <a:rPr lang="ru-RU" dirty="0" smtClean="0"/>
              <a:t>. </a:t>
            </a:r>
            <a:r>
              <a:rPr lang="ru-RU" dirty="0" err="1" smtClean="0"/>
              <a:t>Квітки</a:t>
            </a:r>
            <a:r>
              <a:rPr lang="ru-RU" dirty="0" smtClean="0"/>
              <a:t> </a:t>
            </a:r>
            <a:r>
              <a:rPr lang="ru-RU" dirty="0" err="1" smtClean="0"/>
              <a:t>правильні</a:t>
            </a:r>
            <a:r>
              <a:rPr lang="ru-RU" dirty="0" smtClean="0"/>
              <a:t>, з простою округло-</a:t>
            </a:r>
            <a:r>
              <a:rPr lang="ru-RU" dirty="0" err="1" smtClean="0"/>
              <a:t>дзвоникоподібною</a:t>
            </a:r>
            <a:r>
              <a:rPr lang="ru-RU" dirty="0" smtClean="0"/>
              <a:t>, </a:t>
            </a:r>
            <a:r>
              <a:rPr lang="ru-RU" dirty="0" err="1" smtClean="0"/>
              <a:t>білою</a:t>
            </a:r>
            <a:r>
              <a:rPr lang="ru-RU" dirty="0" smtClean="0"/>
              <a:t>, </a:t>
            </a:r>
            <a:r>
              <a:rPr lang="ru-RU" dirty="0" err="1" smtClean="0"/>
              <a:t>шестизубчастою</a:t>
            </a:r>
            <a:r>
              <a:rPr lang="ru-RU" dirty="0" smtClean="0"/>
              <a:t> </a:t>
            </a:r>
            <a:r>
              <a:rPr lang="ru-RU" dirty="0" err="1" smtClean="0"/>
              <a:t>оцвітиною</a:t>
            </a:r>
            <a:r>
              <a:rPr lang="ru-RU" dirty="0" smtClean="0"/>
              <a:t>. </a:t>
            </a:r>
            <a:r>
              <a:rPr lang="ru-RU" dirty="0" err="1" smtClean="0"/>
              <a:t>Тичинок</a:t>
            </a:r>
            <a:r>
              <a:rPr lang="ru-RU" dirty="0" smtClean="0"/>
              <a:t> </a:t>
            </a:r>
            <a:r>
              <a:rPr lang="ru-RU" dirty="0" err="1" smtClean="0"/>
              <a:t>шість</a:t>
            </a:r>
            <a:r>
              <a:rPr lang="ru-RU" dirty="0" smtClean="0"/>
              <a:t>, маточка одна, </a:t>
            </a:r>
            <a:r>
              <a:rPr lang="ru-RU" dirty="0" err="1" smtClean="0"/>
              <a:t>стовпчик</a:t>
            </a:r>
            <a:r>
              <a:rPr lang="ru-RU" dirty="0" smtClean="0"/>
              <a:t> один, </a:t>
            </a:r>
            <a:r>
              <a:rPr lang="ru-RU" dirty="0" err="1" smtClean="0"/>
              <a:t>зав'язь</a:t>
            </a:r>
            <a:r>
              <a:rPr lang="ru-RU" dirty="0" smtClean="0"/>
              <a:t> </a:t>
            </a:r>
            <a:r>
              <a:rPr lang="ru-RU" dirty="0" err="1" smtClean="0"/>
              <a:t>верхня</a:t>
            </a:r>
            <a:r>
              <a:rPr lang="ru-RU" dirty="0" smtClean="0"/>
              <a:t>. </a:t>
            </a:r>
            <a:r>
              <a:rPr lang="ru-RU" dirty="0" err="1" smtClean="0"/>
              <a:t>Плід</a:t>
            </a:r>
            <a:r>
              <a:rPr lang="ru-RU" dirty="0" smtClean="0"/>
              <a:t> — </a:t>
            </a:r>
            <a:r>
              <a:rPr lang="ru-RU" dirty="0" err="1" smtClean="0"/>
              <a:t>малонасінна</a:t>
            </a:r>
            <a:r>
              <a:rPr lang="ru-RU" dirty="0" smtClean="0"/>
              <a:t> </a:t>
            </a:r>
            <a:r>
              <a:rPr lang="ru-RU" dirty="0" err="1" smtClean="0"/>
              <a:t>червона</a:t>
            </a:r>
            <a:r>
              <a:rPr lang="ru-RU" dirty="0" smtClean="0"/>
              <a:t> ягода.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7329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</a:rPr>
              <a:t>Сон -трава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252" y="1790566"/>
            <a:ext cx="5924006" cy="444477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091645" y="319355"/>
            <a:ext cx="5636623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Різні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види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сон-трави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успішно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культивуються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на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садових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ділянках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Віддають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перевагу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злегка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затіненим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ділянкам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без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зайвої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вогкості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Розмноження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відбувається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виключно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насінням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які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утворюються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після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цвітіння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Можливе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отримання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і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гібридних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форм.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Висів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проводять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весною в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прогріту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землю,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або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ж у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червні-липні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безпосередньо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після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збору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насіння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Можна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висіяти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в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теплиці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в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березні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що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прискорить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подальший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розвиток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рослин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 algn="just" fontAlgn="base"/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Латинська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назва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означає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«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штовхати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»,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це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пов’язано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з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тим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що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від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найменшого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вітру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рослина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починає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качати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головками,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немов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її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хтось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штовхає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 algn="just" fontAlgn="base"/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З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назвою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рослини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пов’язано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багато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легенд,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які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тільки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підкреслюють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красу і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самобутність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 panose="020B0604020202020204" pitchFamily="34" charset="0"/>
              </a:rPr>
              <a:t>квітки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6047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</a:rPr>
              <a:t>Шафран сітчастий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84" y="2330903"/>
            <a:ext cx="3837351" cy="373026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458789" y="1692201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Крокус </a:t>
            </a:r>
            <a:r>
              <a:rPr lang="ru-RU" dirty="0" err="1" smtClean="0"/>
              <a:t>або</a:t>
            </a:r>
            <a:r>
              <a:rPr lang="ru-RU" dirty="0" smtClean="0"/>
              <a:t> шафран -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цибулинна</a:t>
            </a:r>
            <a:r>
              <a:rPr lang="ru-RU" dirty="0" smtClean="0"/>
              <a:t> </a:t>
            </a:r>
            <a:r>
              <a:rPr lang="ru-RU" dirty="0" err="1" smtClean="0"/>
              <a:t>рослина</a:t>
            </a:r>
            <a:r>
              <a:rPr lang="ru-RU" dirty="0" smtClean="0"/>
              <a:t>, яке </a:t>
            </a:r>
            <a:r>
              <a:rPr lang="ru-RU" dirty="0" err="1" smtClean="0"/>
              <a:t>належить</a:t>
            </a:r>
            <a:r>
              <a:rPr lang="ru-RU" dirty="0" smtClean="0"/>
              <a:t> до </a:t>
            </a:r>
            <a:r>
              <a:rPr lang="ru-RU" dirty="0" err="1" smtClean="0"/>
              <a:t>сімейства</a:t>
            </a:r>
            <a:r>
              <a:rPr lang="ru-RU" dirty="0" smtClean="0"/>
              <a:t> «</a:t>
            </a:r>
            <a:r>
              <a:rPr lang="ru-RU" dirty="0" err="1" smtClean="0"/>
              <a:t>ірисові</a:t>
            </a:r>
            <a:r>
              <a:rPr lang="ru-RU" dirty="0" smtClean="0"/>
              <a:t>». </a:t>
            </a:r>
            <a:r>
              <a:rPr lang="ru-RU" dirty="0" err="1" smtClean="0"/>
              <a:t>Цвітіння</a:t>
            </a:r>
            <a:r>
              <a:rPr lang="ru-RU" dirty="0" smtClean="0"/>
              <a:t> крокусу </a:t>
            </a:r>
            <a:r>
              <a:rPr lang="ru-RU" dirty="0" err="1" smtClean="0"/>
              <a:t>дуже</a:t>
            </a:r>
            <a:r>
              <a:rPr lang="ru-RU" dirty="0" smtClean="0"/>
              <a:t> </a:t>
            </a:r>
            <a:r>
              <a:rPr lang="ru-RU" dirty="0" err="1" smtClean="0"/>
              <a:t>привабливе</a:t>
            </a:r>
            <a:r>
              <a:rPr lang="ru-RU" dirty="0" smtClean="0"/>
              <a:t>, </a:t>
            </a:r>
            <a:r>
              <a:rPr lang="ru-RU" dirty="0" err="1" smtClean="0"/>
              <a:t>його</a:t>
            </a:r>
            <a:r>
              <a:rPr lang="ru-RU" dirty="0" smtClean="0"/>
              <a:t> особливо </a:t>
            </a:r>
            <a:r>
              <a:rPr lang="ru-RU" dirty="0" err="1" smtClean="0"/>
              <a:t>люблять</a:t>
            </a:r>
            <a:r>
              <a:rPr lang="ru-RU" dirty="0" smtClean="0"/>
              <a:t> </a:t>
            </a:r>
            <a:r>
              <a:rPr lang="ru-RU" dirty="0" err="1" smtClean="0"/>
              <a:t>квітникарі</a:t>
            </a:r>
            <a:r>
              <a:rPr lang="ru-RU" dirty="0" smtClean="0"/>
              <a:t> за те,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цвіте</a:t>
            </a:r>
            <a:r>
              <a:rPr lang="ru-RU" dirty="0" smtClean="0"/>
              <a:t> </a:t>
            </a:r>
            <a:r>
              <a:rPr lang="ru-RU" dirty="0" err="1" smtClean="0"/>
              <a:t>раніше</a:t>
            </a:r>
            <a:r>
              <a:rPr lang="ru-RU" dirty="0" smtClean="0"/>
              <a:t> </a:t>
            </a:r>
            <a:r>
              <a:rPr lang="ru-RU" dirty="0" err="1" smtClean="0"/>
              <a:t>всіх</a:t>
            </a:r>
            <a:r>
              <a:rPr lang="ru-RU" dirty="0" smtClean="0"/>
              <a:t> </a:t>
            </a:r>
            <a:r>
              <a:rPr lang="ru-RU" dirty="0" err="1" smtClean="0"/>
              <a:t>інших</a:t>
            </a:r>
            <a:r>
              <a:rPr lang="ru-RU" dirty="0" smtClean="0"/>
              <a:t> </a:t>
            </a:r>
            <a:r>
              <a:rPr lang="ru-RU" dirty="0" err="1" smtClean="0"/>
              <a:t>цибулинних</a:t>
            </a:r>
            <a:r>
              <a:rPr lang="ru-RU" dirty="0" smtClean="0"/>
              <a:t> </a:t>
            </a:r>
            <a:r>
              <a:rPr lang="ru-RU" dirty="0" err="1" smtClean="0"/>
              <a:t>рослин</a:t>
            </a:r>
            <a:r>
              <a:rPr lang="ru-RU" dirty="0" smtClean="0"/>
              <a:t>. </a:t>
            </a:r>
            <a:r>
              <a:rPr lang="ru-RU" dirty="0" err="1" smtClean="0"/>
              <a:t>Найчастіше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вирощують</a:t>
            </a:r>
            <a:r>
              <a:rPr lang="ru-RU" dirty="0" smtClean="0"/>
              <a:t> у </a:t>
            </a:r>
            <a:r>
              <a:rPr lang="ru-RU" dirty="0" err="1" smtClean="0"/>
              <a:t>відкритому</a:t>
            </a:r>
            <a:r>
              <a:rPr lang="ru-RU" dirty="0" smtClean="0"/>
              <a:t> </a:t>
            </a:r>
            <a:r>
              <a:rPr lang="ru-RU" dirty="0" err="1" smtClean="0"/>
              <a:t>ґрунті</a:t>
            </a:r>
            <a:r>
              <a:rPr lang="ru-RU" dirty="0" smtClean="0"/>
              <a:t>, але крокус </a:t>
            </a:r>
            <a:r>
              <a:rPr lang="ru-RU" dirty="0" err="1" smtClean="0"/>
              <a:t>може</a:t>
            </a:r>
            <a:r>
              <a:rPr lang="ru-RU" dirty="0" smtClean="0"/>
              <a:t> </a:t>
            </a:r>
            <a:r>
              <a:rPr lang="ru-RU" dirty="0" err="1" smtClean="0"/>
              <a:t>використовуватися</a:t>
            </a:r>
            <a:r>
              <a:rPr lang="ru-RU" dirty="0" smtClean="0"/>
              <a:t> і для </a:t>
            </a:r>
            <a:r>
              <a:rPr lang="ru-RU" dirty="0" err="1" smtClean="0"/>
              <a:t>вирощування</a:t>
            </a:r>
            <a:r>
              <a:rPr lang="ru-RU" dirty="0" smtClean="0"/>
              <a:t> в </a:t>
            </a:r>
            <a:r>
              <a:rPr lang="ru-RU" dirty="0" err="1" smtClean="0"/>
              <a:t>кімнатних</a:t>
            </a:r>
            <a:r>
              <a:rPr lang="ru-RU" dirty="0" smtClean="0"/>
              <a:t> </a:t>
            </a:r>
            <a:r>
              <a:rPr lang="ru-RU" dirty="0" err="1" smtClean="0"/>
              <a:t>умовах</a:t>
            </a:r>
            <a:r>
              <a:rPr lang="ru-RU" dirty="0" smtClean="0"/>
              <a:t> в будь-</a:t>
            </a:r>
            <a:r>
              <a:rPr lang="ru-RU" dirty="0" err="1" smtClean="0"/>
              <a:t>який</a:t>
            </a:r>
            <a:r>
              <a:rPr lang="ru-RU" dirty="0" smtClean="0"/>
              <a:t> час року. Шафран в </a:t>
            </a:r>
            <a:r>
              <a:rPr lang="ru-RU" dirty="0" err="1" smtClean="0"/>
              <a:t>перекладі</a:t>
            </a:r>
            <a:r>
              <a:rPr lang="ru-RU" dirty="0" smtClean="0"/>
              <a:t> з </a:t>
            </a:r>
            <a:r>
              <a:rPr lang="ru-RU" dirty="0" err="1" smtClean="0"/>
              <a:t>арабської</a:t>
            </a:r>
            <a:r>
              <a:rPr lang="ru-RU" dirty="0" smtClean="0"/>
              <a:t> </a:t>
            </a:r>
            <a:r>
              <a:rPr lang="ru-RU" dirty="0" err="1" smtClean="0"/>
              <a:t>означає</a:t>
            </a:r>
            <a:r>
              <a:rPr lang="ru-RU" dirty="0" smtClean="0"/>
              <a:t> «</a:t>
            </a:r>
            <a:r>
              <a:rPr lang="ru-RU" dirty="0" err="1" smtClean="0"/>
              <a:t>жовтий</a:t>
            </a:r>
            <a:r>
              <a:rPr lang="ru-RU" dirty="0" smtClean="0"/>
              <a:t>». </a:t>
            </a:r>
            <a:r>
              <a:rPr lang="ru-RU" dirty="0" err="1" smtClean="0"/>
              <a:t>Цікаво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раніше</a:t>
            </a:r>
            <a:r>
              <a:rPr lang="ru-RU" dirty="0" smtClean="0"/>
              <a:t> </a:t>
            </a:r>
            <a:r>
              <a:rPr lang="ru-RU" dirty="0" err="1" smtClean="0"/>
              <a:t>саме</a:t>
            </a:r>
            <a:r>
              <a:rPr lang="ru-RU" dirty="0" smtClean="0"/>
              <a:t> </a:t>
            </a:r>
            <a:r>
              <a:rPr lang="ru-RU" dirty="0" err="1" smtClean="0"/>
              <a:t>цю</a:t>
            </a:r>
            <a:r>
              <a:rPr lang="ru-RU" dirty="0" smtClean="0"/>
              <a:t> </a:t>
            </a:r>
            <a:r>
              <a:rPr lang="ru-RU" dirty="0" err="1" smtClean="0"/>
              <a:t>квітку</a:t>
            </a:r>
            <a:r>
              <a:rPr lang="ru-RU" dirty="0" smtClean="0"/>
              <a:t> </a:t>
            </a:r>
            <a:r>
              <a:rPr lang="ru-RU" dirty="0" err="1" smtClean="0"/>
              <a:t>використовували</a:t>
            </a:r>
            <a:r>
              <a:rPr lang="ru-RU" dirty="0" smtClean="0"/>
              <a:t> для </a:t>
            </a:r>
            <a:r>
              <a:rPr lang="ru-RU" dirty="0" err="1" smtClean="0"/>
              <a:t>отримання</a:t>
            </a:r>
            <a:r>
              <a:rPr lang="ru-RU" dirty="0" smtClean="0"/>
              <a:t> </a:t>
            </a:r>
            <a:r>
              <a:rPr lang="ru-RU" dirty="0" err="1" smtClean="0"/>
              <a:t>жовтої</a:t>
            </a:r>
            <a:r>
              <a:rPr lang="ru-RU" dirty="0" smtClean="0"/>
              <a:t> </a:t>
            </a:r>
            <a:r>
              <a:rPr lang="ru-RU" dirty="0" err="1" smtClean="0"/>
              <a:t>фарби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3931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 smtClean="0">
                <a:solidFill>
                  <a:srgbClr val="0070C0"/>
                </a:solidFill>
              </a:rPr>
              <a:t>Виставка малюнків «Первоцвіти»</a:t>
            </a:r>
            <a:endParaRPr lang="ru-RU" i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2" r="10000" b="7048"/>
          <a:stretch/>
        </p:blipFill>
        <p:spPr>
          <a:xfrm>
            <a:off x="313507" y="1732160"/>
            <a:ext cx="4284619" cy="476358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765" y="5894151"/>
            <a:ext cx="34848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AD1385"/>
                </a:solidFill>
                <a:effectLst/>
              </a:rPr>
              <a:t>Кононенко Михайло</a:t>
            </a:r>
            <a:endParaRPr lang="ru-RU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AD1385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" t="-888" r="9695" b="6286"/>
          <a:stretch/>
        </p:blipFill>
        <p:spPr>
          <a:xfrm>
            <a:off x="5172384" y="1595626"/>
            <a:ext cx="5930537" cy="469476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28668" y="5386320"/>
            <a:ext cx="437485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Покатаєва</a:t>
            </a:r>
            <a:r>
              <a:rPr lang="uk-UA" sz="4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 Діана</a:t>
            </a:r>
            <a:endParaRPr lang="ru-RU" sz="4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19284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3" t="5333" r="-1465" b="11364"/>
          <a:stretch/>
        </p:blipFill>
        <p:spPr>
          <a:xfrm>
            <a:off x="339634" y="348343"/>
            <a:ext cx="3762104" cy="284770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51636" y="2672826"/>
            <a:ext cx="29501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Хлистунов</a:t>
            </a:r>
            <a:r>
              <a:rPr lang="uk-UA" sz="2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 Артем</a:t>
            </a:r>
            <a:endParaRPr lang="ru-RU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30" t="22233" r="5269" b="10381"/>
          <a:stretch/>
        </p:blipFill>
        <p:spPr>
          <a:xfrm rot="5400000">
            <a:off x="4201884" y="435428"/>
            <a:ext cx="2786744" cy="26735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258489" y="2734381"/>
            <a:ext cx="263161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Олійник Кароліна</a:t>
            </a:r>
            <a:endParaRPr lang="ru-RU" sz="2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0" t="11808" b="10350"/>
          <a:stretch/>
        </p:blipFill>
        <p:spPr>
          <a:xfrm>
            <a:off x="7306491" y="378822"/>
            <a:ext cx="4075612" cy="278674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925508" y="2580792"/>
            <a:ext cx="327301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Остапенко Діана</a:t>
            </a:r>
            <a:endParaRPr lang="ru-RU" sz="32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34" t="560" r="17460" b="338"/>
          <a:stretch/>
        </p:blipFill>
        <p:spPr>
          <a:xfrm>
            <a:off x="3840484" y="3165567"/>
            <a:ext cx="2696665" cy="336722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882400" y="6100302"/>
            <a:ext cx="26999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Лантінов</a:t>
            </a:r>
            <a:r>
              <a:rPr lang="uk-UA" sz="2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 Денис</a:t>
            </a:r>
            <a:endParaRPr lang="ru-RU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8" t="17144" r="9817" b="20888"/>
          <a:stretch/>
        </p:blipFill>
        <p:spPr>
          <a:xfrm>
            <a:off x="7046858" y="3165567"/>
            <a:ext cx="2751908" cy="336722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7046858" y="5952312"/>
            <a:ext cx="24041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Вакула </a:t>
            </a:r>
            <a:r>
              <a:rPr lang="uk-UA" sz="28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Данііл</a:t>
            </a:r>
            <a:endParaRPr lang="ru-RU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71521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5" y="328205"/>
            <a:ext cx="5277395" cy="51435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90719" y="4656798"/>
            <a:ext cx="378244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Лантінов</a:t>
            </a:r>
            <a:r>
              <a:rPr lang="uk-UA" sz="4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 Денис</a:t>
            </a:r>
            <a:endParaRPr lang="ru-RU" sz="4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9" t="10043" r="7936" b="5301"/>
          <a:stretch/>
        </p:blipFill>
        <p:spPr>
          <a:xfrm>
            <a:off x="5743302" y="465907"/>
            <a:ext cx="6139544" cy="48201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868114" y="4578217"/>
            <a:ext cx="426834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Олійник Кароліна</a:t>
            </a:r>
            <a:endParaRPr lang="ru-RU" sz="4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39736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" t="1626" r="2213" b="3627"/>
          <a:stretch/>
        </p:blipFill>
        <p:spPr>
          <a:xfrm>
            <a:off x="252552" y="278672"/>
            <a:ext cx="5843451" cy="445878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17835" y="4003655"/>
            <a:ext cx="33804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Покатаєва</a:t>
            </a:r>
            <a:r>
              <a:rPr lang="uk-UA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 </a:t>
            </a:r>
            <a:r>
              <a:rPr lang="uk-UA" sz="36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</a:rPr>
              <a:t>Д</a:t>
            </a:r>
            <a:r>
              <a:rPr lang="uk-UA" sz="3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іана</a:t>
            </a:r>
            <a:endParaRPr lang="ru-RU" sz="3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" b="8699"/>
          <a:stretch/>
        </p:blipFill>
        <p:spPr>
          <a:xfrm>
            <a:off x="6096003" y="278673"/>
            <a:ext cx="5761107" cy="445878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05563" y="4088248"/>
            <a:ext cx="413754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Хлистунов</a:t>
            </a:r>
            <a:r>
              <a:rPr lang="uk-UA" sz="4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 Артем</a:t>
            </a:r>
            <a:endParaRPr lang="ru-RU" sz="4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61923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3" t="1650" r="538" b="3111"/>
          <a:stretch/>
        </p:blipFill>
        <p:spPr>
          <a:xfrm rot="16200000">
            <a:off x="1780903" y="-674916"/>
            <a:ext cx="4432663" cy="640950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72660" y="4038284"/>
            <a:ext cx="335790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Вакула </a:t>
            </a:r>
            <a:r>
              <a:rPr lang="uk-UA" sz="40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Данііл</a:t>
            </a:r>
            <a:endParaRPr lang="ru-RU" sz="4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23886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0070C0"/>
                </a:solidFill>
              </a:rPr>
              <a:t>Поробки « Перший вісник весни»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9" t="12572" r="7587" b="5905"/>
          <a:stretch/>
        </p:blipFill>
        <p:spPr>
          <a:xfrm>
            <a:off x="792480" y="1793746"/>
            <a:ext cx="4572000" cy="456329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46494" y="5677879"/>
            <a:ext cx="65471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/>
                <a:solidFill>
                  <a:schemeClr val="accent3"/>
                </a:solidFill>
                <a:effectLst/>
              </a:rPr>
              <a:t>Кононенко Михайло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7" t="10921" r="11651" b="3873"/>
          <a:stretch/>
        </p:blipFill>
        <p:spPr>
          <a:xfrm>
            <a:off x="5498612" y="1750313"/>
            <a:ext cx="3871821" cy="4066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197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9" t="2667" r="6826" b="6540"/>
          <a:stretch/>
        </p:blipFill>
        <p:spPr>
          <a:xfrm>
            <a:off x="548640" y="339634"/>
            <a:ext cx="4214949" cy="574765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43518" y="5344776"/>
            <a:ext cx="37993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Покатаєва</a:t>
            </a:r>
            <a:r>
              <a:rPr lang="ru-RU" sz="36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 </a:t>
            </a:r>
            <a:r>
              <a:rPr lang="ru-RU" sz="3600" b="1" i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Діана</a:t>
            </a:r>
            <a:endParaRPr lang="ru-RU" sz="3600" b="1" i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70C0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6" t="22402" r="9842" b="7503"/>
          <a:stretch/>
        </p:blipFill>
        <p:spPr>
          <a:xfrm rot="5400000">
            <a:off x="6384603" y="809897"/>
            <a:ext cx="5103225" cy="41626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975564" y="4734973"/>
            <a:ext cx="421698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Олійник Кароліна</a:t>
            </a:r>
            <a:endParaRPr lang="ru-RU" sz="4000" b="1" i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18440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4" t="5810" r="952" b="6148"/>
          <a:stretch/>
        </p:blipFill>
        <p:spPr>
          <a:xfrm rot="5400000">
            <a:off x="-496393" y="1297579"/>
            <a:ext cx="5947959" cy="411915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30941" y="5561695"/>
            <a:ext cx="429329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i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Лантінов</a:t>
            </a:r>
            <a:r>
              <a:rPr lang="uk-UA" sz="44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 Денис</a:t>
            </a:r>
            <a:endParaRPr lang="ru-RU" sz="4400" b="1" i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70C0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947" y="522516"/>
            <a:ext cx="3557315" cy="566928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868270" y="5500139"/>
            <a:ext cx="393466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i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Дигало</a:t>
            </a:r>
            <a:r>
              <a:rPr lang="uk-UA" sz="48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 Дарія</a:t>
            </a:r>
            <a:endParaRPr lang="ru-RU" sz="4800" b="1" i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56255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5" t="7366" r="7673" b="7427"/>
          <a:stretch/>
        </p:blipFill>
        <p:spPr>
          <a:xfrm rot="16200000">
            <a:off x="2352251" y="-1081101"/>
            <a:ext cx="5044740" cy="799882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74918" y="5161895"/>
            <a:ext cx="53574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/>
                <a:solidFill>
                  <a:schemeClr val="accent3"/>
                </a:solidFill>
                <a:effectLst/>
              </a:rPr>
              <a:t>Вакула </a:t>
            </a:r>
            <a:r>
              <a:rPr lang="uk-UA" sz="5400" b="1" cap="none" spc="0" dirty="0" err="1" smtClean="0">
                <a:ln/>
                <a:solidFill>
                  <a:schemeClr val="accent3"/>
                </a:solidFill>
                <a:effectLst/>
              </a:rPr>
              <a:t>Данііл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57896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210491"/>
          </a:xfrm>
        </p:spPr>
        <p:txBody>
          <a:bodyPr/>
          <a:lstStyle/>
          <a:p>
            <a:r>
              <a:rPr lang="uk-UA" b="1" i="1" dirty="0" smtClean="0">
                <a:solidFill>
                  <a:srgbClr val="7030A0"/>
                </a:solidFill>
              </a:rPr>
              <a:t>Фото первоцвітів в природі</a:t>
            </a:r>
            <a:endParaRPr lang="ru-RU" b="1" i="1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8" t="635" r="158" b="4191"/>
          <a:stretch/>
        </p:blipFill>
        <p:spPr>
          <a:xfrm>
            <a:off x="607967" y="1541418"/>
            <a:ext cx="4094662" cy="50596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1" t="10031" b="9460"/>
          <a:stretch/>
        </p:blipFill>
        <p:spPr>
          <a:xfrm>
            <a:off x="6461761" y="1419498"/>
            <a:ext cx="4476205" cy="5103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315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14" y="304799"/>
            <a:ext cx="4628606" cy="58913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126" y="470261"/>
            <a:ext cx="5451566" cy="556042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65417" y="5734483"/>
            <a:ext cx="4543677" cy="923330"/>
          </a:xfrm>
          <a:prstGeom prst="rect">
            <a:avLst/>
          </a:prstGeom>
          <a:noFill/>
          <a:ln>
            <a:solidFill>
              <a:srgbClr val="7030A0"/>
            </a:solidFill>
          </a:ln>
          <a:scene3d>
            <a:camera prst="orthographicFront"/>
            <a:lightRig rig="soft" dir="t">
              <a:rot lat="0" lon="0" rev="156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i="1" cap="none" spc="0" dirty="0" err="1" smtClean="0">
                <a:ln/>
                <a:solidFill>
                  <a:srgbClr val="00B050"/>
                </a:solidFill>
                <a:effectLst/>
              </a:rPr>
              <a:t>Сизько</a:t>
            </a:r>
            <a:r>
              <a:rPr lang="uk-UA" sz="5400" b="1" i="1" cap="none" spc="0" dirty="0" smtClean="0">
                <a:ln/>
                <a:solidFill>
                  <a:srgbClr val="00B050"/>
                </a:solidFill>
                <a:effectLst/>
              </a:rPr>
              <a:t> </a:t>
            </a:r>
            <a:r>
              <a:rPr lang="uk-UA" sz="5400" b="1" i="1" dirty="0" err="1">
                <a:ln/>
                <a:solidFill>
                  <a:srgbClr val="00B050"/>
                </a:solidFill>
              </a:rPr>
              <a:t>Н</a:t>
            </a:r>
            <a:r>
              <a:rPr lang="uk-UA" sz="5400" b="1" i="1" cap="none" spc="0" dirty="0" err="1" smtClean="0">
                <a:ln/>
                <a:solidFill>
                  <a:srgbClr val="00B050"/>
                </a:solidFill>
                <a:effectLst/>
              </a:rPr>
              <a:t>ікіта</a:t>
            </a:r>
            <a:endParaRPr lang="ru-RU" sz="5400" b="1" i="1" cap="none" spc="0" dirty="0">
              <a:ln/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65328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5" r="18128" b="20000"/>
          <a:stretch/>
        </p:blipFill>
        <p:spPr>
          <a:xfrm>
            <a:off x="367938" y="435429"/>
            <a:ext cx="4674326" cy="500742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291" y="326571"/>
            <a:ext cx="4484915" cy="522514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82635" y="5403668"/>
            <a:ext cx="65471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Кононенко Михайло</a:t>
            </a:r>
            <a:endParaRPr lang="ru-RU" sz="5400" b="1" i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21918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81" y="234159"/>
            <a:ext cx="9540010" cy="54650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19401" y="5699184"/>
            <a:ext cx="56895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Олійник Кароліна</a:t>
            </a:r>
            <a:endParaRPr lang="ru-RU" sz="5400" b="1" i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71543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5845" y="476683"/>
            <a:ext cx="78069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Бережіть </a:t>
            </a:r>
            <a:r>
              <a:rPr lang="uk-UA" sz="5400" b="1" i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</a:rPr>
              <a:t>пер</a:t>
            </a:r>
            <a:r>
              <a:rPr lang="uk-UA" sz="5400" b="1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воцвіти !!!</a:t>
            </a:r>
            <a:endParaRPr lang="ru-RU" sz="5400" b="1" i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70C0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845" y="1700349"/>
            <a:ext cx="7990114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519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3000">
        <p15:prstTrans prst="airplan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Базис</Template>
  <TotalTime>932</TotalTime>
  <Words>408</Words>
  <Application>Microsoft Office PowerPoint</Application>
  <PresentationFormat>Широкоэкранный</PresentationFormat>
  <Paragraphs>49</Paragraphs>
  <Slides>22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Corbel</vt:lpstr>
      <vt:lpstr>Google Sans</vt:lpstr>
      <vt:lpstr>Open Sans</vt:lpstr>
      <vt:lpstr>Базис</vt:lpstr>
      <vt:lpstr>Проєкт «Первоцвіти рідного краю»</vt:lpstr>
      <vt:lpstr>Презентация PowerPoint</vt:lpstr>
      <vt:lpstr>Первоцвіти занесені до Червоної книги України</vt:lpstr>
      <vt:lpstr>Рідкісні та зникаючі види рослин     України</vt:lpstr>
      <vt:lpstr>Пролісок</vt:lpstr>
      <vt:lpstr>Конвалія</vt:lpstr>
      <vt:lpstr>Сон -трава</vt:lpstr>
      <vt:lpstr>Шафран сітчастий</vt:lpstr>
      <vt:lpstr>Виставка малюнків «Первоцвіти»</vt:lpstr>
      <vt:lpstr>Презентация PowerPoint</vt:lpstr>
      <vt:lpstr>Презентация PowerPoint</vt:lpstr>
      <vt:lpstr>Презентация PowerPoint</vt:lpstr>
      <vt:lpstr>Презентация PowerPoint</vt:lpstr>
      <vt:lpstr>Поробки « Перший вісник весни»</vt:lpstr>
      <vt:lpstr>Презентация PowerPoint</vt:lpstr>
      <vt:lpstr>Презентация PowerPoint</vt:lpstr>
      <vt:lpstr>Презентация PowerPoint</vt:lpstr>
      <vt:lpstr>Фото первоцвітів в природі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Проєкт «Первоцвіти рідного краю»</dc:title>
  <dc:creator>User</dc:creator>
  <cp:lastModifiedBy>User</cp:lastModifiedBy>
  <cp:revision>16</cp:revision>
  <dcterms:created xsi:type="dcterms:W3CDTF">2023-04-08T17:54:39Z</dcterms:created>
  <dcterms:modified xsi:type="dcterms:W3CDTF">2023-04-10T09:31:06Z</dcterms:modified>
</cp:coreProperties>
</file>