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7" r:id="rId1"/>
  </p:sldMasterIdLst>
  <p:sldIdLst>
    <p:sldId id="256" r:id="rId2"/>
    <p:sldId id="257" r:id="rId3"/>
    <p:sldId id="258" r:id="rId4"/>
    <p:sldId id="262" r:id="rId5"/>
    <p:sldId id="261" r:id="rId6"/>
    <p:sldId id="260" r:id="rId7"/>
    <p:sldId id="263" r:id="rId8"/>
    <p:sldId id="281" r:id="rId9"/>
    <p:sldId id="264" r:id="rId10"/>
    <p:sldId id="265" r:id="rId11"/>
    <p:sldId id="259" r:id="rId12"/>
    <p:sldId id="266" r:id="rId13"/>
    <p:sldId id="267" r:id="rId14"/>
    <p:sldId id="268" r:id="rId15"/>
    <p:sldId id="269" r:id="rId16"/>
    <p:sldId id="270" r:id="rId17"/>
    <p:sldId id="282" r:id="rId18"/>
    <p:sldId id="271" r:id="rId19"/>
    <p:sldId id="272" r:id="rId20"/>
    <p:sldId id="283" r:id="rId21"/>
    <p:sldId id="273" r:id="rId22"/>
    <p:sldId id="274" r:id="rId23"/>
    <p:sldId id="275" r:id="rId24"/>
    <p:sldId id="276" r:id="rId25"/>
    <p:sldId id="278" r:id="rId26"/>
    <p:sldId id="279" r:id="rId27"/>
    <p:sldId id="280" r:id="rId2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E504C"/>
    <a:srgbClr val="E4E9E3"/>
    <a:srgbClr val="FFF5D9"/>
    <a:srgbClr val="9AD9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F3062-A8C0-4173-B4F3-6D838ABA19EF}" type="datetimeFigureOut">
              <a:rPr lang="ru-RU" smtClean="0"/>
              <a:t>11.02.2021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51226-980F-4675-BABF-F0EA926DDA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0263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F3062-A8C0-4173-B4F3-6D838ABA19EF}" type="datetimeFigureOut">
              <a:rPr lang="ru-RU" smtClean="0"/>
              <a:t>11.02.2021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51226-980F-4675-BABF-F0EA926DDA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1621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F3062-A8C0-4173-B4F3-6D838ABA19EF}" type="datetimeFigureOut">
              <a:rPr lang="ru-RU" smtClean="0"/>
              <a:t>11.02.2021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51226-980F-4675-BABF-F0EA926DDA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23183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F3062-A8C0-4173-B4F3-6D838ABA19EF}" type="datetimeFigureOut">
              <a:rPr lang="ru-RU" smtClean="0"/>
              <a:t>11.02.2021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51226-980F-4675-BABF-F0EA926DDA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5098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F3062-A8C0-4173-B4F3-6D838ABA19EF}" type="datetimeFigureOut">
              <a:rPr lang="ru-RU" smtClean="0"/>
              <a:t>11.02.2021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51226-980F-4675-BABF-F0EA926DDA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62342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F3062-A8C0-4173-B4F3-6D838ABA19EF}" type="datetimeFigureOut">
              <a:rPr lang="ru-RU" smtClean="0"/>
              <a:t>11.02.2021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51226-980F-4675-BABF-F0EA926DDA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6652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F3062-A8C0-4173-B4F3-6D838ABA19EF}" type="datetimeFigureOut">
              <a:rPr lang="ru-RU" smtClean="0"/>
              <a:t>11.02.2021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51226-980F-4675-BABF-F0EA926DDA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63645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F3062-A8C0-4173-B4F3-6D838ABA19EF}" type="datetimeFigureOut">
              <a:rPr lang="ru-RU" smtClean="0"/>
              <a:t>11.02.2021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51226-980F-4675-BABF-F0EA926DDA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9320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F3062-A8C0-4173-B4F3-6D838ABA19EF}" type="datetimeFigureOut">
              <a:rPr lang="ru-RU" smtClean="0"/>
              <a:t>11.02.2021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51226-980F-4675-BABF-F0EA926DDA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1528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F3062-A8C0-4173-B4F3-6D838ABA19EF}" type="datetimeFigureOut">
              <a:rPr lang="ru-RU" smtClean="0"/>
              <a:t>11.02.2021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51226-980F-4675-BABF-F0EA926DDA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489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F3062-A8C0-4173-B4F3-6D838ABA19EF}" type="datetimeFigureOut">
              <a:rPr lang="ru-RU" smtClean="0"/>
              <a:t>11.02.2021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51226-980F-4675-BABF-F0EA926DDA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92805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3F3062-A8C0-4173-B4F3-6D838ABA19EF}" type="datetimeFigureOut">
              <a:rPr lang="ru-RU" smtClean="0"/>
              <a:t>11.02.2021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651226-980F-4675-BABF-F0EA926DDA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6885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1.png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12.png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5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13820" cy="914448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235876" y="2730929"/>
            <a:ext cx="6535061" cy="1711282"/>
          </a:xfrm>
          <a:prstGeom prst="rect">
            <a:avLst/>
          </a:prstGeom>
          <a:solidFill>
            <a:srgbClr val="FFF5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000" b="1" dirty="0" smtClean="0">
                <a:ln w="12700">
                  <a:solidFill>
                    <a:srgbClr val="FFF5D9"/>
                  </a:solidFill>
                  <a:prstDash val="solid"/>
                </a:ln>
                <a:solidFill>
                  <a:schemeClr val="accent2"/>
                </a:solidFill>
              </a:rPr>
              <a:t>Ранкова зустріч з </a:t>
            </a:r>
            <a:r>
              <a:rPr lang="en-US" sz="6000" b="1" dirty="0" smtClean="0">
                <a:ln w="12700">
                  <a:solidFill>
                    <a:srgbClr val="FFF5D9"/>
                  </a:solidFill>
                  <a:prstDash val="solid"/>
                </a:ln>
                <a:solidFill>
                  <a:schemeClr val="accent2"/>
                </a:solidFill>
              </a:rPr>
              <a:t>Lego</a:t>
            </a:r>
            <a:endParaRPr lang="ru-RU" sz="6000" b="1" dirty="0">
              <a:ln w="12700">
                <a:solidFill>
                  <a:srgbClr val="FFF5D9"/>
                </a:solidFill>
                <a:prstDash val="solid"/>
              </a:ln>
              <a:solidFill>
                <a:schemeClr val="accent2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046176" y="5292945"/>
            <a:ext cx="26893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dirty="0" smtClean="0"/>
              <a:t>Підготувала</a:t>
            </a:r>
          </a:p>
          <a:p>
            <a:pPr algn="r"/>
            <a:r>
              <a:rPr lang="uk-UA" dirty="0" smtClean="0"/>
              <a:t>Вчитель 2 – В класу</a:t>
            </a:r>
          </a:p>
          <a:p>
            <a:pPr algn="r"/>
            <a:r>
              <a:rPr lang="uk-UA" dirty="0" err="1" smtClean="0"/>
              <a:t>Горюк</a:t>
            </a:r>
            <a:r>
              <a:rPr lang="uk-UA" dirty="0" smtClean="0"/>
              <a:t> Оксана </a:t>
            </a:r>
            <a:r>
              <a:rPr lang="uk-UA" dirty="0"/>
              <a:t>Д</a:t>
            </a:r>
            <a:r>
              <a:rPr lang="uk-UA" dirty="0" smtClean="0"/>
              <a:t>митрівна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8335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5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597516" y="1149775"/>
            <a:ext cx="899696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План</a:t>
            </a:r>
            <a:endParaRPr lang="ru-RU" sz="4800" b="1" dirty="0" smtClean="0">
              <a:ln w="6600">
                <a:noFill/>
                <a:prstDash val="solid"/>
              </a:ln>
              <a:solidFill>
                <a:schemeClr val="accent2"/>
              </a:solidFill>
            </a:endParaRPr>
          </a:p>
          <a:p>
            <a:pPr marL="342900" indent="-342900">
              <a:buAutoNum type="arabicPeriod"/>
            </a:pPr>
            <a:r>
              <a:rPr lang="uk-UA" sz="48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Ранкова зустріч та її структура.</a:t>
            </a:r>
          </a:p>
          <a:p>
            <a:pPr marL="342900" indent="-342900">
              <a:buAutoNum type="arabicPeriod"/>
            </a:pPr>
            <a:r>
              <a:rPr lang="uk-UA" sz="48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Гра як засіб навчання.</a:t>
            </a:r>
          </a:p>
          <a:p>
            <a:pPr marL="342900" indent="-342900">
              <a:buAutoNum type="arabicPeriod"/>
            </a:pPr>
            <a:r>
              <a:rPr lang="uk-UA" sz="48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Технологія </a:t>
            </a:r>
            <a:r>
              <a:rPr lang="en-US" sz="48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Lego</a:t>
            </a:r>
            <a:r>
              <a:rPr lang="uk-UA" sz="48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, її принципи. Компетентності ХХІ століття.</a:t>
            </a:r>
          </a:p>
          <a:p>
            <a:pPr marL="342900" indent="-342900">
              <a:buAutoNum type="arabicPeriod"/>
            </a:pPr>
            <a:r>
              <a:rPr lang="uk-UA" sz="48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Використання </a:t>
            </a:r>
            <a:r>
              <a:rPr lang="en-US" sz="48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Lego</a:t>
            </a:r>
            <a:r>
              <a:rPr lang="uk-UA" sz="48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 у ранкових зустрічах.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934"/>
          <a:stretch/>
        </p:blipFill>
        <p:spPr>
          <a:xfrm>
            <a:off x="0" y="0"/>
            <a:ext cx="12213820" cy="6864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369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5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971049" y="2180588"/>
            <a:ext cx="83583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u="sng" dirty="0" smtClean="0">
                <a:ln w="6600">
                  <a:noFill/>
                  <a:prstDash val="solid"/>
                </a:ln>
                <a:solidFill>
                  <a:srgbClr val="0070C0"/>
                </a:solidFill>
              </a:rPr>
              <a:t>Тема місяця</a:t>
            </a:r>
            <a:r>
              <a:rPr lang="uk-UA" sz="4800" b="1" dirty="0" smtClean="0">
                <a:ln w="6600">
                  <a:noFill/>
                  <a:prstDash val="solid"/>
                </a:ln>
                <a:solidFill>
                  <a:srgbClr val="0070C0"/>
                </a:solidFill>
              </a:rPr>
              <a:t>: « Хочу – можу – треба»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91122" y="4531823"/>
            <a:ext cx="91182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u="sng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Тема дня</a:t>
            </a:r>
            <a:r>
              <a:rPr lang="uk-UA" sz="48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: «Які бажання виникають у людей?»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932"/>
          <a:stretch/>
        </p:blipFill>
        <p:spPr>
          <a:xfrm>
            <a:off x="-163488" y="-6626"/>
            <a:ext cx="12226699" cy="686462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961962" y="4609866"/>
            <a:ext cx="6568225" cy="141357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u="sng" dirty="0">
                <a:solidFill>
                  <a:srgbClr val="FF6600"/>
                </a:solidFill>
              </a:rPr>
              <a:t>Тема </a:t>
            </a:r>
            <a:r>
              <a:rPr lang="ru-RU" sz="4400" u="sng" dirty="0" err="1" smtClean="0">
                <a:solidFill>
                  <a:srgbClr val="FF6600"/>
                </a:solidFill>
              </a:rPr>
              <a:t>тижня</a:t>
            </a:r>
            <a:r>
              <a:rPr lang="en-US" sz="4400" dirty="0">
                <a:solidFill>
                  <a:srgbClr val="FF6600"/>
                </a:solidFill>
              </a:rPr>
              <a:t>:</a:t>
            </a:r>
            <a:r>
              <a:rPr lang="ru-RU" sz="4400" dirty="0" smtClean="0">
                <a:solidFill>
                  <a:srgbClr val="FF6600"/>
                </a:solidFill>
              </a:rPr>
              <a:t> «</a:t>
            </a:r>
            <a:r>
              <a:rPr lang="ru-RU" sz="4400" dirty="0" err="1" smtClean="0">
                <a:solidFill>
                  <a:srgbClr val="FF6600"/>
                </a:solidFill>
              </a:rPr>
              <a:t>Бажання</a:t>
            </a:r>
            <a:r>
              <a:rPr lang="ru-RU" sz="4400" dirty="0" smtClean="0">
                <a:solidFill>
                  <a:srgbClr val="FF6600"/>
                </a:solidFill>
              </a:rPr>
              <a:t> </a:t>
            </a:r>
            <a:r>
              <a:rPr lang="ru-RU" sz="4400" dirty="0">
                <a:solidFill>
                  <a:srgbClr val="FF6600"/>
                </a:solidFill>
              </a:rPr>
              <a:t>і </a:t>
            </a:r>
            <a:r>
              <a:rPr lang="ru-RU" sz="4400" dirty="0" err="1" smtClean="0">
                <a:solidFill>
                  <a:srgbClr val="FF6600"/>
                </a:solidFill>
              </a:rPr>
              <a:t>мрії</a:t>
            </a:r>
            <a:r>
              <a:rPr lang="uk-UA" sz="4400" dirty="0" smtClean="0">
                <a:solidFill>
                  <a:srgbClr val="FF6600"/>
                </a:solidFill>
              </a:rPr>
              <a:t>»</a:t>
            </a:r>
            <a:endParaRPr lang="ru-RU" sz="4400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1235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5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75"/>
          <a:stretch/>
        </p:blipFill>
        <p:spPr>
          <a:xfrm>
            <a:off x="0" y="0"/>
            <a:ext cx="12213820" cy="685156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777284" y="1178650"/>
            <a:ext cx="90710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1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. Квітка очікування</a:t>
            </a:r>
            <a:endParaRPr lang="uk-UA" sz="3600" b="1" dirty="0" smtClean="0">
              <a:ln w="6600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Візьміть пелюстку і запишіть свої очікування від майстер-класу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86" b="16244"/>
          <a:stretch/>
        </p:blipFill>
        <p:spPr>
          <a:xfrm>
            <a:off x="4332829" y="2932976"/>
            <a:ext cx="3959930" cy="3818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30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5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24929"/>
          <a:stretch/>
        </p:blipFill>
        <p:spPr>
          <a:xfrm>
            <a:off x="0" y="0"/>
            <a:ext cx="12213820" cy="68646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36" t="20210" r="21704" b="32250"/>
          <a:stretch/>
        </p:blipFill>
        <p:spPr>
          <a:xfrm>
            <a:off x="1624327" y="4066621"/>
            <a:ext cx="971399" cy="66192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82236" y="2129861"/>
            <a:ext cx="8158767" cy="4355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uk-UA" sz="3600" b="1" dirty="0" smtClean="0">
                <a:ln w="6600">
                  <a:noFill/>
                  <a:prstDash val="solid"/>
                </a:ln>
                <a:solidFill>
                  <a:srgbClr val="00B050"/>
                </a:solidFill>
              </a:rPr>
              <a:t>Стати слухняними будем старатись,</a:t>
            </a:r>
          </a:p>
          <a:p>
            <a:pPr>
              <a:spcAft>
                <a:spcPts val="600"/>
              </a:spcAft>
            </a:pPr>
            <a:r>
              <a:rPr lang="uk-UA" sz="3600" b="1" dirty="0" smtClean="0">
                <a:ln w="6600">
                  <a:noFill/>
                  <a:prstDash val="solid"/>
                </a:ln>
                <a:solidFill>
                  <a:srgbClr val="0070C0"/>
                </a:solidFill>
              </a:rPr>
              <a:t>Вчитись на совість, частіше всміхатись.</a:t>
            </a:r>
          </a:p>
          <a:p>
            <a:pPr>
              <a:spcAft>
                <a:spcPts val="600"/>
              </a:spcAft>
            </a:pP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Буду усім я допомагати </a:t>
            </a:r>
          </a:p>
          <a:p>
            <a:pPr>
              <a:spcAft>
                <a:spcPts val="600"/>
              </a:spcAft>
            </a:pPr>
            <a:r>
              <a:rPr lang="uk-UA" sz="3600" b="1" dirty="0" smtClean="0">
                <a:ln w="6600">
                  <a:noFill/>
                  <a:prstDash val="solid"/>
                </a:ln>
                <a:solidFill>
                  <a:srgbClr val="FE504C"/>
                </a:solidFill>
              </a:rPr>
              <a:t>І постараюсь образи прощати.</a:t>
            </a:r>
          </a:p>
          <a:p>
            <a:pPr>
              <a:spcAft>
                <a:spcPts val="600"/>
              </a:spcAft>
            </a:pPr>
            <a:r>
              <a:rPr lang="uk-UA" sz="3600" b="1" dirty="0" smtClean="0">
                <a:ln w="6600">
                  <a:noFill/>
                  <a:prstDash val="solid"/>
                </a:ln>
                <a:solidFill>
                  <a:srgbClr val="002060"/>
                </a:solidFill>
              </a:rPr>
              <a:t>Що я хочу для себе – зроблю те для інших</a:t>
            </a:r>
          </a:p>
          <a:p>
            <a:pPr>
              <a:spcAft>
                <a:spcPts val="600"/>
              </a:spcAft>
            </a:pPr>
            <a:r>
              <a:rPr lang="uk-UA" sz="3600" b="1" dirty="0" smtClean="0">
                <a:ln w="6600">
                  <a:noFill/>
                  <a:prstDash val="solid"/>
                </a:ln>
                <a:solidFill>
                  <a:srgbClr val="FFC000"/>
                </a:solidFill>
              </a:rPr>
              <a:t>І світ усміхнеться і стане добрішим.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06" t="22680" r="49915" b="34720"/>
          <a:stretch/>
        </p:blipFill>
        <p:spPr>
          <a:xfrm>
            <a:off x="1684458" y="3449829"/>
            <a:ext cx="898840" cy="56381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03" t="24532" r="77745" b="38424"/>
          <a:stretch/>
        </p:blipFill>
        <p:spPr>
          <a:xfrm>
            <a:off x="1684459" y="5869926"/>
            <a:ext cx="911267" cy="50161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85" t="23915" r="36064" b="38424"/>
          <a:stretch/>
        </p:blipFill>
        <p:spPr>
          <a:xfrm>
            <a:off x="1684458" y="2243612"/>
            <a:ext cx="970220" cy="54296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01" t="24532" r="63767" b="37189"/>
          <a:stretch/>
        </p:blipFill>
        <p:spPr>
          <a:xfrm>
            <a:off x="1684458" y="2870820"/>
            <a:ext cx="971025" cy="53753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915" t="24532" r="7980" b="37807"/>
          <a:stretch/>
        </p:blipFill>
        <p:spPr>
          <a:xfrm>
            <a:off x="1624327" y="4795216"/>
            <a:ext cx="1031157" cy="56667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740652" y="1126592"/>
            <a:ext cx="471069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>
                <a:ln w="6600">
                  <a:noFill/>
                  <a:prstDash val="solid"/>
                </a:ln>
                <a:solidFill>
                  <a:srgbClr val="0070C0"/>
                </a:solidFill>
              </a:rPr>
              <a:t>Наш девіз!</a:t>
            </a:r>
          </a:p>
        </p:txBody>
      </p:sp>
    </p:spTree>
    <p:extLst>
      <p:ext uri="{BB962C8B-B14F-4D97-AF65-F5344CB8AC3E}">
        <p14:creationId xmlns:p14="http://schemas.microsoft.com/office/powerpoint/2010/main" val="915644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dvAuto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5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216"/>
          <a:stretch/>
        </p:blipFill>
        <p:spPr>
          <a:xfrm>
            <a:off x="0" y="1"/>
            <a:ext cx="12213820" cy="683868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36502" y="1236145"/>
            <a:ext cx="90710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ln w="6600">
                  <a:noFill/>
                  <a:prstDash val="solid"/>
                </a:ln>
                <a:solidFill>
                  <a:srgbClr val="0070C0"/>
                </a:solidFill>
              </a:rPr>
              <a:t>Ранкова зустріч: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це невидима ниточка, яка з’єднує учня та вчителя;</a:t>
            </a:r>
            <a:endParaRPr lang="uk-UA" sz="3600" b="1" dirty="0">
              <a:ln w="6600">
                <a:noFill/>
                <a:prstDash val="solid"/>
              </a:ln>
              <a:solidFill>
                <a:schemeClr val="accent2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це коли зароджується довіра між вчителем та учнем.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це задання настрою мети і темпу на цілий день.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209" b="25951"/>
          <a:stretch/>
        </p:blipFill>
        <p:spPr>
          <a:xfrm>
            <a:off x="3459587" y="5045929"/>
            <a:ext cx="5272825" cy="1812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142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5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793"/>
          <a:stretch/>
        </p:blipFill>
        <p:spPr>
          <a:xfrm>
            <a:off x="0" y="1"/>
            <a:ext cx="12213820" cy="687731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738648" y="1700498"/>
            <a:ext cx="907102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Структура</a:t>
            </a:r>
          </a:p>
          <a:p>
            <a:pPr marL="742950" indent="-742950">
              <a:spcAft>
                <a:spcPts val="600"/>
              </a:spcAft>
              <a:buFont typeface="+mj-lt"/>
              <a:buAutoNum type="arabicPeriod"/>
            </a:pP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Вітання</a:t>
            </a:r>
          </a:p>
          <a:p>
            <a:pPr marL="742950" indent="-742950">
              <a:spcAft>
                <a:spcPts val="600"/>
              </a:spcAft>
              <a:buFont typeface="+mj-lt"/>
              <a:buAutoNum type="arabicPeriod"/>
            </a:pP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Обмін інформацією.</a:t>
            </a:r>
          </a:p>
          <a:p>
            <a:pPr marL="742950" indent="-742950">
              <a:spcAft>
                <a:spcPts val="600"/>
              </a:spcAft>
              <a:buFont typeface="+mj-lt"/>
              <a:buAutoNum type="arabicPeriod"/>
            </a:pP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Групова робота.</a:t>
            </a:r>
          </a:p>
          <a:p>
            <a:pPr marL="742950" indent="-742950">
              <a:spcAft>
                <a:spcPts val="600"/>
              </a:spcAft>
              <a:buFont typeface="+mj-lt"/>
              <a:buAutoNum type="arabicPeriod"/>
            </a:pP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Щоденні новини.</a:t>
            </a:r>
          </a:p>
        </p:txBody>
      </p:sp>
      <p:pic>
        <p:nvPicPr>
          <p:cNvPr id="2050" name="Picture 2" descr="Картинки по запросу &quot;структура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06" t="8556" r="14042"/>
          <a:stretch/>
        </p:blipFill>
        <p:spPr bwMode="auto">
          <a:xfrm>
            <a:off x="6941713" y="3741022"/>
            <a:ext cx="3039414" cy="2699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5543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5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934"/>
          <a:stretch/>
        </p:blipFill>
        <p:spPr>
          <a:xfrm>
            <a:off x="491" y="0"/>
            <a:ext cx="12213820" cy="686443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853660" y="1335129"/>
            <a:ext cx="25074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Чому коло?</a:t>
            </a:r>
            <a:endParaRPr lang="uk-UA" sz="3600" b="1" dirty="0">
              <a:ln w="6600">
                <a:noFill/>
                <a:prstDash val="solid"/>
              </a:ln>
              <a:solidFill>
                <a:schemeClr val="accent2"/>
              </a:solidFill>
            </a:endParaRPr>
          </a:p>
        </p:txBody>
      </p:sp>
      <p:pic>
        <p:nvPicPr>
          <p:cNvPr id="1026" name="Picture 2" descr="Картинки по запросу &quot;діти у колі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89"/>
          <a:stretch/>
        </p:blipFill>
        <p:spPr bwMode="auto">
          <a:xfrm>
            <a:off x="3457168" y="2126259"/>
            <a:ext cx="5300466" cy="459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1837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5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934"/>
          <a:stretch/>
        </p:blipFill>
        <p:spPr>
          <a:xfrm>
            <a:off x="0" y="0"/>
            <a:ext cx="12213820" cy="686443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0490" y="1455648"/>
            <a:ext cx="907102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Методика </a:t>
            </a:r>
            <a:r>
              <a:rPr lang="uk-UA" sz="3600" b="1" dirty="0" err="1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компетентнісного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 </a:t>
            </a:r>
            <a:r>
              <a:rPr lang="uk-UA" sz="3600" b="1" dirty="0" err="1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навчаня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: «Шість цеглин» розвиває: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uk-UA" sz="3600" b="1" dirty="0">
                <a:ln w="6600">
                  <a:noFill/>
                  <a:prstDash val="solid"/>
                </a:ln>
                <a:solidFill>
                  <a:srgbClr val="FE504C"/>
                </a:solidFill>
              </a:rPr>
              <a:t>у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rgbClr val="FE504C"/>
                </a:solidFill>
              </a:rPr>
              <a:t>вагу;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uk-UA" sz="3600" b="1" dirty="0" smtClean="0">
                <a:ln w="6600">
                  <a:noFill/>
                  <a:prstDash val="solid"/>
                </a:ln>
                <a:solidFill>
                  <a:srgbClr val="0070C0"/>
                </a:solidFill>
              </a:rPr>
              <a:t>пам’ять;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uk-UA" sz="3600" b="1" dirty="0" smtClean="0">
                <a:ln w="6600">
                  <a:noFill/>
                  <a:prstDash val="solid"/>
                </a:ln>
                <a:solidFill>
                  <a:srgbClr val="FFC000"/>
                </a:solidFill>
              </a:rPr>
              <a:t>самоконтроль;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uk-UA" sz="3600" b="1" dirty="0" smtClean="0">
                <a:ln w="6600">
                  <a:noFill/>
                  <a:prstDash val="solid"/>
                </a:ln>
                <a:solidFill>
                  <a:srgbClr val="00B050"/>
                </a:solidFill>
              </a:rPr>
              <a:t>мовлення;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uk-UA" sz="3600" b="1" dirty="0" smtClean="0">
                <a:ln w="6600">
                  <a:noFill/>
                  <a:prstDash val="solid"/>
                </a:ln>
                <a:solidFill>
                  <a:srgbClr val="FF6600"/>
                </a:solidFill>
              </a:rPr>
              <a:t>мислення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uk-UA" sz="3600" b="1" dirty="0" smtClean="0">
                <a:ln w="6600">
                  <a:noFill/>
                  <a:prstDash val="solid"/>
                </a:ln>
                <a:solidFill>
                  <a:srgbClr val="002060"/>
                </a:solidFill>
              </a:rPr>
              <a:t>ментальну гнучкість.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en-US" sz="3600" b="1" dirty="0" smtClean="0">
                <a:ln w="6600">
                  <a:noFill/>
                  <a:prstDash val="solid"/>
                </a:ln>
                <a:solidFill>
                  <a:srgbClr val="7030A0"/>
                </a:solidFill>
              </a:rPr>
              <a:t>???</a:t>
            </a:r>
            <a:endParaRPr lang="uk-UA" sz="3600" b="1" dirty="0" smtClean="0">
              <a:ln w="6600">
                <a:noFill/>
                <a:prstDash val="solid"/>
              </a:ln>
              <a:solidFill>
                <a:srgbClr val="7030A0"/>
              </a:solidFill>
            </a:endParaRPr>
          </a:p>
          <a:p>
            <a:pPr marL="571500" indent="-571500">
              <a:buFont typeface="Wingdings" panose="05000000000000000000" pitchFamily="2" charset="2"/>
              <a:buChar char="§"/>
            </a:pPr>
            <a:endParaRPr lang="uk-UA" sz="3600" b="1" dirty="0" smtClean="0">
              <a:ln w="6600">
                <a:noFill/>
                <a:prstDash val="solid"/>
              </a:ln>
              <a:solidFill>
                <a:srgbClr val="7030A0"/>
              </a:solidFill>
            </a:endParaRPr>
          </a:p>
          <a:p>
            <a:pPr marL="571500" indent="-571500">
              <a:buFont typeface="Wingdings" panose="05000000000000000000" pitchFamily="2" charset="2"/>
              <a:buChar char="§"/>
            </a:pPr>
            <a:endParaRPr lang="uk-UA" sz="3600" b="1" dirty="0" smtClean="0">
              <a:ln w="6600">
                <a:noFill/>
                <a:prstDash val="solid"/>
              </a:ln>
              <a:solidFill>
                <a:srgbClr val="C00000"/>
              </a:solidFill>
            </a:endParaRPr>
          </a:p>
        </p:txBody>
      </p:sp>
      <p:pic>
        <p:nvPicPr>
          <p:cNvPr id="3074" name="Picture 2" descr="Картинки по запросу &quot;розвиток школяра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91"/>
          <a:stretch/>
        </p:blipFill>
        <p:spPr bwMode="auto">
          <a:xfrm>
            <a:off x="6981377" y="2549392"/>
            <a:ext cx="3154296" cy="4302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124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5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934"/>
          <a:stretch/>
        </p:blipFill>
        <p:spPr>
          <a:xfrm>
            <a:off x="0" y="0"/>
            <a:ext cx="12213820" cy="686443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0489" y="1348681"/>
            <a:ext cx="90710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Принципи роботи</a:t>
            </a:r>
            <a:r>
              <a:rPr lang="en-US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 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з </a:t>
            </a:r>
            <a:r>
              <a:rPr lang="en-US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Lego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:</a:t>
            </a:r>
          </a:p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послідовність;</a:t>
            </a:r>
          </a:p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доступність;</a:t>
            </a:r>
          </a:p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системність.</a:t>
            </a:r>
          </a:p>
        </p:txBody>
      </p:sp>
      <p:pic>
        <p:nvPicPr>
          <p:cNvPr id="1026" name="Picture 2" descr="Картинки по запросу &quot;робота з лего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18"/>
          <a:stretch/>
        </p:blipFill>
        <p:spPr bwMode="auto">
          <a:xfrm>
            <a:off x="3385511" y="4007780"/>
            <a:ext cx="5420977" cy="2856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4151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5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661374" y="1164134"/>
            <a:ext cx="9453093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ln w="6600">
                  <a:noFill/>
                  <a:prstDash val="solid"/>
                </a:ln>
                <a:solidFill>
                  <a:srgbClr val="0070C0"/>
                </a:solidFill>
              </a:rPr>
              <a:t>Мета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: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rgbClr val="FFFF00"/>
                </a:solidFill>
              </a:rPr>
              <a:t> 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uk-UA" sz="3600" b="1" dirty="0" smtClean="0">
                <a:ln w="6600">
                  <a:noFill/>
                  <a:prstDash val="solid"/>
                </a:ln>
                <a:solidFill>
                  <a:srgbClr val="0070C0"/>
                </a:solidFill>
              </a:rPr>
              <a:t>Ознайомити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rgbClr val="FFFF00"/>
                </a:solidFill>
              </a:rPr>
              <a:t> 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дітей із розмаїттям навколишнього світу;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uk-UA" sz="3600" b="1" dirty="0" smtClean="0">
                <a:ln w="6600">
                  <a:noFill/>
                  <a:prstDash val="solid"/>
                </a:ln>
                <a:solidFill>
                  <a:srgbClr val="0070C0"/>
                </a:solidFill>
              </a:rPr>
              <a:t>Розширити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rgbClr val="FFFF00"/>
                </a:solidFill>
              </a:rPr>
              <a:t> 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пізнання учнів у життєвому просторі, знання дітей про мрії та бажання;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uk-UA" sz="3600" b="1" dirty="0" smtClean="0">
                <a:ln w="6600">
                  <a:noFill/>
                  <a:prstDash val="solid"/>
                </a:ln>
                <a:solidFill>
                  <a:srgbClr val="0070C0"/>
                </a:solidFill>
              </a:rPr>
              <a:t>Створити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rgbClr val="FFFF00"/>
                </a:solidFill>
              </a:rPr>
              <a:t> 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позитивний емоційний настрій від особистих та спільних мрій і бажань;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uk-UA" sz="3600" b="1" dirty="0" smtClean="0">
                <a:ln w="6600">
                  <a:noFill/>
                  <a:prstDash val="solid"/>
                </a:ln>
                <a:solidFill>
                  <a:srgbClr val="0070C0"/>
                </a:solidFill>
              </a:rPr>
              <a:t>Сформувати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rgbClr val="FFFF00"/>
                </a:solidFill>
              </a:rPr>
              <a:t> 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єдину спільноту, згуртувати колектив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932"/>
          <a:stretch/>
        </p:blipFill>
        <p:spPr>
          <a:xfrm>
            <a:off x="-318034" y="-6626"/>
            <a:ext cx="12213820" cy="6864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460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5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793"/>
          <a:stretch/>
        </p:blipFill>
        <p:spPr>
          <a:xfrm>
            <a:off x="0" y="1"/>
            <a:ext cx="12213820" cy="687731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0490" y="2661120"/>
            <a:ext cx="90710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Перед учнями знаходяться кольорові цеглинки. Кожен визначає, про що зараз думає, чого йому хочеться і асоціативно вибирає колір цеглинки, яка відповідає його бажанню. </a:t>
            </a:r>
            <a:r>
              <a:rPr lang="uk-UA" sz="3600" b="1" u="sng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Працюємо в парі.</a:t>
            </a:r>
          </a:p>
        </p:txBody>
      </p:sp>
      <p:sp>
        <p:nvSpPr>
          <p:cNvPr id="3" name="AutoShape 2" descr="Картинки по запросу &quot;діт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5017019" y="1581235"/>
            <a:ext cx="215796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3600" b="1" dirty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2. Вітання</a:t>
            </a:r>
            <a:endParaRPr lang="uk-UA" sz="3600" b="1" dirty="0">
              <a:ln w="6600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21406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5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666223" y="2464019"/>
            <a:ext cx="8931204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Я тобі бажаю               здоров’я</a:t>
            </a:r>
          </a:p>
          <a:p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Я </a:t>
            </a:r>
            <a:r>
              <a:rPr lang="uk-UA" sz="3600" b="1" dirty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тобі бажаю          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     підтримки</a:t>
            </a:r>
          </a:p>
          <a:p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Я </a:t>
            </a:r>
            <a:r>
              <a:rPr lang="uk-UA" sz="3600" b="1" dirty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тобі бажаю          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     чарівності</a:t>
            </a:r>
          </a:p>
          <a:p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Я </a:t>
            </a:r>
            <a:r>
              <a:rPr lang="uk-UA" sz="3600" b="1" dirty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тобі бажаю          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     сили</a:t>
            </a:r>
          </a:p>
          <a:p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Я </a:t>
            </a:r>
            <a:r>
              <a:rPr lang="uk-UA" sz="3600" b="1" dirty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тобі бажаю           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    життєрадісності</a:t>
            </a:r>
          </a:p>
          <a:p>
            <a:r>
              <a:rPr lang="uk-UA" sz="3600" b="1" dirty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Я тобі бажаю           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    бадьорості</a:t>
            </a:r>
            <a:endParaRPr lang="uk-UA" sz="3600" b="1" dirty="0">
              <a:ln w="6600">
                <a:noFill/>
                <a:prstDash val="solid"/>
              </a:ln>
              <a:solidFill>
                <a:schemeClr val="accent2"/>
              </a:solidFill>
            </a:endParaRPr>
          </a:p>
          <a:p>
            <a:endParaRPr lang="uk-UA" sz="3600" b="1" dirty="0">
              <a:ln w="6600">
                <a:noFill/>
                <a:prstDash val="solid"/>
              </a:ln>
              <a:solidFill>
                <a:schemeClr val="accent2"/>
              </a:solidFill>
            </a:endParaRPr>
          </a:p>
          <a:p>
            <a:endParaRPr lang="uk-UA" sz="3600" b="1" dirty="0">
              <a:ln w="6600">
                <a:noFill/>
                <a:prstDash val="solid"/>
              </a:ln>
              <a:solidFill>
                <a:schemeClr val="accent2"/>
              </a:solidFill>
            </a:endParaRPr>
          </a:p>
          <a:p>
            <a:endParaRPr lang="uk-UA" sz="3600" b="1" dirty="0">
              <a:ln w="6600">
                <a:noFill/>
                <a:prstDash val="solid"/>
              </a:ln>
              <a:solidFill>
                <a:schemeClr val="accent2"/>
              </a:solidFill>
            </a:endParaRPr>
          </a:p>
          <a:p>
            <a:endParaRPr lang="uk-UA" sz="3600" b="1" dirty="0">
              <a:ln w="6600">
                <a:noFill/>
                <a:prstDash val="solid"/>
              </a:ln>
              <a:solidFill>
                <a:schemeClr val="accent2"/>
              </a:solidFill>
            </a:endParaRPr>
          </a:p>
          <a:p>
            <a:endParaRPr lang="uk-UA" sz="3600" b="1" dirty="0" smtClean="0">
              <a:ln w="6600">
                <a:noFill/>
                <a:prstDash val="solid"/>
              </a:ln>
              <a:solidFill>
                <a:schemeClr val="accent2"/>
              </a:solidFill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5" t="-24787" r="105" b="24787"/>
          <a:stretch/>
        </p:blipFill>
        <p:spPr>
          <a:xfrm>
            <a:off x="-12878" y="-2266682"/>
            <a:ext cx="12213820" cy="914448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58522" y="1083615"/>
            <a:ext cx="90710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2. Вітання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36" t="20210" r="21704" b="32250"/>
          <a:stretch/>
        </p:blipFill>
        <p:spPr>
          <a:xfrm>
            <a:off x="5714747" y="3611077"/>
            <a:ext cx="971399" cy="66192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06" t="22680" r="49915" b="34720"/>
          <a:stretch/>
        </p:blipFill>
        <p:spPr>
          <a:xfrm>
            <a:off x="5690609" y="3079666"/>
            <a:ext cx="898840" cy="56381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03" t="24532" r="77745" b="38424"/>
          <a:stretch/>
        </p:blipFill>
        <p:spPr>
          <a:xfrm>
            <a:off x="5744812" y="4741630"/>
            <a:ext cx="911267" cy="50161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85" t="23915" r="36064" b="38424"/>
          <a:stretch/>
        </p:blipFill>
        <p:spPr>
          <a:xfrm>
            <a:off x="5690609" y="2528657"/>
            <a:ext cx="970220" cy="54296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01" t="24532" r="63767" b="37189"/>
          <a:stretch/>
        </p:blipFill>
        <p:spPr>
          <a:xfrm>
            <a:off x="5685054" y="5315378"/>
            <a:ext cx="971025" cy="53753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915" t="24532" r="7980" b="37807"/>
          <a:stretch/>
        </p:blipFill>
        <p:spPr>
          <a:xfrm>
            <a:off x="5690609" y="4202713"/>
            <a:ext cx="984472" cy="541016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2331372" y="1823918"/>
            <a:ext cx="89312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- Добрий ранок!</a:t>
            </a:r>
          </a:p>
        </p:txBody>
      </p:sp>
    </p:spTree>
    <p:extLst>
      <p:ext uri="{BB962C8B-B14F-4D97-AF65-F5344CB8AC3E}">
        <p14:creationId xmlns:p14="http://schemas.microsoft.com/office/powerpoint/2010/main" val="244068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5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793"/>
          <a:stretch/>
        </p:blipFill>
        <p:spPr>
          <a:xfrm>
            <a:off x="0" y="1"/>
            <a:ext cx="12213820" cy="687731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791625" y="1078434"/>
            <a:ext cx="90710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3. Обмін інформацією</a:t>
            </a:r>
          </a:p>
          <a:p>
            <a:pPr algn="ctr"/>
            <a:endParaRPr lang="uk-UA" sz="3600" b="1" dirty="0" smtClean="0">
              <a:ln w="6600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36" t="20210" r="21704" b="32250"/>
          <a:stretch/>
        </p:blipFill>
        <p:spPr>
          <a:xfrm>
            <a:off x="5150809" y="3618656"/>
            <a:ext cx="2173528" cy="148107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06" t="22680" r="49915" b="34720"/>
          <a:stretch/>
        </p:blipFill>
        <p:spPr>
          <a:xfrm>
            <a:off x="8061629" y="5371721"/>
            <a:ext cx="2054742" cy="128888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03" t="24532" r="77745" b="38424"/>
          <a:stretch/>
        </p:blipFill>
        <p:spPr>
          <a:xfrm>
            <a:off x="2540773" y="3231374"/>
            <a:ext cx="1627988" cy="89614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01" t="24532" r="63767" b="37189"/>
          <a:stretch/>
        </p:blipFill>
        <p:spPr>
          <a:xfrm>
            <a:off x="8169352" y="2783274"/>
            <a:ext cx="1839297" cy="101818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915" t="24532" r="7980" b="37807"/>
          <a:stretch/>
        </p:blipFill>
        <p:spPr>
          <a:xfrm>
            <a:off x="2540773" y="5294630"/>
            <a:ext cx="1957481" cy="107573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693450" y="1792218"/>
            <a:ext cx="90710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Тема дня: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519514" y="2905582"/>
            <a:ext cx="541889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Які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7916788" y="4458232"/>
            <a:ext cx="234442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4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бажання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083897" y="2417052"/>
            <a:ext cx="28712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виникають</a:t>
            </a:r>
            <a:endParaRPr lang="ru-RU" sz="4400" dirty="0">
              <a:ln w="6600">
                <a:noFill/>
                <a:prstDash val="solid"/>
              </a:ln>
              <a:solidFill>
                <a:schemeClr val="accent2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8938406" y="1872463"/>
            <a:ext cx="45236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у</a:t>
            </a:r>
            <a:endParaRPr lang="ru-RU" sz="4400" dirty="0">
              <a:ln w="6600">
                <a:noFill/>
                <a:prstDash val="solid"/>
              </a:ln>
              <a:solidFill>
                <a:schemeClr val="accent2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633364" y="4386900"/>
            <a:ext cx="207512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людей</a:t>
            </a:r>
            <a:r>
              <a:rPr lang="uk-UA" sz="44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?</a:t>
            </a:r>
            <a:endParaRPr lang="ru-RU" sz="4400" dirty="0">
              <a:ln w="6600">
                <a:noFill/>
                <a:prstDash val="solid"/>
              </a:ln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1836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5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793"/>
          <a:stretch/>
        </p:blipFill>
        <p:spPr>
          <a:xfrm>
            <a:off x="0" y="1"/>
            <a:ext cx="12213820" cy="687731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59124" y="1458642"/>
            <a:ext cx="46831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3. Обмін інформацією</a:t>
            </a:r>
          </a:p>
          <a:p>
            <a:pPr algn="ctr"/>
            <a:endParaRPr lang="uk-UA" sz="3600" b="1" dirty="0" smtClean="0">
              <a:ln w="6600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822385" y="2238457"/>
            <a:ext cx="21651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Тема дня: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1574783" y="2631833"/>
            <a:ext cx="905183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«</a:t>
            </a:r>
            <a:r>
              <a:rPr lang="uk-UA" sz="4400" b="1" dirty="0" smtClean="0">
                <a:ln w="6600">
                  <a:noFill/>
                  <a:prstDash val="solid"/>
                </a:ln>
                <a:solidFill>
                  <a:srgbClr val="FE504C"/>
                </a:solidFill>
              </a:rPr>
              <a:t>Які</a:t>
            </a:r>
            <a:r>
              <a:rPr lang="uk-UA" sz="4400" b="1" dirty="0" smtClean="0">
                <a:ln w="6600">
                  <a:noFill/>
                  <a:prstDash val="solid"/>
                </a:ln>
                <a:solidFill>
                  <a:srgbClr val="FFFF00"/>
                </a:solidFill>
              </a:rPr>
              <a:t> </a:t>
            </a:r>
            <a:r>
              <a:rPr lang="uk-UA" sz="4400" b="1" dirty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б</a:t>
            </a:r>
            <a:r>
              <a:rPr lang="uk-UA" sz="44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ажання</a:t>
            </a:r>
            <a:r>
              <a:rPr lang="uk-UA" sz="4400" b="1" dirty="0" smtClean="0">
                <a:ln w="6600">
                  <a:noFill/>
                  <a:prstDash val="solid"/>
                </a:ln>
                <a:solidFill>
                  <a:srgbClr val="FFFF00"/>
                </a:solidFill>
              </a:rPr>
              <a:t> </a:t>
            </a:r>
            <a:r>
              <a:rPr lang="uk-UA" sz="4400" b="1" dirty="0" smtClean="0">
                <a:ln w="6600">
                  <a:noFill/>
                  <a:prstDash val="solid"/>
                </a:ln>
                <a:solidFill>
                  <a:srgbClr val="FFC000"/>
                </a:solidFill>
              </a:rPr>
              <a:t>виникають</a:t>
            </a:r>
            <a:r>
              <a:rPr lang="uk-UA" sz="4400" b="1" dirty="0" smtClean="0">
                <a:ln w="6600">
                  <a:noFill/>
                  <a:prstDash val="solid"/>
                </a:ln>
                <a:solidFill>
                  <a:srgbClr val="FFFF00"/>
                </a:solidFill>
              </a:rPr>
              <a:t> </a:t>
            </a:r>
            <a:r>
              <a:rPr lang="uk-UA" sz="4400" b="1" dirty="0" smtClean="0">
                <a:ln w="6600">
                  <a:noFill/>
                  <a:prstDash val="solid"/>
                </a:ln>
                <a:solidFill>
                  <a:srgbClr val="0070C0"/>
                </a:solidFill>
              </a:rPr>
              <a:t>у </a:t>
            </a:r>
            <a:r>
              <a:rPr lang="uk-UA" sz="4400" b="1" dirty="0" smtClean="0">
                <a:ln w="6600">
                  <a:noFill/>
                  <a:prstDash val="solid"/>
                </a:ln>
                <a:solidFill>
                  <a:srgbClr val="002060"/>
                </a:solidFill>
              </a:rPr>
              <a:t>людей?»</a:t>
            </a:r>
            <a:endParaRPr lang="ru-RU" sz="4400" dirty="0">
              <a:ln w="6600">
                <a:noFill/>
                <a:prstDash val="solid"/>
              </a:ln>
              <a:solidFill>
                <a:srgbClr val="002060"/>
              </a:solidFill>
            </a:endParaRPr>
          </a:p>
        </p:txBody>
      </p:sp>
      <p:pic>
        <p:nvPicPr>
          <p:cNvPr id="2050" name="Picture 2" descr="Картинки по запросу &quot;дитина яка думає&quot;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67" r="28061"/>
          <a:stretch/>
        </p:blipFill>
        <p:spPr bwMode="auto">
          <a:xfrm>
            <a:off x="4662153" y="3401274"/>
            <a:ext cx="2485622" cy="3296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9470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5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934"/>
          <a:stretch/>
        </p:blipFill>
        <p:spPr>
          <a:xfrm>
            <a:off x="0" y="0"/>
            <a:ext cx="12213820" cy="686443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36418" y="1142498"/>
            <a:ext cx="90710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4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. Звуковий аналіз слова</a:t>
            </a:r>
          </a:p>
          <a:p>
            <a:pPr algn="ctr"/>
            <a:endParaRPr lang="uk-UA" sz="3600" b="1" dirty="0" smtClean="0">
              <a:ln w="6600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560489" y="2055813"/>
            <a:ext cx="90710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ln w="6600">
                  <a:noFill/>
                  <a:prstDash val="solid"/>
                </a:ln>
                <a:solidFill>
                  <a:srgbClr val="0070C0"/>
                </a:solidFill>
              </a:rPr>
              <a:t>Об’єднайтеся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rgbClr val="FFFF00"/>
                </a:solidFill>
              </a:rPr>
              <a:t> 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цеглинками з сусідом. Виконайте 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rgbClr val="0070C0"/>
                </a:solidFill>
              </a:rPr>
              <a:t>звуковий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rgbClr val="FFFF00"/>
                </a:solidFill>
              </a:rPr>
              <a:t> 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аналіз слова «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rgbClr val="0070C0"/>
                </a:solidFill>
              </a:rPr>
              <a:t>бажання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»</a:t>
            </a:r>
          </a:p>
        </p:txBody>
      </p:sp>
      <p:pic>
        <p:nvPicPr>
          <p:cNvPr id="6" name="Picture 2" descr="Картинки по запросу &quot;робота з лего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65"/>
          <a:stretch/>
        </p:blipFill>
        <p:spPr bwMode="auto">
          <a:xfrm>
            <a:off x="3361439" y="3883514"/>
            <a:ext cx="5420977" cy="2968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6972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5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75"/>
          <a:stretch/>
        </p:blipFill>
        <p:spPr>
          <a:xfrm>
            <a:off x="0" y="0"/>
            <a:ext cx="12213820" cy="685156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580015" y="1389197"/>
            <a:ext cx="7053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Положення цеглинки – такий звук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85" t="23915" r="36064" b="38424"/>
          <a:stretch/>
        </p:blipFill>
        <p:spPr>
          <a:xfrm>
            <a:off x="4114083" y="2375709"/>
            <a:ext cx="1175446" cy="65781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60642" y="2382283"/>
            <a:ext cx="30376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- приголосний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36" t="20210" r="21704" b="32250"/>
          <a:stretch/>
        </p:blipFill>
        <p:spPr>
          <a:xfrm rot="5400000">
            <a:off x="4022072" y="3391005"/>
            <a:ext cx="1266889" cy="86327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460642" y="3499480"/>
            <a:ext cx="23937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- голосний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06" t="22680" r="49915" b="34720"/>
          <a:stretch/>
        </p:blipFill>
        <p:spPr>
          <a:xfrm>
            <a:off x="4073133" y="5266913"/>
            <a:ext cx="1164765" cy="73062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03" t="24532" r="77745" b="38424"/>
          <a:stretch/>
        </p:blipFill>
        <p:spPr>
          <a:xfrm>
            <a:off x="4057029" y="4636925"/>
            <a:ext cx="1180869" cy="65002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460642" y="4852354"/>
            <a:ext cx="18807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- м’який</a:t>
            </a:r>
          </a:p>
        </p:txBody>
      </p:sp>
    </p:spTree>
    <p:extLst>
      <p:ext uri="{BB962C8B-B14F-4D97-AF65-F5344CB8AC3E}">
        <p14:creationId xmlns:p14="http://schemas.microsoft.com/office/powerpoint/2010/main" val="1263922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5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934"/>
          <a:stretch/>
        </p:blipFill>
        <p:spPr>
          <a:xfrm>
            <a:off x="0" y="0"/>
            <a:ext cx="12213820" cy="686443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36418" y="1558663"/>
            <a:ext cx="90710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4. Звуковий аналіз слова</a:t>
            </a:r>
          </a:p>
          <a:p>
            <a:pPr algn="ctr"/>
            <a:endParaRPr lang="uk-UA" sz="3600" b="1" dirty="0" smtClean="0">
              <a:ln w="6600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536418" y="2389660"/>
            <a:ext cx="90710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2000" b="1" spc="400" dirty="0" smtClean="0">
                <a:ln w="6600">
                  <a:solidFill>
                    <a:srgbClr val="FFF5D9"/>
                  </a:solidFill>
                  <a:prstDash val="solid"/>
                </a:ln>
                <a:solidFill>
                  <a:srgbClr val="0070C0"/>
                </a:solidFill>
              </a:rPr>
              <a:t>БАЖАННЯ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36" t="20210" r="21704" b="32250"/>
          <a:stretch/>
        </p:blipFill>
        <p:spPr>
          <a:xfrm>
            <a:off x="4605212" y="4581697"/>
            <a:ext cx="971399" cy="66192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06" t="22680" r="49915" b="34720"/>
          <a:stretch/>
        </p:blipFill>
        <p:spPr>
          <a:xfrm>
            <a:off x="7154350" y="5083127"/>
            <a:ext cx="898840" cy="56381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03" t="24532" r="77745" b="38424"/>
          <a:stretch/>
        </p:blipFill>
        <p:spPr>
          <a:xfrm>
            <a:off x="7134041" y="4576345"/>
            <a:ext cx="911267" cy="50161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85" t="23915" r="36064" b="38424"/>
          <a:stretch/>
        </p:blipFill>
        <p:spPr>
          <a:xfrm>
            <a:off x="2598065" y="4581697"/>
            <a:ext cx="970220" cy="54296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01" t="24532" r="63767" b="37189"/>
          <a:stretch/>
        </p:blipFill>
        <p:spPr>
          <a:xfrm rot="5574197">
            <a:off x="3515200" y="4814362"/>
            <a:ext cx="971025" cy="53753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915" t="24532" r="7980" b="37807"/>
          <a:stretch/>
        </p:blipFill>
        <p:spPr>
          <a:xfrm rot="5400000">
            <a:off x="5730120" y="4813940"/>
            <a:ext cx="1031157" cy="56667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85" t="23915" r="43267" b="38424"/>
          <a:stretch/>
        </p:blipFill>
        <p:spPr>
          <a:xfrm>
            <a:off x="8077934" y="4625428"/>
            <a:ext cx="346016" cy="40344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85" t="23915" r="43267" b="38424"/>
          <a:stretch/>
        </p:blipFill>
        <p:spPr>
          <a:xfrm>
            <a:off x="8065617" y="5042425"/>
            <a:ext cx="346016" cy="40344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36" t="20210" r="21704" b="32250"/>
          <a:stretch/>
        </p:blipFill>
        <p:spPr>
          <a:xfrm rot="5400000">
            <a:off x="8604949" y="4727831"/>
            <a:ext cx="971399" cy="661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314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5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13820" cy="914448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36417" y="1273086"/>
            <a:ext cx="90710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5. Вправа «Склади схему речення»</a:t>
            </a:r>
          </a:p>
          <a:p>
            <a:pPr algn="ctr"/>
            <a:endParaRPr lang="uk-UA" sz="3600" b="1" dirty="0" smtClean="0">
              <a:ln w="6600">
                <a:noFill/>
                <a:prstDash val="solid"/>
              </a:ln>
              <a:solidFill>
                <a:schemeClr val="accent2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560490" y="2055813"/>
            <a:ext cx="90710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ln w="6600">
                  <a:noFill/>
                  <a:prstDash val="solid"/>
                </a:ln>
                <a:solidFill>
                  <a:srgbClr val="0070C0"/>
                </a:solidFill>
              </a:rPr>
              <a:t>Скласти речення зі словом «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бажання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rgbClr val="0070C0"/>
                </a:solidFill>
              </a:rPr>
              <a:t>» за допомогою цеглинок</a:t>
            </a:r>
            <a:r>
              <a:rPr lang="en-US" sz="3600" b="1" dirty="0" smtClean="0">
                <a:ln w="6600">
                  <a:noFill/>
                  <a:prstDash val="solid"/>
                </a:ln>
                <a:solidFill>
                  <a:srgbClr val="0070C0"/>
                </a:solidFill>
              </a:rPr>
              <a:t> Lego </a:t>
            </a:r>
            <a:r>
              <a:rPr lang="en-US" sz="3600" b="1" dirty="0" err="1" smtClean="0">
                <a:ln w="6600">
                  <a:noFill/>
                  <a:prstDash val="solid"/>
                </a:ln>
                <a:solidFill>
                  <a:srgbClr val="0070C0"/>
                </a:solidFill>
              </a:rPr>
              <a:t>sistem</a:t>
            </a:r>
            <a:r>
              <a:rPr lang="en-US" sz="3600" b="1" dirty="0" smtClean="0">
                <a:ln w="6600">
                  <a:noFill/>
                  <a:prstDash val="solid"/>
                </a:ln>
                <a:solidFill>
                  <a:srgbClr val="0070C0"/>
                </a:solidFill>
              </a:rPr>
              <a:t>.</a:t>
            </a:r>
            <a:endParaRPr lang="uk-UA" sz="3600" b="1" dirty="0" smtClean="0">
              <a:ln w="6600">
                <a:noFill/>
                <a:prstDash val="solid"/>
              </a:ln>
              <a:solidFill>
                <a:srgbClr val="0070C0"/>
              </a:solidFill>
            </a:endParaRPr>
          </a:p>
        </p:txBody>
      </p:sp>
      <p:pic>
        <p:nvPicPr>
          <p:cNvPr id="6146" name="Picture 2" descr="Картинки по запросу &quot;лего сістем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7349" y="3136160"/>
            <a:ext cx="5189157" cy="3891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1471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5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13820" cy="914448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927744" y="3095329"/>
            <a:ext cx="63583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spc="600" dirty="0" smtClean="0">
                <a:ln w="6600">
                  <a:noFill/>
                  <a:prstDash val="solid"/>
                </a:ln>
                <a:solidFill>
                  <a:srgbClr val="FFC000"/>
                </a:solidFill>
              </a:rPr>
              <a:t>Я  бажаю  усім  добра!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702854" y="1861042"/>
            <a:ext cx="48081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 smtClean="0">
                <a:ln w="6600">
                  <a:noFill/>
                  <a:prstDash val="solid"/>
                </a:ln>
                <a:solidFill>
                  <a:srgbClr val="FFC000"/>
                </a:solidFill>
              </a:rPr>
              <a:t>Подивись і використай</a:t>
            </a:r>
            <a:endParaRPr lang="uk-UA" sz="3600" b="1" dirty="0">
              <a:ln w="6600">
                <a:noFill/>
                <a:prstDash val="solid"/>
              </a:ln>
              <a:solidFill>
                <a:srgbClr val="FFC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36417" y="1273086"/>
            <a:ext cx="90710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5. Вправа «Склади схему речення»</a:t>
            </a:r>
          </a:p>
          <a:p>
            <a:pPr algn="ctr"/>
            <a:endParaRPr lang="uk-UA" sz="3600" b="1" dirty="0" smtClean="0">
              <a:ln w="6600">
                <a:noFill/>
                <a:prstDash val="solid"/>
              </a:ln>
              <a:solidFill>
                <a:schemeClr val="accent2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01" t="24532" r="63767" b="37189"/>
          <a:stretch/>
        </p:blipFill>
        <p:spPr>
          <a:xfrm rot="5574197">
            <a:off x="2442232" y="4407561"/>
            <a:ext cx="971025" cy="53753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85" t="23915" r="36064" b="38424"/>
          <a:stretch/>
        </p:blipFill>
        <p:spPr>
          <a:xfrm>
            <a:off x="2732634" y="5068025"/>
            <a:ext cx="970220" cy="54296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36" t="20210" r="21704" b="32250"/>
          <a:stretch/>
        </p:blipFill>
        <p:spPr>
          <a:xfrm>
            <a:off x="4445079" y="5008545"/>
            <a:ext cx="971399" cy="66192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03" t="24532" r="77745" b="38424"/>
          <a:stretch/>
        </p:blipFill>
        <p:spPr>
          <a:xfrm>
            <a:off x="6158703" y="5056529"/>
            <a:ext cx="911267" cy="50161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06" t="22680" r="49915" b="34720"/>
          <a:stretch/>
        </p:blipFill>
        <p:spPr>
          <a:xfrm>
            <a:off x="7812195" y="5047175"/>
            <a:ext cx="898840" cy="56381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85" t="23915" r="43267" b="38424"/>
          <a:stretch/>
        </p:blipFill>
        <p:spPr>
          <a:xfrm>
            <a:off x="9081895" y="5159919"/>
            <a:ext cx="346016" cy="40344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915" t="24532" r="7980" b="37807"/>
          <a:stretch/>
        </p:blipFill>
        <p:spPr>
          <a:xfrm rot="5400000">
            <a:off x="8770497" y="4333552"/>
            <a:ext cx="1031157" cy="56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180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5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75"/>
          <a:stretch/>
        </p:blipFill>
        <p:spPr>
          <a:xfrm>
            <a:off x="0" y="0"/>
            <a:ext cx="12213820" cy="685156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0490" y="1090523"/>
            <a:ext cx="90710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V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І. </a:t>
            </a:r>
            <a:r>
              <a:rPr lang="uk-UA" sz="3600" b="1" dirty="0" err="1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Руханка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 з </a:t>
            </a:r>
            <a:r>
              <a:rPr lang="en-US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Lego</a:t>
            </a:r>
            <a:endParaRPr lang="uk-UA" sz="3600" b="1" dirty="0" smtClean="0">
              <a:ln w="6600">
                <a:noFill/>
                <a:prstDash val="solid"/>
              </a:ln>
              <a:solidFill>
                <a:schemeClr val="accent2"/>
              </a:solidFill>
            </a:endParaRPr>
          </a:p>
          <a:p>
            <a:pPr algn="ctr"/>
            <a:endParaRPr lang="uk-UA" sz="3600" b="1" dirty="0" smtClean="0">
              <a:ln w="6600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3" name="videoplayback (1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198823" y="2055813"/>
            <a:ext cx="7746209" cy="4357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775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5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75"/>
          <a:stretch/>
        </p:blipFill>
        <p:spPr>
          <a:xfrm>
            <a:off x="0" y="0"/>
            <a:ext cx="12213820" cy="685156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0490" y="983124"/>
            <a:ext cx="90710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6.</a:t>
            </a:r>
            <a:r>
              <a:rPr lang="en-US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 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Вправа «Поміркуй»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560490" y="1613207"/>
            <a:ext cx="90710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ln w="6600">
                  <a:noFill/>
                  <a:prstDash val="solid"/>
                </a:ln>
                <a:solidFill>
                  <a:srgbClr val="0070C0"/>
                </a:solidFill>
              </a:rPr>
              <a:t>Послухайте казку «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Три бажання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rgbClr val="0070C0"/>
                </a:solidFill>
              </a:rPr>
              <a:t>»</a:t>
            </a:r>
          </a:p>
        </p:txBody>
      </p:sp>
      <p:pic>
        <p:nvPicPr>
          <p:cNvPr id="3" name="Три бажання - українська народна казк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381406" y="2473361"/>
            <a:ext cx="7429187" cy="4178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545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5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75"/>
          <a:stretch/>
        </p:blipFill>
        <p:spPr>
          <a:xfrm>
            <a:off x="0" y="0"/>
            <a:ext cx="12213820" cy="6851561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4581659" y="1838957"/>
            <a:ext cx="604985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n w="6600">
                  <a:noFill/>
                  <a:prstDash val="solid"/>
                </a:ln>
                <a:solidFill>
                  <a:srgbClr val="0070C0"/>
                </a:solidFill>
              </a:rPr>
              <a:t>1</a:t>
            </a:r>
            <a:r>
              <a:rPr lang="uk-UA" sz="3600" b="1" dirty="0">
                <a:ln w="6600">
                  <a:noFill/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rgbClr val="0070C0"/>
                </a:solidFill>
              </a:rPr>
              <a:t>група. Доведіть доцільність бажання діда?</a:t>
            </a:r>
          </a:p>
          <a:p>
            <a:r>
              <a:rPr lang="uk-UA" sz="3600" b="1" dirty="0" smtClean="0">
                <a:ln w="6600">
                  <a:noFill/>
                  <a:prstDash val="solid"/>
                </a:ln>
                <a:solidFill>
                  <a:srgbClr val="00B050"/>
                </a:solidFill>
              </a:rPr>
              <a:t>2 група. Доведіть доцільність бажання баби?</a:t>
            </a:r>
          </a:p>
          <a:p>
            <a:r>
              <a:rPr lang="uk-UA" sz="3600" b="1" dirty="0" smtClean="0">
                <a:ln w="6600">
                  <a:noFill/>
                  <a:prstDash val="solid"/>
                </a:ln>
                <a:solidFill>
                  <a:srgbClr val="FF6600"/>
                </a:solidFill>
              </a:rPr>
              <a:t>3 група. Яких помилок припустилися і баба, і дід?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742385" y="1179045"/>
            <a:ext cx="47072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7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.</a:t>
            </a:r>
            <a:r>
              <a:rPr lang="en-US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 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Вправа «Поміркуй» </a:t>
            </a:r>
          </a:p>
        </p:txBody>
      </p:sp>
      <p:pic>
        <p:nvPicPr>
          <p:cNvPr id="12290" name="Picture 2" descr="Картинки по запросу &quot;конверт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92" t="10626" r="14145" b="15950"/>
          <a:stretch/>
        </p:blipFill>
        <p:spPr bwMode="auto">
          <a:xfrm rot="19444266">
            <a:off x="1456783" y="2150777"/>
            <a:ext cx="2894804" cy="2101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071074" y="5389965"/>
            <a:ext cx="60498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Отже, що необхідно зробити, щоб помирити героїв?</a:t>
            </a:r>
          </a:p>
        </p:txBody>
      </p:sp>
    </p:spTree>
    <p:extLst>
      <p:ext uri="{BB962C8B-B14F-4D97-AF65-F5344CB8AC3E}">
        <p14:creationId xmlns:p14="http://schemas.microsoft.com/office/powerpoint/2010/main" val="1511365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5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527"/>
          <a:stretch/>
        </p:blipFill>
        <p:spPr>
          <a:xfrm>
            <a:off x="-21820" y="-37138"/>
            <a:ext cx="12213820" cy="690157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60490" y="1082098"/>
            <a:ext cx="90710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8.</a:t>
            </a:r>
            <a:r>
              <a:rPr lang="en-US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 </a:t>
            </a:r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«Шість цеглинок» в умовах  дистанційного навчання</a:t>
            </a:r>
          </a:p>
        </p:txBody>
      </p:sp>
      <p:pic>
        <p:nvPicPr>
          <p:cNvPr id="15362" name="Picture 2" descr="Картинки по запросу &quot;кольоровий картон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15"/>
          <a:stretch/>
        </p:blipFill>
        <p:spPr bwMode="auto">
          <a:xfrm rot="19087119">
            <a:off x="1420913" y="2691712"/>
            <a:ext cx="3627549" cy="3510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Картинки по запросу &quot;кольорові олівці&quot;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20" t="27152" r="8317" b="4235"/>
          <a:stretch/>
        </p:blipFill>
        <p:spPr bwMode="auto">
          <a:xfrm>
            <a:off x="4986741" y="2205076"/>
            <a:ext cx="2218517" cy="3752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6" descr="Картинки по запросу &quot;логотип ютуб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8" descr="Картинки по запросу &quot;логотип ютуб&quot;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10" descr="Картинки по запросу &quot;логотип ютуб&quot;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12" descr="Картинки по запросу &quot;логотип ютуб&quot;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14" descr="Картинки по запросу &quot;логотип ютуб&quot;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6" name="Picture 4" descr="Картинки по запросу &quot;логотип ютуб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9262" y="2329400"/>
            <a:ext cx="2647068" cy="1701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76" name="Picture 16" descr="Картинки по запросу &quot;логотип гугл&quot;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9262" y="3845744"/>
            <a:ext cx="2777633" cy="1562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9995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5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793"/>
          <a:stretch/>
        </p:blipFill>
        <p:spPr>
          <a:xfrm>
            <a:off x="-21820" y="1"/>
            <a:ext cx="12213820" cy="687731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36" t="20210" r="21704" b="32250"/>
          <a:stretch/>
        </p:blipFill>
        <p:spPr>
          <a:xfrm>
            <a:off x="2111922" y="2589072"/>
            <a:ext cx="971399" cy="66192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795890" y="2450768"/>
            <a:ext cx="815876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uk-UA" sz="3200" b="1" dirty="0" smtClean="0">
                <a:ln w="6600">
                  <a:noFill/>
                  <a:prstDash val="solid"/>
                </a:ln>
                <a:solidFill>
                  <a:srgbClr val="FE504C"/>
                </a:solidFill>
              </a:rPr>
              <a:t>Так, </a:t>
            </a:r>
            <a:r>
              <a:rPr lang="uk-UA" sz="3200" b="1" dirty="0" err="1" smtClean="0">
                <a:ln w="6600">
                  <a:noFill/>
                  <a:prstDash val="solid"/>
                </a:ln>
                <a:solidFill>
                  <a:srgbClr val="FE504C"/>
                </a:solidFill>
              </a:rPr>
              <a:t>неперевершенно</a:t>
            </a:r>
            <a:endParaRPr lang="uk-UA" sz="3200" b="1" dirty="0" smtClean="0">
              <a:ln w="6600">
                <a:noFill/>
                <a:prstDash val="solid"/>
              </a:ln>
              <a:solidFill>
                <a:srgbClr val="FE504C"/>
              </a:solidFill>
            </a:endParaRPr>
          </a:p>
          <a:p>
            <a:pPr>
              <a:lnSpc>
                <a:spcPct val="150000"/>
              </a:lnSpc>
            </a:pPr>
            <a:r>
              <a:rPr lang="uk-UA" sz="3200" b="1" dirty="0" smtClean="0">
                <a:ln w="6600">
                  <a:noFill/>
                  <a:prstDash val="solid"/>
                </a:ln>
                <a:solidFill>
                  <a:srgbClr val="FF6600"/>
                </a:solidFill>
              </a:rPr>
              <a:t>Так, але можна краще</a:t>
            </a:r>
          </a:p>
          <a:p>
            <a:pPr>
              <a:lnSpc>
                <a:spcPct val="150000"/>
              </a:lnSpc>
            </a:pPr>
            <a:r>
              <a:rPr lang="uk-UA" sz="3200" b="1" dirty="0" smtClean="0">
                <a:ln w="6600">
                  <a:noFill/>
                  <a:prstDash val="solid"/>
                </a:ln>
                <a:solidFill>
                  <a:srgbClr val="FFC000"/>
                </a:solidFill>
              </a:rPr>
              <a:t>Потрібно вдосконалитись</a:t>
            </a:r>
          </a:p>
          <a:p>
            <a:pPr>
              <a:lnSpc>
                <a:spcPct val="150000"/>
              </a:lnSpc>
            </a:pPr>
            <a:r>
              <a:rPr lang="uk-UA" sz="3200" b="1" dirty="0" smtClean="0">
                <a:ln w="6600">
                  <a:noFill/>
                  <a:prstDash val="solid"/>
                </a:ln>
                <a:solidFill>
                  <a:srgbClr val="00B050"/>
                </a:solidFill>
              </a:rPr>
              <a:t>Були недоліки</a:t>
            </a:r>
          </a:p>
          <a:p>
            <a:pPr>
              <a:lnSpc>
                <a:spcPct val="150000"/>
              </a:lnSpc>
            </a:pPr>
            <a:r>
              <a:rPr lang="uk-UA" sz="3200" b="1" dirty="0" smtClean="0">
                <a:ln w="6600">
                  <a:noFill/>
                  <a:prstDash val="solid"/>
                </a:ln>
                <a:solidFill>
                  <a:srgbClr val="0070C0"/>
                </a:solidFill>
              </a:rPr>
              <a:t>Нажаль не сподобалось</a:t>
            </a:r>
          </a:p>
          <a:p>
            <a:pPr>
              <a:lnSpc>
                <a:spcPct val="150000"/>
              </a:lnSpc>
            </a:pPr>
            <a:r>
              <a:rPr lang="uk-UA" sz="3200" b="1" dirty="0" smtClean="0">
                <a:ln w="6600">
                  <a:noFill/>
                  <a:prstDash val="solid"/>
                </a:ln>
                <a:solidFill>
                  <a:srgbClr val="002060"/>
                </a:solidFill>
              </a:rPr>
              <a:t>Ні, очікування не справдились.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06" t="22680" r="49915" b="34720"/>
          <a:stretch/>
        </p:blipFill>
        <p:spPr>
          <a:xfrm>
            <a:off x="2153346" y="3409453"/>
            <a:ext cx="898840" cy="56381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03" t="24532" r="77745" b="38424"/>
          <a:stretch/>
        </p:blipFill>
        <p:spPr>
          <a:xfrm>
            <a:off x="2146866" y="4149383"/>
            <a:ext cx="911267" cy="50161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85" t="23915" r="36064" b="38424"/>
          <a:stretch/>
        </p:blipFill>
        <p:spPr>
          <a:xfrm>
            <a:off x="2117793" y="4851133"/>
            <a:ext cx="970220" cy="54296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01" t="24532" r="63767" b="37189"/>
          <a:stretch/>
        </p:blipFill>
        <p:spPr>
          <a:xfrm>
            <a:off x="2116988" y="5570213"/>
            <a:ext cx="971025" cy="53753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915" t="24532" r="7980" b="37807"/>
          <a:stretch/>
        </p:blipFill>
        <p:spPr>
          <a:xfrm>
            <a:off x="2061172" y="6277903"/>
            <a:ext cx="1031157" cy="56667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052186" y="1276732"/>
            <a:ext cx="608762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600" b="1" dirty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Чи виправдались очікування </a:t>
            </a:r>
            <a:endParaRPr lang="uk-UA" sz="3600" b="1" dirty="0" smtClean="0">
              <a:ln w="6600">
                <a:noFill/>
                <a:prstDash val="solid"/>
              </a:ln>
              <a:solidFill>
                <a:schemeClr val="accent2"/>
              </a:solidFill>
            </a:endParaRPr>
          </a:p>
          <a:p>
            <a:pPr algn="ctr"/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від майстер-класу</a:t>
            </a:r>
            <a:r>
              <a:rPr lang="uk-UA" sz="3600" b="1" dirty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863087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dvAuto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5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617"/>
          <a:stretch/>
        </p:blipFill>
        <p:spPr>
          <a:xfrm>
            <a:off x="0" y="-16103"/>
            <a:ext cx="12213820" cy="689342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943684" y="1620348"/>
            <a:ext cx="46312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ln w="6600">
                  <a:noFill/>
                  <a:prstDash val="solid"/>
                </a:ln>
                <a:solidFill>
                  <a:schemeClr val="accent2"/>
                </a:solidFill>
              </a:rPr>
              <a:t>Використані джерела:</a:t>
            </a:r>
          </a:p>
        </p:txBody>
      </p:sp>
      <p:pic>
        <p:nvPicPr>
          <p:cNvPr id="17412" name="Picture 4" descr="Картинки по запросу &quot;безмежний світ гри з лего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35" t="20889" r="28811" b="6060"/>
          <a:stretch/>
        </p:blipFill>
        <p:spPr bwMode="auto">
          <a:xfrm rot="922576">
            <a:off x="7615418" y="2455889"/>
            <a:ext cx="3239464" cy="4200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2" descr="Картинки по запросу &quot;шість цеглинок в освітньому просторі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07207">
            <a:off x="1965139" y="2570467"/>
            <a:ext cx="2655222" cy="3768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4" name="Picture 6" descr="Картинки по запросу &quot;гра по новому навчання по іншому&quot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414" y="2893796"/>
            <a:ext cx="3142170" cy="3489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7622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dvAuto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5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934"/>
          <a:stretch/>
        </p:blipFill>
        <p:spPr>
          <a:xfrm>
            <a:off x="0" y="0"/>
            <a:ext cx="12213820" cy="686443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571400" y="2743473"/>
            <a:ext cx="90710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9600" b="1" dirty="0" smtClean="0">
                <a:ln w="6600">
                  <a:noFill/>
                  <a:prstDash val="solid"/>
                </a:ln>
                <a:solidFill>
                  <a:srgbClr val="FE504C"/>
                </a:solidFill>
              </a:rPr>
              <a:t>Дякую</a:t>
            </a:r>
            <a:r>
              <a:rPr lang="uk-UA" sz="9600" b="1" dirty="0" smtClean="0">
                <a:ln w="6600">
                  <a:noFill/>
                  <a:prstDash val="solid"/>
                </a:ln>
                <a:solidFill>
                  <a:srgbClr val="FFFF00"/>
                </a:solidFill>
              </a:rPr>
              <a:t> </a:t>
            </a:r>
            <a:r>
              <a:rPr lang="uk-UA" sz="9600" b="1" dirty="0" smtClean="0">
                <a:ln w="6600">
                  <a:noFill/>
                  <a:prstDash val="solid"/>
                </a:ln>
                <a:solidFill>
                  <a:srgbClr val="FFC000"/>
                </a:solidFill>
              </a:rPr>
              <a:t>за</a:t>
            </a:r>
            <a:r>
              <a:rPr lang="uk-UA" sz="9600" b="1" dirty="0" smtClean="0">
                <a:ln w="6600">
                  <a:noFill/>
                  <a:prstDash val="solid"/>
                </a:ln>
                <a:solidFill>
                  <a:srgbClr val="FFFF00"/>
                </a:solidFill>
              </a:rPr>
              <a:t> </a:t>
            </a:r>
            <a:r>
              <a:rPr lang="uk-UA" sz="9600" b="1" dirty="0" smtClean="0">
                <a:ln w="6600">
                  <a:noFill/>
                  <a:prstDash val="solid"/>
                </a:ln>
                <a:solidFill>
                  <a:srgbClr val="00B050"/>
                </a:solidFill>
              </a:rPr>
              <a:t>увагу!</a:t>
            </a:r>
          </a:p>
        </p:txBody>
      </p:sp>
    </p:spTree>
    <p:extLst>
      <p:ext uri="{BB962C8B-B14F-4D97-AF65-F5344CB8AC3E}">
        <p14:creationId xmlns:p14="http://schemas.microsoft.com/office/powerpoint/2010/main" val="1621602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2392</TotalTime>
  <Words>513</Words>
  <Application>Microsoft Office PowerPoint</Application>
  <PresentationFormat>Широкоэкранный</PresentationFormat>
  <Paragraphs>103</Paragraphs>
  <Slides>27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2" baseType="lpstr">
      <vt:lpstr>Arial</vt:lpstr>
      <vt:lpstr>Calibri</vt:lpstr>
      <vt:lpstr>Calibri Light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73</cp:revision>
  <dcterms:created xsi:type="dcterms:W3CDTF">2021-02-03T11:45:11Z</dcterms:created>
  <dcterms:modified xsi:type="dcterms:W3CDTF">2021-02-11T21:44:28Z</dcterms:modified>
</cp:coreProperties>
</file>