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68" r:id="rId4"/>
    <p:sldId id="270" r:id="rId5"/>
    <p:sldId id="276" r:id="rId6"/>
    <p:sldId id="271" r:id="rId7"/>
    <p:sldId id="275" r:id="rId8"/>
    <p:sldId id="280" r:id="rId9"/>
    <p:sldId id="263" r:id="rId10"/>
    <p:sldId id="258" r:id="rId11"/>
    <p:sldId id="259" r:id="rId12"/>
    <p:sldId id="281" r:id="rId13"/>
    <p:sldId id="264" r:id="rId14"/>
    <p:sldId id="265" r:id="rId15"/>
    <p:sldId id="272" r:id="rId16"/>
    <p:sldId id="279" r:id="rId17"/>
    <p:sldId id="273" r:id="rId18"/>
    <p:sldId id="274" r:id="rId19"/>
    <p:sldId id="28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9.png"/><Relationship Id="rId4" Type="http://schemas.openxmlformats.org/officeDocument/2006/relationships/image" Target="../media/image3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m/pin/130463720446078673/" TargetMode="External"/><Relationship Id="rId2" Type="http://schemas.openxmlformats.org/officeDocument/2006/relationships/hyperlink" Target="https://www.pinterest.com/pin/737957088965533147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interest.com/pin/6966574417511722/" TargetMode="External"/><Relationship Id="rId4" Type="http://schemas.openxmlformats.org/officeDocument/2006/relationships/hyperlink" Target="https://www.pinterest.com/pin/56301869683108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7244478" cy="1373070"/>
          </a:xfrm>
        </p:spPr>
        <p:txBody>
          <a:bodyPr/>
          <a:lstStyle/>
          <a:p>
            <a:r>
              <a:rPr lang="en-US" dirty="0"/>
              <a:t>Good morning children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err="1" smtClean="0"/>
              <a:t>Уро</a:t>
            </a:r>
            <a:r>
              <a:rPr lang="uk-UA" dirty="0" smtClean="0"/>
              <a:t> англійська мова 2-3 клас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865" y="126219"/>
            <a:ext cx="4821767" cy="24638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7126"/>
            <a:ext cx="4419600" cy="2590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126219"/>
            <a:ext cx="2912535" cy="29208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4133" y="1180914"/>
            <a:ext cx="3234267" cy="209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0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Revisions</a:t>
            </a:r>
            <a:endParaRPr lang="uk-UA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3" y="1998132"/>
            <a:ext cx="3876256" cy="3963229"/>
          </a:xfrm>
        </p:spPr>
        <p:txBody>
          <a:bodyPr>
            <a:normAutofit/>
          </a:bodyPr>
          <a:lstStyle/>
          <a:p>
            <a:r>
              <a:rPr lang="uk-UA" sz="4800" i="1" dirty="0" err="1" smtClean="0">
                <a:solidFill>
                  <a:srgbClr val="FFC000"/>
                </a:solidFill>
                <a:latin typeface="Franklin Gothic Book" panose="020B0503020102020204"/>
                <a:ea typeface="+mj-ea"/>
                <a:cs typeface="+mj-cs"/>
              </a:rPr>
              <a:t>Тема:Узагальнення</a:t>
            </a:r>
            <a:r>
              <a:rPr lang="uk-UA" sz="4800" i="1" dirty="0" smtClean="0">
                <a:solidFill>
                  <a:srgbClr val="FFC000"/>
                </a:solidFill>
                <a:latin typeface="Franklin Gothic Book" panose="020B0503020102020204"/>
                <a:ea typeface="+mj-ea"/>
                <a:cs typeface="+mj-cs"/>
              </a:rPr>
              <a:t> знань</a:t>
            </a:r>
          </a:p>
          <a:p>
            <a:endParaRPr lang="ru-RU" sz="4800" i="1" dirty="0">
              <a:solidFill>
                <a:srgbClr val="4A2318"/>
              </a:solidFill>
              <a:latin typeface="Franklin Gothic Book" panose="020B0503020102020204"/>
              <a:ea typeface="+mj-ea"/>
              <a:cs typeface="+mj-cs"/>
            </a:endParaRPr>
          </a:p>
          <a:p>
            <a:endParaRPr lang="ru-RU" sz="4800" i="1" dirty="0" smtClean="0">
              <a:solidFill>
                <a:srgbClr val="4A2318"/>
              </a:solidFill>
              <a:latin typeface="Franklin Gothic Book" panose="020B0503020102020204"/>
              <a:ea typeface="+mj-ea"/>
              <a:cs typeface="+mj-cs"/>
            </a:endParaRPr>
          </a:p>
          <a:p>
            <a:r>
              <a:rPr lang="uk-UA" sz="2000" i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Тип уроку</a:t>
            </a:r>
            <a:r>
              <a:rPr lang="uk-UA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: розвиток та контроль  навичок говоріння</a:t>
            </a:r>
          </a:p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81601" y="1859340"/>
            <a:ext cx="65532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Мета: </a:t>
            </a:r>
          </a:p>
          <a:p>
            <a:r>
              <a:rPr lang="uk-UA" sz="2400" dirty="0"/>
              <a:t>Закріпити та активізувати у мовленні лексику теми «Шкільне життя».</a:t>
            </a:r>
          </a:p>
          <a:p>
            <a:r>
              <a:rPr lang="uk-UA" sz="2400" dirty="0"/>
              <a:t>Вчити вживати у мовленні структури </a:t>
            </a:r>
            <a:r>
              <a:rPr lang="uk-UA" sz="2400" dirty="0" smtClean="0"/>
              <a:t>«</a:t>
            </a:r>
            <a:r>
              <a:rPr lang="en-US" sz="2400" dirty="0" smtClean="0"/>
              <a:t>he has got</a:t>
            </a:r>
            <a:r>
              <a:rPr lang="uk-UA" sz="2400" dirty="0" smtClean="0"/>
              <a:t>»</a:t>
            </a:r>
            <a:r>
              <a:rPr lang="en-US" sz="2400" dirty="0" smtClean="0"/>
              <a:t>, </a:t>
            </a:r>
            <a:r>
              <a:rPr lang="uk-UA" sz="2400" dirty="0" smtClean="0"/>
              <a:t>«</a:t>
            </a:r>
            <a:r>
              <a:rPr lang="en-US" sz="2400" dirty="0" err="1" smtClean="0"/>
              <a:t>shi</a:t>
            </a:r>
            <a:r>
              <a:rPr lang="en-US" sz="2400" dirty="0" smtClean="0"/>
              <a:t> has got.</a:t>
            </a:r>
            <a:r>
              <a:rPr lang="uk-UA" sz="2400" dirty="0" smtClean="0"/>
              <a:t>»</a:t>
            </a:r>
            <a:endParaRPr lang="en-US" sz="2400" dirty="0"/>
          </a:p>
          <a:p>
            <a:r>
              <a:rPr lang="uk-UA" sz="2400" dirty="0"/>
              <a:t>Практикувати учнів у читанні.</a:t>
            </a:r>
          </a:p>
          <a:p>
            <a:r>
              <a:rPr lang="uk-UA" sz="2400" dirty="0"/>
              <a:t>Розвивати діалогічне та монологічне мовлення.</a:t>
            </a:r>
          </a:p>
          <a:p>
            <a:r>
              <a:rPr lang="uk-UA" sz="2400" dirty="0">
                <a:solidFill>
                  <a:srgbClr val="FFC000"/>
                </a:solidFill>
              </a:rPr>
              <a:t>Обладнання: підручник, картки для роботи в парах та індивідуальної роботи, презентація уроку,  та відеозаписи</a:t>
            </a:r>
            <a:r>
              <a:rPr lang="uk-UA" dirty="0">
                <a:solidFill>
                  <a:srgbClr val="FFC000"/>
                </a:solidFill>
              </a:rPr>
              <a:t>.</a:t>
            </a:r>
          </a:p>
          <a:p>
            <a:r>
              <a:rPr lang="uk-U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948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Мовленнєва зарядка</a:t>
            </a:r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243" b="124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uk-UA" sz="12800" dirty="0" smtClean="0">
                <a:solidFill>
                  <a:srgbClr val="4A231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uk-UA" sz="4800" dirty="0" smtClean="0">
              <a:solidFill>
                <a:srgbClr val="4A23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</a:pP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Я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вмію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читати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, я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вмію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писати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?</a:t>
            </a:r>
          </a:p>
          <a:p>
            <a:pPr lv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</a:pP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Я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також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можу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розмовляти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англійською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.</a:t>
            </a:r>
          </a:p>
          <a:p>
            <a:pPr lv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</a:pP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Я добре знаю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англійську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.</a:t>
            </a:r>
          </a:p>
          <a:p>
            <a:pPr lv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</a:pP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Як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що</a:t>
            </a:r>
            <a:r>
              <a:rPr lang="en-US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до вас?</a:t>
            </a:r>
          </a:p>
          <a:p>
            <a:pPr lvl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</a:pPr>
            <a:r>
              <a:rPr lang="ru-RU" sz="7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-  </a:t>
            </a:r>
            <a:r>
              <a:rPr lang="ru-RU" sz="72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Тобі</a:t>
            </a:r>
            <a:r>
              <a:rPr lang="ru-RU" sz="7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подобається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 </a:t>
            </a:r>
            <a:r>
              <a:rPr lang="ru-RU" sz="72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англійська</a:t>
            </a:r>
            <a:r>
              <a:rPr lang="ru-RU" sz="72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Book" panose="020B0503020102020204"/>
              </a:rPr>
              <a:t>?</a:t>
            </a:r>
            <a:endParaRPr lang="uk-UA" sz="7200" dirty="0">
              <a:solidFill>
                <a:schemeClr val="accent2">
                  <a:lumMod val="40000"/>
                  <a:lumOff val="60000"/>
                </a:schemeClr>
              </a:solidFill>
              <a:latin typeface="Franklin Gothic Book" panose="020B0503020102020204"/>
            </a:endParaRPr>
          </a:p>
          <a:p>
            <a:endParaRPr lang="uk-UA" sz="7200" dirty="0" smtClean="0">
              <a:solidFill>
                <a:srgbClr val="4A23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4800" dirty="0">
              <a:solidFill>
                <a:srgbClr val="4A23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4800" dirty="0" smtClean="0">
              <a:solidFill>
                <a:srgbClr val="4A23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4000" dirty="0">
                <a:solidFill>
                  <a:srgbClr val="4A231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000" dirty="0">
                <a:solidFill>
                  <a:srgbClr val="4A2318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0795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400" dirty="0">
                <a:solidFill>
                  <a:srgbClr val="4A2318"/>
                </a:solidFill>
                <a:latin typeface="Franklin Gothic Book" panose="020B0503020102020204"/>
              </a:rPr>
              <a:t>ІІ. </a:t>
            </a:r>
            <a:r>
              <a:rPr lang="uk-UA" sz="4400" dirty="0">
                <a:solidFill>
                  <a:srgbClr val="FFC000"/>
                </a:solidFill>
                <a:latin typeface="Franklin Gothic Book" panose="020B0503020102020204"/>
              </a:rPr>
              <a:t>Основна частина уроку</a:t>
            </a: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867" y="1923578"/>
            <a:ext cx="3623733" cy="442590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Повторення</a:t>
            </a:r>
          </a:p>
          <a:p>
            <a:endParaRPr lang="uk-UA" sz="3600" dirty="0" smtClean="0">
              <a:solidFill>
                <a:srgbClr val="FFC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600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321" y="2858974"/>
            <a:ext cx="3265146" cy="11400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467" y="1923579"/>
            <a:ext cx="3962400" cy="45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81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з картками 3 клас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22" y="2138914"/>
            <a:ext cx="3603810" cy="44259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203" y="2138914"/>
            <a:ext cx="3768379" cy="442590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906" y="2138913"/>
            <a:ext cx="3494275" cy="442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2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solidFill>
                  <a:prstClr val="white"/>
                </a:solidFill>
              </a:rPr>
              <a:t>Now I can </a:t>
            </a:r>
            <a:r>
              <a:rPr lang="uk-UA" dirty="0" smtClean="0">
                <a:solidFill>
                  <a:srgbClr val="FFC000"/>
                </a:solidFill>
              </a:rPr>
              <a:t>               Моя родина – </a:t>
            </a:r>
            <a:r>
              <a:rPr lang="en-US" dirty="0" smtClean="0">
                <a:solidFill>
                  <a:srgbClr val="FFC000"/>
                </a:solidFill>
              </a:rPr>
              <a:t>My family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036" y="2336800"/>
            <a:ext cx="4787166" cy="359886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0" y="2005304"/>
            <a:ext cx="3790079" cy="426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0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Розшир</a:t>
            </a:r>
            <a:r>
              <a:rPr lang="uk-UA" dirty="0" smtClean="0"/>
              <a:t>  речення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Мама</a:t>
            </a:r>
          </a:p>
          <a:p>
            <a:r>
              <a:rPr lang="uk-UA" dirty="0" smtClean="0"/>
              <a:t>Моя мама</a:t>
            </a:r>
            <a:endParaRPr lang="en-US" dirty="0" smtClean="0"/>
          </a:p>
          <a:p>
            <a:r>
              <a:rPr lang="uk-UA" dirty="0" smtClean="0"/>
              <a:t>Це моя мама</a:t>
            </a:r>
          </a:p>
          <a:p>
            <a:r>
              <a:rPr lang="ru-RU" dirty="0"/>
              <a:t>У </a:t>
            </a:r>
            <a:r>
              <a:rPr lang="ru-RU" dirty="0" err="1"/>
              <a:t>моєї</a:t>
            </a:r>
            <a:r>
              <a:rPr lang="ru-RU" dirty="0"/>
              <a:t> </a:t>
            </a:r>
            <a:r>
              <a:rPr lang="ru-RU" dirty="0" err="1"/>
              <a:t>мами</a:t>
            </a:r>
            <a:r>
              <a:rPr lang="ru-RU" dirty="0"/>
              <a:t>  </a:t>
            </a:r>
            <a:r>
              <a:rPr lang="ru-RU" dirty="0" err="1"/>
              <a:t>голубі</a:t>
            </a:r>
            <a:r>
              <a:rPr lang="ru-RU" dirty="0"/>
              <a:t> </a:t>
            </a:r>
            <a:r>
              <a:rPr lang="ru-RU" dirty="0" err="1" smtClean="0"/>
              <a:t>очі</a:t>
            </a:r>
            <a:endParaRPr lang="ru-RU" dirty="0" smtClean="0"/>
          </a:p>
          <a:p>
            <a:r>
              <a:rPr lang="ru-RU" dirty="0" err="1"/>
              <a:t>Умоєї</a:t>
            </a:r>
            <a:r>
              <a:rPr lang="ru-RU" dirty="0"/>
              <a:t> </a:t>
            </a:r>
            <a:r>
              <a:rPr lang="ru-RU" dirty="0" err="1"/>
              <a:t>мами</a:t>
            </a:r>
            <a:r>
              <a:rPr lang="ru-RU" dirty="0"/>
              <a:t> </a:t>
            </a:r>
            <a:r>
              <a:rPr lang="ru-RU" dirty="0" err="1"/>
              <a:t>коричневе</a:t>
            </a:r>
            <a:r>
              <a:rPr lang="ru-RU" dirty="0"/>
              <a:t> </a:t>
            </a:r>
            <a:r>
              <a:rPr lang="ru-RU" dirty="0" err="1" smtClean="0"/>
              <a:t>волося</a:t>
            </a:r>
            <a:endParaRPr lang="ru-RU" dirty="0" smtClean="0"/>
          </a:p>
          <a:p>
            <a:r>
              <a:rPr lang="ru-RU" dirty="0"/>
              <a:t>У </a:t>
            </a:r>
            <a:r>
              <a:rPr lang="ru-RU" dirty="0" err="1"/>
              <a:t>моєї</a:t>
            </a:r>
            <a:r>
              <a:rPr lang="ru-RU" dirty="0"/>
              <a:t> </a:t>
            </a:r>
            <a:r>
              <a:rPr lang="ru-RU" dirty="0" err="1"/>
              <a:t>мами</a:t>
            </a:r>
            <a:r>
              <a:rPr lang="ru-RU" dirty="0"/>
              <a:t> маленький нос </a:t>
            </a:r>
            <a:r>
              <a:rPr lang="ru-RU" dirty="0" smtClean="0"/>
              <a:t>та </a:t>
            </a:r>
            <a:r>
              <a:rPr lang="ru-RU" dirty="0" err="1"/>
              <a:t>вуха</a:t>
            </a:r>
            <a:endParaRPr lang="ru-RU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Mother</a:t>
            </a:r>
            <a:endParaRPr lang="uk-UA" dirty="0" smtClean="0"/>
          </a:p>
          <a:p>
            <a:r>
              <a:rPr lang="en-US" dirty="0"/>
              <a:t>M</a:t>
            </a:r>
            <a:r>
              <a:rPr lang="en-US" dirty="0" smtClean="0"/>
              <a:t>y mother</a:t>
            </a:r>
          </a:p>
          <a:p>
            <a:r>
              <a:rPr lang="en-US" dirty="0" smtClean="0"/>
              <a:t>It </a:t>
            </a:r>
            <a:r>
              <a:rPr lang="en-US" dirty="0"/>
              <a:t>is my </a:t>
            </a:r>
            <a:r>
              <a:rPr lang="en-US" dirty="0" smtClean="0"/>
              <a:t>mother</a:t>
            </a:r>
            <a:endParaRPr lang="uk-UA" dirty="0" smtClean="0"/>
          </a:p>
          <a:p>
            <a:r>
              <a:rPr lang="en-US" dirty="0"/>
              <a:t>My mother has </a:t>
            </a:r>
            <a:r>
              <a:rPr lang="en-US" dirty="0" smtClean="0"/>
              <a:t>got blue eyes</a:t>
            </a:r>
            <a:endParaRPr lang="uk-UA" dirty="0" smtClean="0"/>
          </a:p>
          <a:p>
            <a:r>
              <a:rPr lang="en-US" dirty="0"/>
              <a:t>My mother </a:t>
            </a:r>
            <a:r>
              <a:rPr lang="en-US" dirty="0" smtClean="0"/>
              <a:t>has got </a:t>
            </a:r>
            <a:r>
              <a:rPr lang="en-US" dirty="0"/>
              <a:t>brown </a:t>
            </a:r>
            <a:r>
              <a:rPr lang="en-US" dirty="0" smtClean="0"/>
              <a:t>hair</a:t>
            </a:r>
            <a:endParaRPr lang="uk-UA" dirty="0" smtClean="0"/>
          </a:p>
          <a:p>
            <a:r>
              <a:rPr lang="en-US" dirty="0"/>
              <a:t>My mother has </a:t>
            </a:r>
            <a:r>
              <a:rPr lang="en-US" dirty="0" smtClean="0"/>
              <a:t>got a </a:t>
            </a:r>
            <a:r>
              <a:rPr lang="en-US" dirty="0"/>
              <a:t>small nose and ears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1231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Let’s play</a:t>
            </a:r>
            <a:endParaRPr lang="uk-U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671" y="2336800"/>
            <a:ext cx="3529895" cy="359886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She </a:t>
            </a:r>
            <a:r>
              <a:rPr lang="en-US" dirty="0" err="1" smtClean="0"/>
              <a:t>hes</a:t>
            </a:r>
            <a:r>
              <a:rPr lang="en-US" dirty="0" smtClean="0"/>
              <a:t> got brown hair and</a:t>
            </a:r>
            <a:r>
              <a:rPr lang="en-US" dirty="0">
                <a:solidFill>
                  <a:prstClr val="white"/>
                </a:solidFill>
              </a:rPr>
              <a:t> brown </a:t>
            </a:r>
            <a:r>
              <a:rPr lang="en-US" dirty="0" smtClean="0">
                <a:solidFill>
                  <a:prstClr val="white"/>
                </a:solidFill>
              </a:rPr>
              <a:t>eyes</a:t>
            </a:r>
          </a:p>
          <a:p>
            <a:r>
              <a:rPr lang="en-US" dirty="0">
                <a:solidFill>
                  <a:prstClr val="white"/>
                </a:solidFill>
              </a:rPr>
              <a:t>She </a:t>
            </a:r>
            <a:r>
              <a:rPr lang="en-US" dirty="0" err="1">
                <a:solidFill>
                  <a:prstClr val="white"/>
                </a:solidFill>
              </a:rPr>
              <a:t>hes</a:t>
            </a:r>
            <a:r>
              <a:rPr lang="en-US" dirty="0">
                <a:solidFill>
                  <a:prstClr val="white"/>
                </a:solidFill>
              </a:rPr>
              <a:t> got </a:t>
            </a:r>
            <a:r>
              <a:rPr lang="en-US" dirty="0" smtClean="0">
                <a:solidFill>
                  <a:prstClr val="white"/>
                </a:solidFill>
              </a:rPr>
              <a:t>fair hair and blue eyes</a:t>
            </a:r>
          </a:p>
          <a:p>
            <a:r>
              <a:rPr lang="en-US" dirty="0">
                <a:solidFill>
                  <a:prstClr val="white"/>
                </a:solidFill>
              </a:rPr>
              <a:t>She </a:t>
            </a:r>
            <a:r>
              <a:rPr lang="en-US" dirty="0" err="1">
                <a:solidFill>
                  <a:prstClr val="white"/>
                </a:solidFill>
              </a:rPr>
              <a:t>hes</a:t>
            </a:r>
            <a:r>
              <a:rPr lang="en-US" dirty="0">
                <a:solidFill>
                  <a:prstClr val="white"/>
                </a:solidFill>
              </a:rPr>
              <a:t> got fair hair and </a:t>
            </a:r>
            <a:r>
              <a:rPr lang="en-US" dirty="0" smtClean="0">
                <a:solidFill>
                  <a:prstClr val="white"/>
                </a:solidFill>
              </a:rPr>
              <a:t>green eyes</a:t>
            </a:r>
          </a:p>
          <a:p>
            <a:r>
              <a:rPr lang="en-US" dirty="0">
                <a:solidFill>
                  <a:prstClr val="white"/>
                </a:solidFill>
              </a:rPr>
              <a:t>She </a:t>
            </a:r>
            <a:r>
              <a:rPr lang="en-US" dirty="0" err="1">
                <a:solidFill>
                  <a:prstClr val="white"/>
                </a:solidFill>
              </a:rPr>
              <a:t>hes</a:t>
            </a:r>
            <a:r>
              <a:rPr lang="en-US" dirty="0">
                <a:solidFill>
                  <a:prstClr val="white"/>
                </a:solidFill>
              </a:rPr>
              <a:t> got brown hair and </a:t>
            </a:r>
            <a:r>
              <a:rPr lang="en-US" dirty="0" smtClean="0">
                <a:solidFill>
                  <a:prstClr val="white"/>
                </a:solidFill>
              </a:rPr>
              <a:t>blue </a:t>
            </a:r>
            <a:r>
              <a:rPr lang="en-US" dirty="0">
                <a:solidFill>
                  <a:prstClr val="white"/>
                </a:solidFill>
              </a:rPr>
              <a:t>eyes</a:t>
            </a:r>
          </a:p>
          <a:p>
            <a:endParaRPr lang="en-US" dirty="0" smtClean="0">
              <a:solidFill>
                <a:prstClr val="white"/>
              </a:solidFill>
            </a:endParaRPr>
          </a:p>
          <a:p>
            <a:endParaRPr lang="en-US" dirty="0">
              <a:solidFill>
                <a:prstClr val="white"/>
              </a:solidFill>
            </a:endParaRPr>
          </a:p>
          <a:p>
            <a:endParaRPr lang="en-US" dirty="0" smtClean="0">
              <a:solidFill>
                <a:prstClr val="white"/>
              </a:solidFill>
            </a:endParaRPr>
          </a:p>
          <a:p>
            <a:endParaRPr lang="en-US" dirty="0" smtClean="0">
              <a:solidFill>
                <a:prstClr val="white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8454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Тварини</a:t>
            </a:r>
            <a:r>
              <a:rPr lang="en-US" dirty="0" smtClean="0"/>
              <a:t> –  Animals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1834166"/>
            <a:ext cx="4450479" cy="4905302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667" y="1834166"/>
            <a:ext cx="4097866" cy="4905302"/>
          </a:xfrm>
        </p:spPr>
      </p:pic>
    </p:spTree>
    <p:extLst>
      <p:ext uri="{BB962C8B-B14F-4D97-AF65-F5344CB8AC3E}">
        <p14:creationId xmlns:p14="http://schemas.microsoft.com/office/powerpoint/2010/main" val="251556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Fox</a:t>
            </a:r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М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ouse</a:t>
            </a:r>
            <a:endParaRPr lang="uk-U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518" y="1079234"/>
            <a:ext cx="2906844" cy="3598863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56814" y="2031999"/>
            <a:ext cx="3073594" cy="359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2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>
                <a:solidFill>
                  <a:schemeClr val="accent1">
                    <a:lumMod val="75000"/>
                  </a:schemeClr>
                </a:solidFill>
              </a:rPr>
              <a:t>Порахуєм</a:t>
            </a:r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 жабенят</a:t>
            </a:r>
            <a:r>
              <a:rPr lang="uk-UA" dirty="0" smtClean="0"/>
              <a:t>        </a:t>
            </a:r>
            <a:r>
              <a:rPr lang="en-US" dirty="0" smtClean="0"/>
              <a:t>How </a:t>
            </a:r>
            <a:r>
              <a:rPr lang="en-US" dirty="0"/>
              <a:t>many of </a:t>
            </a:r>
            <a:r>
              <a:rPr lang="en-US" dirty="0" smtClean="0"/>
              <a:t>the</a:t>
            </a:r>
            <a:r>
              <a:rPr lang="uk-UA" dirty="0" smtClean="0"/>
              <a:t>?</a:t>
            </a:r>
            <a:br>
              <a:rPr lang="uk-UA" dirty="0" smtClean="0"/>
            </a:br>
            <a:r>
              <a:rPr lang="uk-UA" dirty="0"/>
              <a:t> </a:t>
            </a:r>
            <a:r>
              <a:rPr lang="uk-UA" dirty="0" smtClean="0"/>
              <a:t>                                    </a:t>
            </a:r>
            <a:r>
              <a:rPr lang="en-US" dirty="0"/>
              <a:t>What a </a:t>
            </a:r>
            <a:r>
              <a:rPr lang="en-US" dirty="0" smtClean="0"/>
              <a:t>collar</a:t>
            </a:r>
            <a:r>
              <a:rPr lang="uk-UA" dirty="0" smtClean="0"/>
              <a:t> ?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71" y="2981134"/>
            <a:ext cx="4697412" cy="330404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316" y="1834165"/>
            <a:ext cx="3522134" cy="2798989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0584" y="3400481"/>
            <a:ext cx="3071283" cy="307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8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з картками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704" y="1834166"/>
            <a:ext cx="4983478" cy="502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5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 smtClean="0"/>
              <a:t>Balloons</a:t>
            </a:r>
            <a:r>
              <a:rPr lang="uk-UA" sz="5400" dirty="0" smtClean="0"/>
              <a:t> </a:t>
            </a:r>
            <a:br>
              <a:rPr lang="uk-UA" sz="5400" dirty="0" smtClean="0"/>
            </a:br>
            <a:r>
              <a:rPr lang="uk-UA" sz="5400" dirty="0" smtClean="0"/>
              <a:t>Н</a:t>
            </a:r>
            <a:r>
              <a:rPr lang="en-US" sz="5400" dirty="0" err="1"/>
              <a:t>oliday</a:t>
            </a:r>
            <a:endParaRPr lang="uk-UA" sz="5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135466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44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Свят</a:t>
            </a:r>
            <a:r>
              <a:rPr lang="en-US" dirty="0"/>
              <a:t>o</a:t>
            </a:r>
            <a:r>
              <a:rPr lang="uk-UA" dirty="0" smtClean="0"/>
              <a:t>  - Н</a:t>
            </a:r>
            <a:r>
              <a:rPr lang="en-US" dirty="0" err="1" smtClean="0"/>
              <a:t>oliday</a:t>
            </a:r>
            <a:r>
              <a:rPr lang="en-US" dirty="0" smtClean="0"/>
              <a:t>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en-US" dirty="0" smtClean="0"/>
              <a:t> What </a:t>
            </a:r>
            <a:r>
              <a:rPr lang="en-US" dirty="0"/>
              <a:t>a collar </a:t>
            </a:r>
            <a:r>
              <a:rPr lang="en-US" dirty="0" smtClean="0"/>
              <a:t>?</a:t>
            </a:r>
            <a:r>
              <a:rPr lang="uk-UA" dirty="0" smtClean="0"/>
              <a:t>                                     </a:t>
            </a:r>
            <a:r>
              <a:rPr lang="en-US" dirty="0" smtClean="0"/>
              <a:t>what </a:t>
            </a:r>
            <a:r>
              <a:rPr lang="en-US" dirty="0"/>
              <a:t>it is</a:t>
            </a:r>
            <a:r>
              <a:rPr lang="uk-UA" dirty="0" smtClean="0"/>
              <a:t> ?                          </a:t>
            </a:r>
            <a:endParaRPr lang="uk-UA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007" y="1621173"/>
            <a:ext cx="3598863" cy="359886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1990230"/>
            <a:ext cx="4292600" cy="4292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478" y="2336872"/>
            <a:ext cx="3748617" cy="430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5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22" y="138980"/>
            <a:ext cx="3200401" cy="42636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564" y="138981"/>
            <a:ext cx="2954016" cy="21463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580" y="138980"/>
            <a:ext cx="3190811" cy="43822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391" y="121415"/>
            <a:ext cx="2817501" cy="23265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423" y="2285369"/>
            <a:ext cx="2390286" cy="21348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2" y="2438400"/>
            <a:ext cx="3314275" cy="4030133"/>
          </a:xfrm>
          <a:prstGeom prst="rect">
            <a:avLst/>
          </a:prstGeom>
        </p:spPr>
      </p:pic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err="1" smtClean="0">
                <a:solidFill>
                  <a:srgbClr val="FFC000"/>
                </a:solidFill>
              </a:rPr>
              <a:t>Snowfl</a:t>
            </a:r>
            <a:r>
              <a:rPr lang="uk-UA" sz="3200" dirty="0" smtClean="0">
                <a:solidFill>
                  <a:srgbClr val="FFC000"/>
                </a:solidFill>
              </a:rPr>
              <a:t>а</a:t>
            </a:r>
            <a:r>
              <a:rPr lang="en-US" sz="3200" dirty="0" smtClean="0">
                <a:solidFill>
                  <a:srgbClr val="FFC000"/>
                </a:solidFill>
              </a:rPr>
              <a:t>k</a:t>
            </a:r>
            <a:r>
              <a:rPr lang="uk-UA" sz="3200" dirty="0" smtClean="0">
                <a:solidFill>
                  <a:srgbClr val="FFC000"/>
                </a:solidFill>
              </a:rPr>
              <a:t>е</a:t>
            </a:r>
            <a:r>
              <a:rPr lang="en-US" sz="3200" dirty="0" smtClean="0">
                <a:solidFill>
                  <a:srgbClr val="FFC000"/>
                </a:solidFill>
              </a:rPr>
              <a:t>  snowman present p</a:t>
            </a:r>
            <a:r>
              <a:rPr lang="uk-UA" sz="3200" dirty="0" smtClean="0">
                <a:solidFill>
                  <a:srgbClr val="FFC000"/>
                </a:solidFill>
              </a:rPr>
              <a:t>е</a:t>
            </a:r>
            <a:r>
              <a:rPr lang="en-US" sz="3200" dirty="0" err="1" smtClean="0">
                <a:solidFill>
                  <a:srgbClr val="FFC000"/>
                </a:solidFill>
              </a:rPr>
              <a:t>nguin</a:t>
            </a:r>
            <a:r>
              <a:rPr lang="en-US" sz="3200" dirty="0" smtClean="0">
                <a:solidFill>
                  <a:srgbClr val="FFC000"/>
                </a:solidFill>
              </a:rPr>
              <a:t> bell</a:t>
            </a:r>
            <a:endParaRPr lang="uk-UA" sz="3200" dirty="0" smtClean="0">
              <a:solidFill>
                <a:srgbClr val="FFC000"/>
              </a:solidFill>
            </a:endParaRPr>
          </a:p>
          <a:p>
            <a:r>
              <a:rPr lang="uk-UA" sz="3200" dirty="0" smtClean="0"/>
              <a:t>Нові слова 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22194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Вставити пропущені букви.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lid..y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S..om..n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..s..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B..el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S..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ofl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uk-UA" sz="3200" dirty="0">
                <a:solidFill>
                  <a:prstClr val="white"/>
                </a:solidFill>
                <a:ea typeface="+mj-ea"/>
                <a:cs typeface="+mj-cs"/>
              </a:rPr>
              <a:t>Свят</a:t>
            </a:r>
            <a:r>
              <a:rPr lang="en-US" sz="3200" dirty="0">
                <a:solidFill>
                  <a:prstClr val="white"/>
                </a:solidFill>
                <a:ea typeface="+mj-ea"/>
                <a:cs typeface="+mj-cs"/>
              </a:rPr>
              <a:t>o</a:t>
            </a:r>
            <a:r>
              <a:rPr lang="uk-UA" sz="3200" dirty="0">
                <a:solidFill>
                  <a:prstClr val="white"/>
                </a:solidFill>
                <a:ea typeface="+mj-ea"/>
                <a:cs typeface="+mj-cs"/>
              </a:rPr>
              <a:t>  - Н</a:t>
            </a:r>
            <a:r>
              <a:rPr lang="en-US" sz="3200" dirty="0" err="1">
                <a:solidFill>
                  <a:prstClr val="white"/>
                </a:solidFill>
                <a:ea typeface="+mj-ea"/>
                <a:cs typeface="+mj-cs"/>
              </a:rPr>
              <a:t>oliday</a:t>
            </a:r>
            <a:r>
              <a:rPr lang="en-US" sz="3200" dirty="0">
                <a:solidFill>
                  <a:prstClr val="white"/>
                </a:solidFill>
                <a:ea typeface="+mj-ea"/>
                <a:cs typeface="+mj-cs"/>
              </a:rPr>
              <a:t> </a:t>
            </a:r>
            <a:r>
              <a:rPr lang="en-US" sz="3200" dirty="0" smtClean="0">
                <a:solidFill>
                  <a:prstClr val="white"/>
                </a:solidFill>
                <a:ea typeface="+mj-ea"/>
                <a:cs typeface="+mj-cs"/>
              </a:rPr>
              <a:t>c</a:t>
            </a:r>
            <a:r>
              <a:rPr lang="uk-UA" sz="3200" dirty="0" err="1" smtClean="0">
                <a:solidFill>
                  <a:prstClr val="white"/>
                </a:solidFill>
                <a:ea typeface="+mj-ea"/>
                <a:cs typeface="+mj-cs"/>
              </a:rPr>
              <a:t>ніговик</a:t>
            </a:r>
            <a:r>
              <a:rPr lang="en-US" sz="3200" dirty="0" smtClean="0">
                <a:solidFill>
                  <a:prstClr val="white"/>
                </a:solidFill>
                <a:ea typeface="+mj-ea"/>
                <a:cs typeface="+mj-cs"/>
              </a:rPr>
              <a:t> </a:t>
            </a:r>
            <a:r>
              <a:rPr lang="uk-UA" sz="3200" dirty="0" smtClean="0">
                <a:solidFill>
                  <a:prstClr val="white"/>
                </a:solidFill>
                <a:ea typeface="+mj-ea"/>
                <a:cs typeface="+mj-cs"/>
              </a:rPr>
              <a:t>–</a:t>
            </a:r>
            <a:r>
              <a:rPr lang="en-US" sz="3200" dirty="0" smtClean="0">
                <a:solidFill>
                  <a:prstClr val="white"/>
                </a:solidFill>
                <a:ea typeface="+mj-ea"/>
                <a:cs typeface="+mj-cs"/>
              </a:rPr>
              <a:t> </a:t>
            </a:r>
            <a:r>
              <a:rPr lang="en-US" sz="3200" dirty="0" err="1" smtClean="0">
                <a:solidFill>
                  <a:prstClr val="white"/>
                </a:solidFill>
                <a:ea typeface="+mj-ea"/>
                <a:cs typeface="+mj-cs"/>
              </a:rPr>
              <a:t>snoman</a:t>
            </a:r>
            <a:endParaRPr lang="uk-UA" sz="3200" dirty="0">
              <a:solidFill>
                <a:prstClr val="white"/>
              </a:solidFill>
              <a:ea typeface="+mj-ea"/>
              <a:cs typeface="+mj-cs"/>
            </a:endParaRPr>
          </a:p>
          <a:p>
            <a:r>
              <a:rPr lang="uk-UA" sz="3200" dirty="0" smtClean="0">
                <a:solidFill>
                  <a:prstClr val="white"/>
                </a:solidFill>
                <a:ea typeface="+mj-ea"/>
                <a:cs typeface="+mj-cs"/>
              </a:rPr>
              <a:t>подарунок </a:t>
            </a:r>
            <a:r>
              <a:rPr lang="en-US" sz="3200" dirty="0" smtClean="0">
                <a:solidFill>
                  <a:prstClr val="white"/>
                </a:solidFill>
                <a:ea typeface="+mj-ea"/>
                <a:cs typeface="+mj-cs"/>
              </a:rPr>
              <a:t>present</a:t>
            </a:r>
          </a:p>
          <a:p>
            <a:r>
              <a:rPr lang="uk-UA" sz="3200" dirty="0" smtClean="0">
                <a:solidFill>
                  <a:prstClr val="white"/>
                </a:solidFill>
                <a:ea typeface="+mj-ea"/>
                <a:cs typeface="+mj-cs"/>
              </a:rPr>
              <a:t>дзвоник- </a:t>
            </a:r>
            <a:r>
              <a:rPr lang="en-US" sz="3200" dirty="0" err="1" smtClean="0">
                <a:solidFill>
                  <a:prstClr val="white"/>
                </a:solidFill>
                <a:ea typeface="+mj-ea"/>
                <a:cs typeface="+mj-cs"/>
              </a:rPr>
              <a:t>beel</a:t>
            </a:r>
            <a:endParaRPr lang="en-US" sz="3200" dirty="0" smtClean="0">
              <a:solidFill>
                <a:prstClr val="white"/>
              </a:solidFill>
              <a:ea typeface="+mj-ea"/>
              <a:cs typeface="+mj-cs"/>
            </a:endParaRPr>
          </a:p>
          <a:p>
            <a:r>
              <a:rPr lang="uk-UA" sz="3200" dirty="0" smtClean="0">
                <a:solidFill>
                  <a:prstClr val="white"/>
                </a:solidFill>
                <a:ea typeface="+mj-ea"/>
                <a:cs typeface="+mj-cs"/>
              </a:rPr>
              <a:t>сніжинка- </a:t>
            </a:r>
            <a:r>
              <a:rPr lang="en-US" sz="3200" dirty="0" err="1" smtClean="0">
                <a:solidFill>
                  <a:prstClr val="white"/>
                </a:solidFill>
                <a:ea typeface="+mj-ea"/>
                <a:cs typeface="+mj-cs"/>
              </a:rPr>
              <a:t>snoflake</a:t>
            </a:r>
            <a:r>
              <a:rPr lang="uk-UA" sz="3200" dirty="0">
                <a:solidFill>
                  <a:prstClr val="white"/>
                </a:solidFill>
                <a:ea typeface="+mj-ea"/>
                <a:cs typeface="+mj-cs"/>
              </a:rPr>
              <a:t/>
            </a:r>
            <a:br>
              <a:rPr lang="uk-UA" sz="3200" dirty="0">
                <a:solidFill>
                  <a:prstClr val="white"/>
                </a:solidFill>
                <a:ea typeface="+mj-ea"/>
                <a:cs typeface="+mj-cs"/>
              </a:rPr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3312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C000"/>
                </a:solidFill>
              </a:rPr>
              <a:t>С</a:t>
            </a:r>
            <a:r>
              <a:rPr lang="en-US" dirty="0" err="1" smtClean="0">
                <a:solidFill>
                  <a:srgbClr val="FFC000"/>
                </a:solidFill>
              </a:rPr>
              <a:t>hristmas</a:t>
            </a:r>
            <a:r>
              <a:rPr lang="uk-UA" dirty="0" smtClean="0">
                <a:solidFill>
                  <a:srgbClr val="FFC000"/>
                </a:solidFill>
              </a:rPr>
              <a:t>   -    </a:t>
            </a:r>
            <a:r>
              <a:rPr lang="uk-UA" dirty="0" smtClean="0">
                <a:solidFill>
                  <a:srgbClr val="FFC000"/>
                </a:solidFill>
              </a:rPr>
              <a:t>Різдво</a:t>
            </a:r>
            <a:r>
              <a:rPr lang="uk-UA" dirty="0" smtClean="0">
                <a:solidFill>
                  <a:srgbClr val="FFC000"/>
                </a:solidFill>
              </a:rPr>
              <a:t> </a:t>
            </a:r>
            <a:endParaRPr lang="uk-UA" dirty="0">
              <a:solidFill>
                <a:srgbClr val="FFC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61" y="2337326"/>
            <a:ext cx="3064799" cy="359886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760" y="1715634"/>
            <a:ext cx="4453467" cy="29410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316" y="277168"/>
            <a:ext cx="2390775" cy="19145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533" y="3787032"/>
            <a:ext cx="4250132" cy="301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05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3389" y="609597"/>
            <a:ext cx="9613858" cy="3592750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Ми вивчили </a:t>
            </a:r>
            <a:r>
              <a:rPr lang="uk-UA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нові слова</a:t>
            </a:r>
            <a:br>
              <a:rPr lang="uk-UA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uk-UA" dirty="0" smtClean="0"/>
              <a:t>Свят</a:t>
            </a:r>
            <a:r>
              <a:rPr lang="en-US" dirty="0"/>
              <a:t>o  - </a:t>
            </a:r>
            <a:r>
              <a:rPr lang="uk-UA" dirty="0"/>
              <a:t>Н</a:t>
            </a:r>
            <a:r>
              <a:rPr lang="en-US" dirty="0" err="1"/>
              <a:t>oliday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smtClean="0"/>
              <a:t>c</a:t>
            </a:r>
            <a:r>
              <a:rPr lang="uk-UA" dirty="0" err="1" smtClean="0"/>
              <a:t>ніговик</a:t>
            </a:r>
            <a:r>
              <a:rPr lang="uk-UA" dirty="0" smtClean="0"/>
              <a:t> </a:t>
            </a:r>
            <a:r>
              <a:rPr lang="uk-UA" dirty="0"/>
              <a:t>- </a:t>
            </a:r>
            <a:r>
              <a:rPr lang="en-US" dirty="0" err="1"/>
              <a:t>snoman</a:t>
            </a:r>
            <a:r>
              <a:rPr lang="en-US" dirty="0"/>
              <a:t/>
            </a:r>
            <a:br>
              <a:rPr lang="en-US" dirty="0"/>
            </a:br>
            <a:r>
              <a:rPr lang="uk-UA" dirty="0"/>
              <a:t>подарунок </a:t>
            </a:r>
            <a:r>
              <a:rPr lang="en-US" dirty="0"/>
              <a:t>present</a:t>
            </a:r>
            <a:br>
              <a:rPr lang="en-US" dirty="0"/>
            </a:br>
            <a:r>
              <a:rPr lang="en-US" dirty="0"/>
              <a:t> </a:t>
            </a:r>
            <a:r>
              <a:rPr lang="uk-UA" dirty="0"/>
              <a:t>дзвоник- </a:t>
            </a:r>
            <a:r>
              <a:rPr lang="en-US" dirty="0" err="1"/>
              <a:t>beel</a:t>
            </a:r>
            <a:r>
              <a:rPr lang="en-US" dirty="0"/>
              <a:t/>
            </a:r>
            <a:br>
              <a:rPr lang="en-US" dirty="0"/>
            </a:br>
            <a:r>
              <a:rPr lang="uk-UA" dirty="0"/>
              <a:t>сніжинка- </a:t>
            </a:r>
            <a:r>
              <a:rPr lang="en-US" dirty="0" smtClean="0"/>
              <a:t>snowflake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С</a:t>
            </a:r>
            <a:r>
              <a:rPr lang="en-US" dirty="0" err="1"/>
              <a:t>hristmas</a:t>
            </a:r>
            <a:r>
              <a:rPr lang="en-US" dirty="0"/>
              <a:t>   -    </a:t>
            </a:r>
            <a:r>
              <a:rPr lang="uk-UA" smtClean="0"/>
              <a:t>Різдво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We worked well </a:t>
            </a:r>
            <a:r>
              <a:rPr lang="en-US" sz="2400" dirty="0" smtClean="0">
                <a:solidFill>
                  <a:prstClr val="white"/>
                </a:solidFill>
              </a:rPr>
              <a:t>today</a:t>
            </a:r>
            <a:r>
              <a:rPr lang="uk-UA" sz="2400" dirty="0" smtClean="0">
                <a:solidFill>
                  <a:prstClr val="white"/>
                </a:solidFill>
              </a:rPr>
              <a:t>, </a:t>
            </a:r>
            <a:r>
              <a:rPr lang="en-US" sz="2400" dirty="0" smtClean="0">
                <a:solidFill>
                  <a:prstClr val="white"/>
                </a:solidFill>
              </a:rPr>
              <a:t>goodbye</a:t>
            </a:r>
            <a:r>
              <a:rPr lang="uk-UA" sz="2400" dirty="0" smtClean="0">
                <a:solidFill>
                  <a:prstClr val="white"/>
                </a:solidFill>
              </a:rPr>
              <a:t>.</a:t>
            </a:r>
            <a:endParaRPr lang="uk-UA" sz="2400" dirty="0">
              <a:solidFill>
                <a:prstClr val="white"/>
              </a:solidFill>
            </a:endParaRPr>
          </a:p>
          <a:p>
            <a:r>
              <a:rPr lang="uk-UA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Ми сьогодні добре по працювали </a:t>
            </a:r>
            <a:endParaRPr lang="uk-UA" sz="2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18" y="100329"/>
            <a:ext cx="5347945" cy="37966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466" y="2828282"/>
            <a:ext cx="6000000" cy="4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3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Інтернет джерела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https://www.pinterest.com/pin/737957088965533147</a:t>
            </a:r>
            <a:r>
              <a:rPr lang="en-US" dirty="0" smtClean="0">
                <a:hlinkClick r:id="rId2"/>
              </a:rPr>
              <a:t>/</a:t>
            </a:r>
            <a:endParaRPr lang="uk-UA" dirty="0" smtClean="0"/>
          </a:p>
          <a:p>
            <a:r>
              <a:rPr lang="en-US" dirty="0">
                <a:hlinkClick r:id="rId3"/>
              </a:rPr>
              <a:t>https://www.pinterest.com/pin/130463720446078673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r>
              <a:rPr lang="en-US" dirty="0">
                <a:hlinkClick r:id="rId4"/>
              </a:rPr>
              <a:t>https://www.pinterest.com/pin/563018696831088</a:t>
            </a:r>
            <a:r>
              <a:rPr lang="en-US" dirty="0" smtClean="0">
                <a:hlinkClick r:id="rId4"/>
              </a:rPr>
              <a:t>/</a:t>
            </a:r>
            <a:endParaRPr lang="uk-UA" dirty="0" smtClean="0"/>
          </a:p>
          <a:p>
            <a:r>
              <a:rPr lang="en-US" dirty="0">
                <a:hlinkClick r:id="rId5"/>
              </a:rPr>
              <a:t>https://www.pinterest.com/pin/6966574417511722</a:t>
            </a:r>
            <a:r>
              <a:rPr lang="en-US" dirty="0" smtClean="0">
                <a:hlinkClick r:id="rId5"/>
              </a:rPr>
              <a:t>/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24306292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518</TotalTime>
  <Words>383</Words>
  <Application>Microsoft Office PowerPoint</Application>
  <PresentationFormat>Широкоэкранный</PresentationFormat>
  <Paragraphs>82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Franklin Gothic Book</vt:lpstr>
      <vt:lpstr>Times New Roman</vt:lpstr>
      <vt:lpstr>Trebuchet MS</vt:lpstr>
      <vt:lpstr>Берлин</vt:lpstr>
      <vt:lpstr>Good morning children</vt:lpstr>
      <vt:lpstr>Revisions</vt:lpstr>
      <vt:lpstr>Мовленнєва зарядка</vt:lpstr>
      <vt:lpstr>ІІ. Основна частина уроку</vt:lpstr>
      <vt:lpstr>Робота з картками 3 клас</vt:lpstr>
      <vt:lpstr>Now I can                Моя родина – My family</vt:lpstr>
      <vt:lpstr>Розшир  речення </vt:lpstr>
      <vt:lpstr>Let’s play</vt:lpstr>
      <vt:lpstr>Тварини –  Animals</vt:lpstr>
      <vt:lpstr>Fox                             Мouse</vt:lpstr>
      <vt:lpstr>Порахуєм жабенят        How many of the?                                      What a collar ?</vt:lpstr>
      <vt:lpstr>Робота з картками</vt:lpstr>
      <vt:lpstr>Balloons  Нoliday</vt:lpstr>
      <vt:lpstr>Святo  - Нoliday   What a collar ?                                     what it is ?                          </vt:lpstr>
      <vt:lpstr>Презентация PowerPoint</vt:lpstr>
      <vt:lpstr>Вставити пропущені букви. </vt:lpstr>
      <vt:lpstr>Сhristmas   -    Різдво </vt:lpstr>
      <vt:lpstr>Ми вивчили нові слова Святo  - Нoliday  cніговик - snoman подарунок present  дзвоник- beel сніжинка- snowflake  Сhristmas   -    Різдво    </vt:lpstr>
      <vt:lpstr>Інтернет джерела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43</cp:revision>
  <dcterms:created xsi:type="dcterms:W3CDTF">2023-12-15T16:27:56Z</dcterms:created>
  <dcterms:modified xsi:type="dcterms:W3CDTF">2023-12-19T12:27:07Z</dcterms:modified>
</cp:coreProperties>
</file>