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95" r:id="rId2"/>
    <p:sldId id="306" r:id="rId3"/>
    <p:sldId id="307" r:id="rId4"/>
    <p:sldId id="308" r:id="rId5"/>
    <p:sldId id="309" r:id="rId6"/>
    <p:sldId id="261" r:id="rId7"/>
    <p:sldId id="270" r:id="rId8"/>
    <p:sldId id="264" r:id="rId9"/>
    <p:sldId id="286" r:id="rId10"/>
    <p:sldId id="289" r:id="rId11"/>
    <p:sldId id="288" r:id="rId12"/>
    <p:sldId id="273" r:id="rId13"/>
    <p:sldId id="291" r:id="rId14"/>
    <p:sldId id="262" r:id="rId15"/>
    <p:sldId id="268" r:id="rId16"/>
    <p:sldId id="281" r:id="rId17"/>
    <p:sldId id="282" r:id="rId18"/>
    <p:sldId id="283" r:id="rId19"/>
    <p:sldId id="285" r:id="rId20"/>
    <p:sldId id="293" r:id="rId21"/>
    <p:sldId id="258" r:id="rId22"/>
    <p:sldId id="267" r:id="rId23"/>
    <p:sldId id="294" r:id="rId24"/>
    <p:sldId id="30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509E5"/>
    <a:srgbClr val="990AC6"/>
    <a:srgbClr val="00B050"/>
    <a:srgbClr val="0066FF"/>
    <a:srgbClr val="AF01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54" autoAdjust="0"/>
    <p:restoredTop sz="90586" autoAdjust="0"/>
  </p:normalViewPr>
  <p:slideViewPr>
    <p:cSldViewPr>
      <p:cViewPr varScale="1">
        <p:scale>
          <a:sx n="41" d="100"/>
          <a:sy n="41" d="100"/>
        </p:scale>
        <p:origin x="1236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133BB2-2448-496D-8B8F-614019C18FD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8AFDEB-3C7A-4606-82DA-75881CD5EE19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3435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74A9E8-DBE6-470C-9F77-0F20B46070AD}" type="slidenum">
              <a:rPr lang="ru-RU"/>
              <a:pPr/>
              <a:t>22</a:t>
            </a:fld>
            <a:endParaRPr lang="ru-RU"/>
          </a:p>
        </p:txBody>
      </p:sp>
      <p:sp>
        <p:nvSpPr>
          <p:cNvPr id="11571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4588" y="685800"/>
            <a:ext cx="4573587" cy="3429000"/>
          </a:xfrm>
          <a:ln/>
        </p:spPr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4827" y="4344032"/>
            <a:ext cx="5488347" cy="4113834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eg"/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7.jpe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Relationship Id="rId9" Type="http://schemas.openxmlformats.org/officeDocument/2006/relationships/image" Target="../media/image43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Рисунок5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Рисунок 5" descr="bestgif.narod.ru_13117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143240" y="3000372"/>
            <a:ext cx="532328" cy="50006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0813" y="1785926"/>
            <a:ext cx="8778044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6000" b="1" dirty="0" err="1">
                <a:solidFill>
                  <a:srgbClr val="C00000"/>
                </a:solidFill>
              </a:rPr>
              <a:t>Різноманітність</a:t>
            </a:r>
            <a:r>
              <a:rPr lang="ru-RU" sz="6000" b="1" dirty="0">
                <a:solidFill>
                  <a:srgbClr val="C00000"/>
                </a:solidFill>
              </a:rPr>
              <a:t> грибного </a:t>
            </a:r>
          </a:p>
          <a:p>
            <a:r>
              <a:rPr lang="ru-RU" sz="6000" b="1" dirty="0">
                <a:solidFill>
                  <a:srgbClr val="C00000"/>
                </a:solidFill>
              </a:rPr>
              <a:t>царства</a:t>
            </a:r>
          </a:p>
          <a:p>
            <a:endParaRPr lang="ru-RU" sz="6000" b="1" dirty="0">
              <a:solidFill>
                <a:schemeClr val="bg1"/>
              </a:solidFill>
            </a:endParaRPr>
          </a:p>
          <a:p>
            <a:endParaRPr lang="ru-RU" sz="6000" b="1" dirty="0">
              <a:solidFill>
                <a:schemeClr val="bg1"/>
              </a:solidFill>
            </a:endParaRPr>
          </a:p>
          <a:p>
            <a:endParaRPr lang="ru-RU" sz="3600" b="1" dirty="0"/>
          </a:p>
          <a:p>
            <a:r>
              <a:rPr lang="ru-RU" sz="2400" b="1" dirty="0"/>
              <a:t>                              </a:t>
            </a:r>
            <a:r>
              <a:rPr lang="ru-RU" sz="2400" b="1" dirty="0" err="1"/>
              <a:t>Вчитель</a:t>
            </a:r>
            <a:r>
              <a:rPr lang="ru-RU" sz="2400" b="1" dirty="0"/>
              <a:t> </a:t>
            </a:r>
            <a:r>
              <a:rPr lang="ru-RU" sz="2400" b="1" dirty="0" err="1"/>
              <a:t>початкових</a:t>
            </a:r>
            <a:r>
              <a:rPr lang="ru-RU" sz="2400" b="1" dirty="0"/>
              <a:t> </a:t>
            </a:r>
            <a:r>
              <a:rPr lang="ru-RU" sz="2400" b="1" dirty="0" err="1"/>
              <a:t>класів</a:t>
            </a:r>
            <a:r>
              <a:rPr lang="ru-RU" sz="3600" b="1" dirty="0" err="1"/>
              <a:t>:Л.М.Косенко</a:t>
            </a:r>
            <a:endParaRPr lang="ru-RU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786050" y="3714752"/>
            <a:ext cx="5715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3200" b="1" dirty="0">
                <a:cs typeface="Aparajita" pitchFamily="34" charset="0"/>
              </a:rPr>
              <a:t>а </a:t>
            </a:r>
          </a:p>
        </p:txBody>
      </p:sp>
      <p:pic>
        <p:nvPicPr>
          <p:cNvPr id="5" name="Рисунок 4" descr="bestgif.narod.ru_13117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845398" y="5182182"/>
            <a:ext cx="1041612" cy="1000108"/>
          </a:xfrm>
          <a:prstGeom prst="rect">
            <a:avLst/>
          </a:prstGeom>
        </p:spPr>
      </p:pic>
      <p:pic>
        <p:nvPicPr>
          <p:cNvPr id="7" name="Рисунок 6" descr="bestgif.narod.ru_13117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97816" y="5289351"/>
            <a:ext cx="684396" cy="642918"/>
          </a:xfrm>
          <a:prstGeom prst="rect">
            <a:avLst/>
          </a:prstGeom>
        </p:spPr>
      </p:pic>
      <p:pic>
        <p:nvPicPr>
          <p:cNvPr id="8" name="Рисунок 7" descr="bestgif.narod.ru_13117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8563222" y="5610810"/>
            <a:ext cx="608350" cy="571480"/>
          </a:xfrm>
          <a:prstGeom prst="rect">
            <a:avLst/>
          </a:prstGeom>
        </p:spPr>
      </p:pic>
      <p:pic>
        <p:nvPicPr>
          <p:cNvPr id="9" name="Рисунок 8" descr="Рисунок18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000364" y="0"/>
            <a:ext cx="1214446" cy="124714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D147F8F-5D7C-41FE-A657-71F66A64AEDB}"/>
              </a:ext>
            </a:extLst>
          </p:cNvPr>
          <p:cNvSpPr txBox="1"/>
          <p:nvPr/>
        </p:nvSpPr>
        <p:spPr>
          <a:xfrm>
            <a:off x="397816" y="623571"/>
            <a:ext cx="835064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/>
              <a:t>                                                   </a:t>
            </a:r>
            <a:r>
              <a:rPr lang="uk-UA" sz="2400" dirty="0" err="1"/>
              <a:t>Розівський</a:t>
            </a:r>
            <a:r>
              <a:rPr lang="uk-UA" sz="2400" dirty="0"/>
              <a:t> ЗЗСО І –ІІ ступенів-філія </a:t>
            </a:r>
          </a:p>
          <a:p>
            <a:r>
              <a:rPr lang="uk-UA" sz="2400" dirty="0"/>
              <a:t>                                                    </a:t>
            </a:r>
            <a:r>
              <a:rPr lang="uk-UA" sz="2400" dirty="0" err="1"/>
              <a:t>Кулевчанського</a:t>
            </a:r>
            <a:r>
              <a:rPr lang="uk-UA" sz="2400" dirty="0"/>
              <a:t> ОЗЗСО І-ІІІ ступенів</a:t>
            </a:r>
            <a:endParaRPr lang="ru-UA" sz="1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1142998" y="-1142998"/>
            <a:ext cx="6858001" cy="914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928662" y="0"/>
            <a:ext cx="7429552" cy="550920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400" b="1" cap="none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Приємний запах і неповторний смак грибів роблять більшість із нас шанувальниками цих дарів природи. </a:t>
            </a:r>
            <a:r>
              <a:rPr lang="uk-UA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Але, вирушаючи в ліс, </a:t>
            </a:r>
            <a:r>
              <a:rPr lang="uk-UA" sz="4400" b="1" cap="none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озброюйтесь не лише кошиками та хорошим настроєм, а й пильністю. </a:t>
            </a:r>
            <a:endParaRPr lang="ru-RU" sz="4400" b="1" cap="none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6" name="Рисунок 5" descr="bestgif.narod.ru_13117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7786710" y="5500702"/>
            <a:ext cx="1041612" cy="1000108"/>
          </a:xfrm>
          <a:prstGeom prst="rect">
            <a:avLst/>
          </a:prstGeom>
        </p:spPr>
      </p:pic>
      <p:pic>
        <p:nvPicPr>
          <p:cNvPr id="7" name="Рисунок 6" descr="bestgif.narod.ru_13117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57158" y="5857892"/>
            <a:ext cx="1041612" cy="1000108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Рисунок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214282" y="1500174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ru-RU" sz="36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br>
              <a:rPr kumimoji="0" lang="ru-RU" sz="36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ru-RU" sz="4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" name="Рисунок 4" descr="bestgif.narod.ru_13117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786578" y="4929198"/>
            <a:ext cx="1431064" cy="1344333"/>
          </a:xfrm>
          <a:prstGeom prst="rect">
            <a:avLst/>
          </a:prstGeom>
        </p:spPr>
      </p:pic>
      <p:pic>
        <p:nvPicPr>
          <p:cNvPr id="10" name="Picture 5" descr="a218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928794" y="5214950"/>
            <a:ext cx="1185667" cy="135729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8786842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8000" b="1" i="1" dirty="0">
                <a:solidFill>
                  <a:srgbClr val="FF0000"/>
                </a:solidFill>
              </a:rPr>
              <a:t>Пам'ятайте: </a:t>
            </a:r>
            <a:r>
              <a:rPr lang="uk-UA" sz="4800" b="1" i="1" dirty="0"/>
              <a:t>отруєння дикорослими грибами з року в рік залишається однією з найпоширеніших причин немікробних харчових отруєнь.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Рисунок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214282" y="1500174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ru-RU" sz="36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br>
              <a:rPr kumimoji="0" lang="ru-RU" sz="36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ru-RU" sz="4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" name="Рисунок 4" descr="bestgif.narod.ru_13117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786578" y="4929198"/>
            <a:ext cx="1431064" cy="1344333"/>
          </a:xfrm>
          <a:prstGeom prst="rect">
            <a:avLst/>
          </a:prstGeom>
        </p:spPr>
      </p:pic>
      <p:pic>
        <p:nvPicPr>
          <p:cNvPr id="10" name="Picture 5" descr="a218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928794" y="5214950"/>
            <a:ext cx="1185667" cy="135729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878684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400" b="1" i="1" dirty="0"/>
              <a:t>Загальна кількість </a:t>
            </a:r>
            <a:r>
              <a:rPr lang="uk-UA" sz="5400" b="1" i="1" dirty="0">
                <a:solidFill>
                  <a:srgbClr val="FF0000"/>
                </a:solidFill>
              </a:rPr>
              <a:t>їстівних грибів</a:t>
            </a:r>
            <a:r>
              <a:rPr lang="uk-UA" sz="5400" b="1" i="1" dirty="0"/>
              <a:t> у нашій країні сягає 500 видів! </a:t>
            </a:r>
            <a:r>
              <a:rPr lang="uk-UA" sz="5400" b="1" i="1" dirty="0">
                <a:solidFill>
                  <a:srgbClr val="FF0000"/>
                </a:solidFill>
              </a:rPr>
              <a:t>Отруйних видів </a:t>
            </a:r>
            <a:r>
              <a:rPr lang="uk-UA" sz="5400" b="1" i="1" dirty="0"/>
              <a:t>набагато менше – близько 80, особливо шкідливі для людини – 20.</a:t>
            </a:r>
            <a:endParaRPr lang="uk-UA" sz="3200" b="1" i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Рисунок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214282" y="1500174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ru-RU" sz="36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br>
              <a:rPr kumimoji="0" lang="ru-RU" sz="36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ru-RU" sz="4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" name="Рисунок 4" descr="bestgif.narod.ru_13117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786578" y="4929198"/>
            <a:ext cx="1431064" cy="1344333"/>
          </a:xfrm>
          <a:prstGeom prst="rect">
            <a:avLst/>
          </a:prstGeom>
        </p:spPr>
      </p:pic>
      <p:pic>
        <p:nvPicPr>
          <p:cNvPr id="10" name="Picture 5" descr="a218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928794" y="5214950"/>
            <a:ext cx="1185667" cy="1357298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357158" y="642918"/>
            <a:ext cx="878684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5400" b="1" i="1" dirty="0"/>
              <a:t>За минулий рік в Україні було зареєстровано близько 3 тисяч грибних отруєнь, у результаті яких померло 116 осіб, із них  - 51 дитина.</a:t>
            </a:r>
            <a:endParaRPr lang="uk-UA" sz="3200" b="1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9" name="Rectangle 3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/>
          <a:lstStyle/>
          <a:p>
            <a:r>
              <a:rPr lang="ru-RU" sz="6000" u="sng" dirty="0" err="1">
                <a:solidFill>
                  <a:srgbClr val="FF0000"/>
                </a:solidFill>
              </a:rPr>
              <a:t>Отруйні</a:t>
            </a:r>
            <a:r>
              <a:rPr lang="ru-RU" sz="6000" u="sng" dirty="0">
                <a:solidFill>
                  <a:srgbClr val="FF0000"/>
                </a:solidFill>
              </a:rPr>
              <a:t> </a:t>
            </a:r>
            <a:r>
              <a:rPr lang="ru-RU" sz="6000" u="sng" dirty="0" err="1">
                <a:solidFill>
                  <a:srgbClr val="FF0000"/>
                </a:solidFill>
              </a:rPr>
              <a:t>гриби</a:t>
            </a:r>
            <a:endParaRPr lang="ru-RU" sz="6000" u="sng" dirty="0">
              <a:solidFill>
                <a:srgbClr val="FF0000"/>
              </a:solidFill>
            </a:endParaRPr>
          </a:p>
        </p:txBody>
      </p:sp>
      <p:sp>
        <p:nvSpPr>
          <p:cNvPr id="75782" name="Text Box 6"/>
          <p:cNvSpPr txBox="1">
            <a:spLocks noChangeArrowheads="1"/>
          </p:cNvSpPr>
          <p:nvPr/>
        </p:nvSpPr>
        <p:spPr bwMode="auto">
          <a:xfrm>
            <a:off x="785786" y="1285860"/>
            <a:ext cx="3418885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54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Мухомори</a:t>
            </a:r>
            <a:endParaRPr lang="ru-RU" sz="5400" b="1" dirty="0">
              <a:solidFill>
                <a:srgbClr val="00B05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5183" y="2714620"/>
            <a:ext cx="2853743" cy="3648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508548" y="1142984"/>
            <a:ext cx="3635452" cy="236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608627" y="4071942"/>
            <a:ext cx="3533852" cy="2373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143240" y="2755592"/>
            <a:ext cx="2428892" cy="3649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Рисунок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028" y="0"/>
            <a:ext cx="9139943" cy="6858000"/>
          </a:xfrm>
          <a:prstGeom prst="rect">
            <a:avLst/>
          </a:prstGeom>
        </p:spPr>
      </p:pic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214282" y="1500174"/>
            <a:ext cx="9144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ru-RU" sz="36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br>
              <a:rPr kumimoji="0" lang="ru-RU" sz="3600" b="1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</a:br>
            <a:endParaRPr kumimoji="0" lang="ru-RU" sz="4800" b="1" i="1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5" name="Рисунок 4" descr="bestgif.narod.ru_13117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6786578" y="4929198"/>
            <a:ext cx="1431064" cy="1344333"/>
          </a:xfrm>
          <a:prstGeom prst="rect">
            <a:avLst/>
          </a:prstGeom>
        </p:spPr>
      </p:pic>
      <p:pic>
        <p:nvPicPr>
          <p:cNvPr id="10" name="Picture 5" descr="a218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928794" y="5214950"/>
            <a:ext cx="1185667" cy="1357298"/>
          </a:xfrm>
          <a:prstGeom prst="rect">
            <a:avLst/>
          </a:prstGeom>
          <a:noFill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00034" y="642918"/>
            <a:ext cx="2853743" cy="36480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643306" y="642918"/>
            <a:ext cx="5500694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i="1" dirty="0"/>
              <a:t>Вийшов красень на стежину,</a:t>
            </a:r>
          </a:p>
          <a:p>
            <a:r>
              <a:rPr lang="uk-UA" sz="3600" b="1" i="1" dirty="0"/>
              <a:t>Вдягся в білу одежину,</a:t>
            </a:r>
          </a:p>
          <a:p>
            <a:r>
              <a:rPr lang="uk-UA" sz="3600" b="1" i="1" dirty="0"/>
              <a:t>Капелюх червоний взяв - </a:t>
            </a:r>
          </a:p>
          <a:p>
            <a:r>
              <a:rPr lang="uk-UA" sz="3600" b="1" i="1" dirty="0"/>
              <a:t>Всіх навколо налякав!</a:t>
            </a:r>
          </a:p>
          <a:p>
            <a:endParaRPr lang="uk-UA" sz="3600" b="1" i="1" dirty="0"/>
          </a:p>
          <a:p>
            <a:r>
              <a:rPr lang="uk-UA" sz="8000" b="1" i="1" dirty="0">
                <a:solidFill>
                  <a:srgbClr val="FF0000"/>
                </a:solidFill>
              </a:rPr>
              <a:t>Мухомор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-285776"/>
            <a:ext cx="8229600" cy="1143000"/>
          </a:xfrm>
        </p:spPr>
        <p:txBody>
          <a:bodyPr/>
          <a:lstStyle/>
          <a:p>
            <a:r>
              <a:rPr lang="ru-RU" sz="6000" u="sng" dirty="0" err="1">
                <a:solidFill>
                  <a:srgbClr val="FF0000"/>
                </a:solidFill>
              </a:rPr>
              <a:t>Гриби</a:t>
            </a:r>
            <a:r>
              <a:rPr lang="ru-RU" sz="6000" u="sng" dirty="0">
                <a:solidFill>
                  <a:srgbClr val="FF0000"/>
                </a:solidFill>
              </a:rPr>
              <a:t> - </a:t>
            </a:r>
            <a:r>
              <a:rPr lang="ru-RU" sz="6000" u="sng" dirty="0" err="1">
                <a:solidFill>
                  <a:srgbClr val="FF0000"/>
                </a:solidFill>
              </a:rPr>
              <a:t>близнюки</a:t>
            </a:r>
            <a:endParaRPr lang="ru-RU" sz="6000" u="sng" dirty="0">
              <a:solidFill>
                <a:srgbClr val="FF0000"/>
              </a:solidFill>
            </a:endParaRPr>
          </a:p>
        </p:txBody>
      </p:sp>
      <p:sp>
        <p:nvSpPr>
          <p:cNvPr id="77830" name="Text Box 6"/>
          <p:cNvSpPr txBox="1">
            <a:spLocks noChangeArrowheads="1"/>
          </p:cNvSpPr>
          <p:nvPr/>
        </p:nvSpPr>
        <p:spPr bwMode="auto">
          <a:xfrm>
            <a:off x="323850" y="5949950"/>
            <a:ext cx="427059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000" b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Сатанінський</a:t>
            </a:r>
            <a:r>
              <a:rPr lang="ru-RU" sz="40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гриб</a:t>
            </a:r>
          </a:p>
        </p:txBody>
      </p:sp>
      <p:sp>
        <p:nvSpPr>
          <p:cNvPr id="77835" name="Text Box 11"/>
          <p:cNvSpPr txBox="1">
            <a:spLocks noChangeArrowheads="1"/>
          </p:cNvSpPr>
          <p:nvPr/>
        </p:nvSpPr>
        <p:spPr bwMode="auto">
          <a:xfrm>
            <a:off x="6033148" y="6211669"/>
            <a:ext cx="304750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3600" b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Жовчний</a:t>
            </a:r>
            <a:r>
              <a:rPr lang="ru-RU" sz="36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гриб</a:t>
            </a:r>
          </a:p>
        </p:txBody>
      </p:sp>
      <p:pic>
        <p:nvPicPr>
          <p:cNvPr id="77838" name="Picture 14" descr="сат гр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19077" y="3796910"/>
            <a:ext cx="2938477" cy="2203858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77839" name="Picture 15" descr="желчный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429388" y="2786058"/>
            <a:ext cx="2415030" cy="3381381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9" name="Picture 2" descr="E:\Документы Лена\2 класс\Чтение\Грибы\84e790a3f6f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57488" y="785794"/>
            <a:ext cx="3500462" cy="2690371"/>
          </a:xfrm>
          <a:prstGeom prst="rect">
            <a:avLst/>
          </a:prstGeom>
          <a:noFill/>
          <a:ln w="76200">
            <a:noFill/>
          </a:ln>
          <a:effectLst>
            <a:softEdge rad="63500"/>
          </a:effectLst>
        </p:spPr>
      </p:pic>
      <p:sp>
        <p:nvSpPr>
          <p:cNvPr id="77827" name="Text Box 3"/>
          <p:cNvSpPr txBox="1">
            <a:spLocks noChangeArrowheads="1"/>
          </p:cNvSpPr>
          <p:nvPr/>
        </p:nvSpPr>
        <p:spPr bwMode="auto">
          <a:xfrm>
            <a:off x="0" y="857232"/>
            <a:ext cx="2807179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4400" b="1" dirty="0" err="1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Білий</a:t>
            </a:r>
            <a:r>
              <a:rPr lang="ru-RU" sz="4400" b="1" dirty="0">
                <a:solidFill>
                  <a:srgbClr val="0066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гриб</a:t>
            </a:r>
          </a:p>
        </p:txBody>
      </p:sp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/>
          <a:srcRect b="4890"/>
          <a:stretch>
            <a:fillRect/>
          </a:stretch>
        </p:blipFill>
        <p:spPr bwMode="auto">
          <a:xfrm>
            <a:off x="357158" y="214290"/>
            <a:ext cx="3857652" cy="2748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4429124" y="214290"/>
            <a:ext cx="4714876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 err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Сатанінський</a:t>
            </a:r>
            <a:r>
              <a:rPr lang="uk-UA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uk-UA" sz="54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гриб</a:t>
            </a:r>
            <a:endParaRPr lang="uk-UA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7030A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071810"/>
            <a:ext cx="902779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i="1" dirty="0">
                <a:solidFill>
                  <a:srgbClr val="FF0000"/>
                </a:solidFill>
              </a:rPr>
              <a:t>Капелюх</a:t>
            </a:r>
            <a:r>
              <a:rPr lang="uk-UA" sz="3600" b="1" i="1" dirty="0"/>
              <a:t> у цього гриба гладкий, білуватий, сіруватий або жовтуватий.</a:t>
            </a:r>
          </a:p>
          <a:p>
            <a:r>
              <a:rPr lang="uk-UA" sz="3600" b="1" i="1" dirty="0">
                <a:solidFill>
                  <a:srgbClr val="FF0000"/>
                </a:solidFill>
              </a:rPr>
              <a:t>Його ніжка </a:t>
            </a:r>
            <a:r>
              <a:rPr lang="uk-UA" sz="3600" b="1" i="1" dirty="0"/>
              <a:t>має червону сіточку посередині.</a:t>
            </a:r>
            <a:endParaRPr lang="ru-RU" sz="3600" b="1" i="1" dirty="0"/>
          </a:p>
          <a:p>
            <a:r>
              <a:rPr lang="uk-UA" sz="3600" b="1" i="1" dirty="0">
                <a:solidFill>
                  <a:srgbClr val="FF0000"/>
                </a:solidFill>
              </a:rPr>
              <a:t>Середина гриба</a:t>
            </a:r>
            <a:r>
              <a:rPr lang="uk-UA" sz="3600" b="1" i="1" dirty="0"/>
              <a:t>, якщо її розломити, спочатку синіє, а потім червоніє.</a:t>
            </a:r>
            <a:endParaRPr lang="ru-RU" sz="3600" b="1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786314" y="571480"/>
            <a:ext cx="425754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Білий</a:t>
            </a:r>
            <a:r>
              <a:rPr lang="ru-RU" sz="66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гриб</a:t>
            </a:r>
            <a:endParaRPr lang="ru-RU" sz="66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14290"/>
            <a:ext cx="4071934" cy="6357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4214810" y="1500174"/>
            <a:ext cx="4572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i="1" dirty="0"/>
              <a:t>Із найперших своїх днів</a:t>
            </a:r>
          </a:p>
          <a:p>
            <a:r>
              <a:rPr lang="uk-UA" sz="3600" b="1" i="1" dirty="0"/>
              <a:t>Самий </a:t>
            </a:r>
            <a:r>
              <a:rPr lang="uk-UA" sz="3600" b="1" i="1" dirty="0" err="1"/>
              <a:t>„білий”</a:t>
            </a:r>
            <a:r>
              <a:rPr lang="uk-UA" sz="3600" b="1" i="1" dirty="0"/>
              <a:t>  із грибів.</a:t>
            </a:r>
          </a:p>
          <a:p>
            <a:r>
              <a:rPr lang="uk-UA" sz="3600" b="1" i="1" dirty="0"/>
              <a:t>По властивостях він цінний,</a:t>
            </a:r>
          </a:p>
          <a:p>
            <a:r>
              <a:rPr lang="uk-UA" sz="3600" b="1" i="1" dirty="0"/>
              <a:t>Лікар від хвороб відмінний.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86380" y="785794"/>
            <a:ext cx="3259547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6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Жовчний</a:t>
            </a:r>
          </a:p>
          <a:p>
            <a:pPr algn="ctr"/>
            <a:r>
              <a:rPr lang="uk-UA" sz="6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гриб</a:t>
            </a:r>
            <a:endParaRPr lang="uk-UA" sz="6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4000504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/>
              <a:t>Капелюх у гриба гладенький, коричневий.</a:t>
            </a:r>
            <a:endParaRPr lang="ru-RU" sz="3600" b="1" dirty="0"/>
          </a:p>
          <a:p>
            <a:r>
              <a:rPr lang="uk-UA" sz="3600" b="1" dirty="0"/>
              <a:t>Зверху його ніжка вкрита малюнком у вигляді сіточки</a:t>
            </a:r>
            <a:endParaRPr lang="ru-RU" sz="3600" b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428595" y="286278"/>
            <a:ext cx="4577189" cy="3428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58" y="0"/>
            <a:ext cx="8229600" cy="1143000"/>
          </a:xfrm>
          <a:blipFill>
            <a:blip r:embed="rId2" cstate="email"/>
            <a:tile tx="0" ty="0" sx="100000" sy="100000" flip="none" algn="tl"/>
          </a:blipFill>
        </p:spPr>
        <p:txBody>
          <a:bodyPr/>
          <a:lstStyle/>
          <a:p>
            <a:r>
              <a:rPr lang="uk-UA" sz="6000" u="sng" dirty="0">
                <a:solidFill>
                  <a:srgbClr val="FF0000"/>
                </a:solidFill>
              </a:rPr>
              <a:t>Гриби-близнюки</a:t>
            </a: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0" y="1142984"/>
            <a:ext cx="3000364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4400" b="1" dirty="0" err="1">
                <a:solidFill>
                  <a:srgbClr val="D509E5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Опеньки</a:t>
            </a:r>
            <a:endParaRPr lang="ru-RU" sz="4400" b="1" dirty="0">
              <a:solidFill>
                <a:srgbClr val="D509E5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76809" name="Picture 9" descr="1b56d25c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57158" y="1928802"/>
            <a:ext cx="3025775" cy="2268537"/>
          </a:xfrm>
          <a:prstGeom prst="rect">
            <a:avLst/>
          </a:prstGeom>
          <a:noFill/>
        </p:spPr>
      </p:pic>
      <p:pic>
        <p:nvPicPr>
          <p:cNvPr id="76810" name="Picture 10" descr="opyonlet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79388" y="4292600"/>
            <a:ext cx="3184525" cy="2389188"/>
          </a:xfrm>
          <a:prstGeom prst="rect">
            <a:avLst/>
          </a:prstGeom>
          <a:noFill/>
        </p:spPr>
      </p:pic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3643306" y="1142984"/>
            <a:ext cx="531573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uk-UA" sz="4400" b="1" dirty="0">
                <a:solidFill>
                  <a:srgbClr val="D509E5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обманливі</a:t>
            </a:r>
            <a:r>
              <a:rPr lang="ru-RU" sz="4400" b="1" dirty="0">
                <a:solidFill>
                  <a:srgbClr val="D509E5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4400" b="1" dirty="0" err="1">
                <a:solidFill>
                  <a:srgbClr val="D509E5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опеньки</a:t>
            </a:r>
            <a:endParaRPr lang="ru-RU" sz="4400" b="1" dirty="0">
              <a:solidFill>
                <a:srgbClr val="D509E5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76812" name="Picture 12" descr="48457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63938" y="1989138"/>
            <a:ext cx="2684462" cy="2351087"/>
          </a:xfrm>
          <a:prstGeom prst="rect">
            <a:avLst/>
          </a:prstGeom>
          <a:noFill/>
        </p:spPr>
      </p:pic>
      <p:pic>
        <p:nvPicPr>
          <p:cNvPr id="76814" name="Picture 14" descr="openok_lozhnyj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3924300" y="4581525"/>
            <a:ext cx="2549525" cy="1831975"/>
          </a:xfrm>
          <a:prstGeom prst="rect">
            <a:avLst/>
          </a:prstGeom>
          <a:noFill/>
        </p:spPr>
      </p:pic>
      <p:pic>
        <p:nvPicPr>
          <p:cNvPr id="76816" name="Picture 16" descr="гифолома окаймлённая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6518275" y="2000240"/>
            <a:ext cx="2625725" cy="1970087"/>
          </a:xfrm>
          <a:prstGeom prst="rect">
            <a:avLst/>
          </a:prstGeom>
          <a:noFill/>
        </p:spPr>
      </p:pic>
      <p:pic>
        <p:nvPicPr>
          <p:cNvPr id="76815" name="Picture 15" descr="гифолома головообразная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804025" y="3789363"/>
            <a:ext cx="2127250" cy="2808287"/>
          </a:xfrm>
          <a:prstGeom prst="rect">
            <a:avLst/>
          </a:prstGeom>
          <a:noFill/>
        </p:spPr>
      </p:pic>
      <p:pic>
        <p:nvPicPr>
          <p:cNvPr id="11" name="Picture 15" descr="гифолома головообразная">
            <a:extLst>
              <a:ext uri="{FF2B5EF4-FFF2-40B4-BE49-F238E27FC236}">
                <a16:creationId xmlns:a16="http://schemas.microsoft.com/office/drawing/2014/main" id="{6331775E-4352-47F6-8497-4FF05F283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6831793" y="3873501"/>
            <a:ext cx="2127250" cy="2808287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76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68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76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76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76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68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68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43000"/>
          </a:xfrm>
          <a:blipFill>
            <a:blip r:embed="rId2" cstate="email"/>
            <a:tile tx="0" ty="0" sx="100000" sy="100000" flip="none" algn="tl"/>
          </a:blipFill>
        </p:spPr>
        <p:txBody>
          <a:bodyPr/>
          <a:lstStyle/>
          <a:p>
            <a:r>
              <a:rPr lang="ru-RU" sz="6000" dirty="0" err="1">
                <a:solidFill>
                  <a:srgbClr val="00B050"/>
                </a:solidFill>
              </a:rPr>
              <a:t>Відмінності</a:t>
            </a:r>
            <a:endParaRPr lang="ru-RU" sz="6000" dirty="0">
              <a:solidFill>
                <a:srgbClr val="00B050"/>
              </a:solidFill>
            </a:endParaRP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785786" y="1071546"/>
            <a:ext cx="242717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AF01B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Лисичка</a:t>
            </a: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4857752" y="1214422"/>
            <a:ext cx="4518577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3600" b="1" dirty="0" err="1">
                <a:solidFill>
                  <a:srgbClr val="AF01B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Обманлива</a:t>
            </a:r>
            <a:r>
              <a:rPr lang="ru-RU" sz="3600" b="1" dirty="0">
                <a:solidFill>
                  <a:srgbClr val="AF01B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лисичка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0" y="4572008"/>
            <a:ext cx="456779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Колір гриба – світло-жовтий або блідо-оранжевий. Капелюх плавно переходить в ніжку</a:t>
            </a:r>
            <a:endParaRPr lang="ru-RU" sz="28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5166180" y="4429132"/>
            <a:ext cx="417973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/>
              <a:t>Капелюх яскраво-оранжевий </a:t>
            </a:r>
          </a:p>
          <a:p>
            <a:endParaRPr lang="ru-RU" b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000100" y="1684721"/>
            <a:ext cx="2500330" cy="2708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29256" y="1785926"/>
            <a:ext cx="250033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5" name="Picture 7" descr="4845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3857620" y="3071810"/>
            <a:ext cx="4083069" cy="3580402"/>
          </a:xfrm>
          <a:prstGeom prst="ellipse">
            <a:avLst/>
          </a:prstGeom>
          <a:noFill/>
        </p:spPr>
      </p:pic>
      <p:sp>
        <p:nvSpPr>
          <p:cNvPr id="73732" name="Rectangle 4"/>
          <p:cNvSpPr>
            <a:spLocks noGrp="1" noChangeArrowheads="1"/>
          </p:cNvSpPr>
          <p:nvPr>
            <p:ph type="title"/>
          </p:nvPr>
        </p:nvSpPr>
        <p:spPr>
          <a:xfrm>
            <a:off x="-428660" y="0"/>
            <a:ext cx="7000924" cy="1143000"/>
          </a:xfrm>
        </p:spPr>
        <p:txBody>
          <a:bodyPr/>
          <a:lstStyle/>
          <a:p>
            <a:r>
              <a:rPr lang="uk-UA" sz="6000" u="sng" dirty="0">
                <a:solidFill>
                  <a:srgbClr val="FF0000"/>
                </a:solidFill>
              </a:rPr>
              <a:t>Отруйні гриби</a:t>
            </a:r>
          </a:p>
        </p:txBody>
      </p:sp>
      <p:pic>
        <p:nvPicPr>
          <p:cNvPr id="73733" name="Picture 5" descr="100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28596" y="2857496"/>
            <a:ext cx="2792413" cy="3727450"/>
          </a:xfrm>
          <a:prstGeom prst="round2DiagRect">
            <a:avLst/>
          </a:prstGeom>
          <a:noFill/>
          <a:effectLst>
            <a:softEdge rad="127000"/>
          </a:effectLst>
        </p:spPr>
      </p:pic>
      <p:pic>
        <p:nvPicPr>
          <p:cNvPr id="73734" name="Picture 6" descr="blednaya-poganka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429388" y="214290"/>
            <a:ext cx="2200275" cy="2684303"/>
          </a:xfrm>
          <a:prstGeom prst="round2DiagRect">
            <a:avLst/>
          </a:prstGeom>
          <a:noFill/>
        </p:spPr>
      </p:pic>
      <p:sp>
        <p:nvSpPr>
          <p:cNvPr id="73736" name="Text Box 8"/>
          <p:cNvSpPr txBox="1">
            <a:spLocks noChangeArrowheads="1"/>
          </p:cNvSpPr>
          <p:nvPr/>
        </p:nvSpPr>
        <p:spPr bwMode="auto">
          <a:xfrm>
            <a:off x="1042988" y="1700213"/>
            <a:ext cx="438395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uk-UA" sz="5400" b="1" dirty="0">
                <a:solidFill>
                  <a:srgbClr val="990AC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Бліда поганка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214283" y="0"/>
            <a:ext cx="864399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>
                <a:ln w="11430"/>
                <a:solidFill>
                  <a:srgbClr val="0070C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Verdana" pitchFamily="34" charset="0"/>
              </a:rPr>
              <a:t>ЇСТІВНІ ГРИБИ</a:t>
            </a:r>
            <a:endParaRPr lang="ru-RU" sz="5400" b="1" cap="none" spc="0" dirty="0">
              <a:ln w="11430"/>
              <a:solidFill>
                <a:srgbClr val="0070C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Verdana" pitchFamily="34" charset="0"/>
            </a:endParaRPr>
          </a:p>
        </p:txBody>
      </p:sp>
      <p:pic>
        <p:nvPicPr>
          <p:cNvPr id="6149" name="Picture 5" descr="C:\Documents and Settings\Александр\Мои документы\ЖОНКИНА ПИСАНИНА\0_1a391_cd7eb242_L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20" y="857232"/>
            <a:ext cx="3571876" cy="5643578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8" name="TextBox 7"/>
          <p:cNvSpPr txBox="1"/>
          <p:nvPr/>
        </p:nvSpPr>
        <p:spPr>
          <a:xfrm>
            <a:off x="4143372" y="2071678"/>
            <a:ext cx="50006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 err="1">
                <a:solidFill>
                  <a:srgbClr val="990AC6"/>
                </a:solidFill>
              </a:rPr>
              <a:t>Підберезовик</a:t>
            </a:r>
            <a:endParaRPr lang="uk-UA" sz="6000" b="1" dirty="0">
              <a:solidFill>
                <a:srgbClr val="990AC6"/>
              </a:solidFill>
            </a:endParaRPr>
          </a:p>
        </p:txBody>
      </p:sp>
    </p:spTree>
  </p:cSld>
  <p:clrMapOvr>
    <a:masterClrMapping/>
  </p:clrMapOvr>
  <p:transition advTm="695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429124" y="5357826"/>
            <a:ext cx="47148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6000" b="1" i="1" dirty="0">
                <a:solidFill>
                  <a:srgbClr val="990AC6"/>
                </a:solidFill>
              </a:rPr>
              <a:t>Підосичник</a:t>
            </a:r>
            <a:endParaRPr lang="ru-RU" sz="6000" b="1" i="1" dirty="0">
              <a:solidFill>
                <a:srgbClr val="990AC6"/>
              </a:solidFill>
            </a:endParaRPr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1472" y="1"/>
            <a:ext cx="37147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4286248" y="357166"/>
            <a:ext cx="4572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uk-UA" sz="4000" b="1" i="1" dirty="0"/>
              <a:t>Росте біля осичок звично </a:t>
            </a:r>
          </a:p>
          <a:p>
            <a:r>
              <a:rPr lang="uk-UA" sz="4000" b="1" i="1" dirty="0"/>
              <a:t>Красноголовець </a:t>
            </a:r>
            <a:r>
              <a:rPr lang="uk-UA" sz="4000" b="1" i="1" dirty="0" err="1"/>
              <a:t>-підосичник</a:t>
            </a:r>
            <a:r>
              <a:rPr lang="uk-UA" sz="4000" b="1" i="1" dirty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89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Александр\Мои документы\ЖОНКИНА ПИСАНИНА\5484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1472" y="1928802"/>
            <a:ext cx="4381530" cy="4572032"/>
          </a:xfrm>
          <a:prstGeom prst="rect">
            <a:avLst/>
          </a:prstGeom>
          <a:noFill/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642910" y="357166"/>
            <a:ext cx="8001056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4000" b="1" i="1" u="none" strike="noStrike" cap="none" normalizeH="0" baseline="0" dirty="0">
                <a:ln>
                  <a:noFill/>
                </a:ln>
                <a:solidFill>
                  <a:schemeClr val="accent3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 стою на гладкій товстій ніжці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uk-UA" sz="4000" b="1" i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Під коричневим капелюхом</a:t>
            </a:r>
            <a:endParaRPr kumimoji="0" lang="ru-RU" sz="4000" b="1" i="1" u="none" strike="noStrike" cap="none" normalizeH="0" baseline="0" dirty="0">
              <a:ln>
                <a:noFill/>
              </a:ln>
              <a:solidFill>
                <a:schemeClr val="accent3">
                  <a:lumMod val="50000"/>
                </a:schemeClr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14942" y="3571876"/>
            <a:ext cx="39290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000" b="1" dirty="0">
                <a:solidFill>
                  <a:srgbClr val="990AC6"/>
                </a:solidFill>
              </a:rPr>
              <a:t>Білий гриб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42910" y="500042"/>
            <a:ext cx="850109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i="1" dirty="0">
                <a:solidFill>
                  <a:schemeClr val="tx2">
                    <a:lumMod val="75000"/>
                  </a:schemeClr>
                </a:solidFill>
              </a:rPr>
              <a:t>В лісі виросли сестрички, </a:t>
            </a:r>
          </a:p>
          <a:p>
            <a:pPr algn="ctr"/>
            <a:r>
              <a:rPr lang="uk-UA" sz="4400" b="1" i="1" dirty="0">
                <a:solidFill>
                  <a:schemeClr val="tx2">
                    <a:lumMod val="75000"/>
                  </a:schemeClr>
                </a:solidFill>
              </a:rPr>
              <a:t>Жовті та смачні лисички</a:t>
            </a: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71472" y="2357430"/>
            <a:ext cx="4725114" cy="41344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5" name="TextBox 4"/>
          <p:cNvSpPr txBox="1"/>
          <p:nvPr/>
        </p:nvSpPr>
        <p:spPr>
          <a:xfrm>
            <a:off x="5286380" y="4643446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7200" b="1" dirty="0">
                <a:solidFill>
                  <a:srgbClr val="990AC6"/>
                </a:solidFill>
              </a:rPr>
              <a:t>Лисички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00034" y="285729"/>
            <a:ext cx="4000528" cy="6164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3" name="TextBox 2"/>
          <p:cNvSpPr txBox="1"/>
          <p:nvPr/>
        </p:nvSpPr>
        <p:spPr>
          <a:xfrm>
            <a:off x="4429124" y="4500570"/>
            <a:ext cx="440857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8000" b="1" dirty="0">
                <a:solidFill>
                  <a:srgbClr val="990AC6"/>
                </a:solidFill>
              </a:rPr>
              <a:t>Маслюки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643438" y="0"/>
            <a:ext cx="450056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i="1" dirty="0">
                <a:solidFill>
                  <a:schemeClr val="accent2"/>
                </a:solidFill>
              </a:rPr>
              <a:t>Виросли гриби прекрасні — </a:t>
            </a:r>
          </a:p>
          <a:p>
            <a:r>
              <a:rPr lang="uk-UA" sz="3600" b="1" i="1" dirty="0">
                <a:solidFill>
                  <a:schemeClr val="accent2"/>
                </a:solidFill>
              </a:rPr>
              <a:t>Капелюшки в них, мов в маслі.</a:t>
            </a:r>
          </a:p>
          <a:p>
            <a:r>
              <a:rPr lang="uk-UA" sz="3600" b="1" i="1" dirty="0">
                <a:solidFill>
                  <a:schemeClr val="accent2"/>
                </a:solidFill>
              </a:rPr>
              <a:t>І збирають грибники </a:t>
            </a:r>
          </a:p>
          <a:p>
            <a:r>
              <a:rPr lang="uk-UA" sz="3600" b="1" i="1" dirty="0">
                <a:solidFill>
                  <a:schemeClr val="accent2"/>
                </a:solidFill>
              </a:rPr>
              <a:t>Маслянисті маслюки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678878_f2eb762d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2273442"/>
            <a:ext cx="9144000" cy="4584558"/>
          </a:xfrm>
          <a:prstGeom prst="rect">
            <a:avLst/>
          </a:prstGeom>
          <a:ln w="76200">
            <a:noFill/>
          </a:ln>
          <a:effectLst>
            <a:softEdge rad="127000"/>
          </a:effectLst>
        </p:spPr>
      </p:pic>
      <p:sp>
        <p:nvSpPr>
          <p:cNvPr id="4" name="Прямоугольник 3"/>
          <p:cNvSpPr/>
          <p:nvPr/>
        </p:nvSpPr>
        <p:spPr>
          <a:xfrm>
            <a:off x="1214414" y="285728"/>
            <a:ext cx="67151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200" b="1" i="1" dirty="0">
                <a:solidFill>
                  <a:schemeClr val="accent4">
                    <a:lumMod val="75000"/>
                  </a:schemeClr>
                </a:solidFill>
              </a:rPr>
              <a:t>Ці стрункі грибочки</a:t>
            </a:r>
          </a:p>
          <a:p>
            <a:pPr algn="ctr"/>
            <a:r>
              <a:rPr lang="uk-UA" sz="3200" b="1" i="1" dirty="0">
                <a:solidFill>
                  <a:schemeClr val="accent4">
                    <a:lumMod val="75000"/>
                  </a:schemeClr>
                </a:solidFill>
              </a:rPr>
              <a:t>Зайняли пеньочки.</a:t>
            </a:r>
          </a:p>
          <a:p>
            <a:pPr algn="ctr"/>
            <a:r>
              <a:rPr lang="uk-UA" sz="3200" b="1" i="1" dirty="0">
                <a:solidFill>
                  <a:schemeClr val="accent4">
                    <a:lumMod val="75000"/>
                  </a:schemeClr>
                </a:solidFill>
              </a:rPr>
              <a:t>Шапки в них кругленькі.</a:t>
            </a:r>
          </a:p>
          <a:p>
            <a:pPr algn="ctr"/>
            <a:r>
              <a:rPr lang="uk-UA" sz="3200" b="1" i="1" dirty="0">
                <a:solidFill>
                  <a:schemeClr val="accent4">
                    <a:lumMod val="75000"/>
                  </a:schemeClr>
                </a:solidFill>
              </a:rPr>
              <a:t>Кличуть їх опеньки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428596" y="285728"/>
            <a:ext cx="821537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uk-UA" sz="3600" b="1" i="1" dirty="0">
                <a:solidFill>
                  <a:srgbClr val="D509E5"/>
                </a:solidFill>
              </a:rPr>
              <a:t>Капелюхи в них яскраві: </a:t>
            </a:r>
          </a:p>
          <a:p>
            <a:pPr algn="ctr"/>
            <a:r>
              <a:rPr lang="uk-UA" sz="3600" b="1" i="1" dirty="0">
                <a:solidFill>
                  <a:srgbClr val="D509E5"/>
                </a:solidFill>
              </a:rPr>
              <a:t>Жовті, сірі, зеленаві, </a:t>
            </a:r>
          </a:p>
          <a:p>
            <a:pPr algn="ctr"/>
            <a:r>
              <a:rPr lang="uk-UA" sz="3600" b="1" i="1" dirty="0">
                <a:solidFill>
                  <a:srgbClr val="D509E5"/>
                </a:solidFill>
              </a:rPr>
              <a:t>Зачекайте, любі, трішки, — </a:t>
            </a:r>
          </a:p>
          <a:p>
            <a:pPr algn="ctr"/>
            <a:r>
              <a:rPr lang="uk-UA" sz="3600" b="1" i="1" dirty="0">
                <a:solidFill>
                  <a:srgbClr val="D509E5"/>
                </a:solidFill>
              </a:rPr>
              <a:t>Я зберу вас, сироїжки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285720" y="2714620"/>
            <a:ext cx="5143536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5416698" y="4572008"/>
            <a:ext cx="365677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dirty="0" err="1">
                <a:solidFill>
                  <a:srgbClr val="990AC6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Сироїжки</a:t>
            </a:r>
            <a:endParaRPr lang="ru-RU" sz="6000" dirty="0">
              <a:solidFill>
                <a:srgbClr val="990AC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0" y="142852"/>
            <a:ext cx="550069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sz="3600" b="1" i="1" dirty="0">
                <a:solidFill>
                  <a:srgbClr val="0070C0"/>
                </a:solidFill>
                <a:latin typeface="Verdana" pitchFamily="34" charset="0"/>
              </a:rPr>
              <a:t> </a:t>
            </a:r>
            <a:r>
              <a:rPr lang="uk-UA" sz="3600" b="1" i="1" dirty="0">
                <a:solidFill>
                  <a:schemeClr val="accent4">
                    <a:lumMod val="75000"/>
                  </a:schemeClr>
                </a:solidFill>
                <a:latin typeface="Verdana" pitchFamily="34" charset="0"/>
              </a:rPr>
              <a:t>Вони харчуються грибами</a:t>
            </a:r>
          </a:p>
        </p:txBody>
      </p:sp>
      <p:pic>
        <p:nvPicPr>
          <p:cNvPr id="9220" name="Picture 4" descr="C:\Documents and Settings\Александр\Мои документы\ЖОНКИНА ПИСАНИНА\75524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286512" y="4572008"/>
            <a:ext cx="2643174" cy="2064980"/>
          </a:xfrm>
          <a:prstGeom prst="rect">
            <a:avLst/>
          </a:prstGeom>
          <a:noFill/>
          <a:ln>
            <a:solidFill>
              <a:srgbClr val="00B050"/>
            </a:solidFill>
            <a:prstDash val="dashDot"/>
          </a:ln>
          <a:effectLst>
            <a:softEdge rad="127000"/>
          </a:effectLst>
        </p:spPr>
      </p:pic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76589" y="0"/>
            <a:ext cx="1881493" cy="241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214282" y="4452946"/>
            <a:ext cx="2486026" cy="2071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429388" y="2428868"/>
            <a:ext cx="2286016" cy="2087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"/>
          </a:effec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0" y="1714488"/>
            <a:ext cx="2956576" cy="2357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3143240" y="4393552"/>
            <a:ext cx="3071834" cy="2300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0" name="Рисунок 9" descr="синица с грибом.jpg"/>
          <p:cNvPicPr>
            <a:picLocks noChangeAspect="1"/>
          </p:cNvPicPr>
          <p:nvPr/>
        </p:nvPicPr>
        <p:blipFill>
          <a:blip r:embed="rId9" cstate="email"/>
          <a:stretch>
            <a:fillRect/>
          </a:stretch>
        </p:blipFill>
        <p:spPr>
          <a:xfrm>
            <a:off x="2792384" y="2143117"/>
            <a:ext cx="3494128" cy="236436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advTm="6955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3307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285720" y="1571612"/>
            <a:ext cx="8572560" cy="4530725"/>
          </a:xfrm>
          <a:prstGeom prst="rect">
            <a:avLst/>
          </a:prstGeom>
        </p:spPr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4800" b="1" i="0" u="none" strike="noStrike" kern="1200" spc="50" normalizeH="0" baseline="0" noProof="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Ніколи не збирайте</a:t>
            </a:r>
            <a:r>
              <a:rPr kumimoji="0" lang="uk-UA" sz="4800" b="1" i="0" u="none" strike="noStrike" kern="1200" spc="50" normalizeH="0" noProof="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ті гриби, в яких ви сумніваєтесь.</a:t>
            </a:r>
            <a:endParaRPr kumimoji="0" lang="ru-RU" sz="4800" b="1" i="0" u="none" strike="noStrike" kern="1200" spc="50" normalizeH="0" baseline="0" noProof="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uk-UA" sz="4800" b="1" i="0" u="none" strike="noStrike" kern="1200" spc="50" normalizeH="0" baseline="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Не</a:t>
            </a:r>
            <a:r>
              <a:rPr kumimoji="0" lang="uk-UA" sz="4800" b="1" i="0" u="none" strike="noStrike" kern="1200" spc="50" normalizeH="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збирайте гриби </a:t>
            </a:r>
            <a:r>
              <a:rPr kumimoji="0" lang="ru-RU" sz="4800" b="1" i="0" u="none" strike="noStrike" kern="1200" spc="50" normalizeH="0" noProof="0" dirty="0" err="1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біля</a:t>
            </a:r>
            <a:r>
              <a:rPr kumimoji="0" lang="ru-RU" sz="4800" b="1" i="0" u="none" strike="noStrike" kern="1200" spc="50" normalizeH="0" noProof="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rPr>
              <a:t> дороги.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uk-UA" sz="4800" b="1" spc="50" baseline="0" dirty="0">
                <a:ln w="11430"/>
                <a:solidFill>
                  <a:srgbClr val="FFFF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 збирайте старі гриби.</a:t>
            </a:r>
            <a:endParaRPr lang="ru-RU" sz="4800" b="1" spc="50" baseline="0" dirty="0">
              <a:ln w="11430"/>
              <a:solidFill>
                <a:srgbClr val="FFFF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kumimoji="0" lang="ru-RU" sz="4000" b="1" i="0" u="none" strike="noStrike" kern="1200" spc="50" normalizeH="0" baseline="0" noProof="0" dirty="0">
              <a:ln w="11430"/>
              <a:solidFill>
                <a:schemeClr val="bg1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1538" y="500042"/>
            <a:ext cx="75009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Правила збору грибів</a:t>
            </a:r>
            <a:endParaRPr lang="uk-UA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Рисунок6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500166" y="357166"/>
            <a:ext cx="6929486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В природі</a:t>
            </a:r>
          </a:p>
          <a:p>
            <a:pPr algn="ctr"/>
            <a:r>
              <a:rPr lang="uk-UA" sz="72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немає нічого зайвого!</a:t>
            </a:r>
            <a:endParaRPr lang="uk-UA" sz="72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75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7192" y="4286256"/>
            <a:ext cx="8286808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6000" b="1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Бережіть природу!</a:t>
            </a:r>
            <a:endParaRPr lang="uk-UA" sz="60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Рисунок 4" descr="bestgif.narod.ru_13117.gif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2714612" y="5286388"/>
            <a:ext cx="1368844" cy="1285884"/>
          </a:xfrm>
          <a:prstGeom prst="rect">
            <a:avLst/>
          </a:prstGeom>
        </p:spPr>
      </p:pic>
      <p:pic>
        <p:nvPicPr>
          <p:cNvPr id="9" name="Рисунок 8" descr="Рисунок18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0" y="285728"/>
            <a:ext cx="1214446" cy="124714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725</TotalTime>
  <Words>399</Words>
  <Application>Microsoft Office PowerPoint</Application>
  <PresentationFormat>Экран (4:3)</PresentationFormat>
  <Paragraphs>87</Paragraphs>
  <Slides>24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Times New Roman</vt:lpstr>
      <vt:lpstr>Verdana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Отруйні гриби</vt:lpstr>
      <vt:lpstr>Презентация PowerPoint</vt:lpstr>
      <vt:lpstr>Гриби - близнюки</vt:lpstr>
      <vt:lpstr>Презентация PowerPoint</vt:lpstr>
      <vt:lpstr>Презентация PowerPoint</vt:lpstr>
      <vt:lpstr>Презентация PowerPoint</vt:lpstr>
      <vt:lpstr>Гриби-близнюки</vt:lpstr>
      <vt:lpstr>Відмінності</vt:lpstr>
      <vt:lpstr>Отруйні гриби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аа</dc:creator>
  <cp:lastModifiedBy>dell</cp:lastModifiedBy>
  <cp:revision>167</cp:revision>
  <dcterms:modified xsi:type="dcterms:W3CDTF">2021-12-13T15:31:26Z</dcterms:modified>
</cp:coreProperties>
</file>