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73" r:id="rId3"/>
    <p:sldId id="257" r:id="rId4"/>
    <p:sldId id="258" r:id="rId5"/>
    <p:sldId id="267" r:id="rId6"/>
    <p:sldId id="268" r:id="rId7"/>
    <p:sldId id="269" r:id="rId8"/>
    <p:sldId id="270" r:id="rId9"/>
    <p:sldId id="271" r:id="rId10"/>
    <p:sldId id="272" r:id="rId11"/>
    <p:sldId id="274" r:id="rId12"/>
    <p:sldId id="264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9755A-051C-4B04-A67C-D252E6A0E51A}" type="datetimeFigureOut">
              <a:rPr lang="uk-UA" smtClean="0"/>
              <a:t>06.04.2023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0BABC-5E36-4D6A-A2CE-A45350D5091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01323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9755A-051C-4B04-A67C-D252E6A0E51A}" type="datetimeFigureOut">
              <a:rPr lang="uk-UA" smtClean="0"/>
              <a:t>06.04.2023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0BABC-5E36-4D6A-A2CE-A45350D5091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923281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9755A-051C-4B04-A67C-D252E6A0E51A}" type="datetimeFigureOut">
              <a:rPr lang="uk-UA" smtClean="0"/>
              <a:t>06.04.2023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0BABC-5E36-4D6A-A2CE-A45350D5091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799776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9755A-051C-4B04-A67C-D252E6A0E51A}" type="datetimeFigureOut">
              <a:rPr lang="uk-UA" smtClean="0"/>
              <a:t>06.04.2023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0BABC-5E36-4D6A-A2CE-A45350D5091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97132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9755A-051C-4B04-A67C-D252E6A0E51A}" type="datetimeFigureOut">
              <a:rPr lang="uk-UA" smtClean="0"/>
              <a:t>06.04.2023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0BABC-5E36-4D6A-A2CE-A45350D5091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23805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9755A-051C-4B04-A67C-D252E6A0E51A}" type="datetimeFigureOut">
              <a:rPr lang="uk-UA" smtClean="0"/>
              <a:t>06.04.2023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0BABC-5E36-4D6A-A2CE-A45350D5091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025348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9755A-051C-4B04-A67C-D252E6A0E51A}" type="datetimeFigureOut">
              <a:rPr lang="uk-UA" smtClean="0"/>
              <a:t>06.04.2023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0BABC-5E36-4D6A-A2CE-A45350D5091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084554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9755A-051C-4B04-A67C-D252E6A0E51A}" type="datetimeFigureOut">
              <a:rPr lang="uk-UA" smtClean="0"/>
              <a:t>06.04.2023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0BABC-5E36-4D6A-A2CE-A45350D5091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86794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9755A-051C-4B04-A67C-D252E6A0E51A}" type="datetimeFigureOut">
              <a:rPr lang="uk-UA" smtClean="0"/>
              <a:t>06.04.2023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0BABC-5E36-4D6A-A2CE-A45350D5091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15925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9755A-051C-4B04-A67C-D252E6A0E51A}" type="datetimeFigureOut">
              <a:rPr lang="uk-UA" smtClean="0"/>
              <a:t>06.04.2023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0BABC-5E36-4D6A-A2CE-A45350D5091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395270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9755A-051C-4B04-A67C-D252E6A0E51A}" type="datetimeFigureOut">
              <a:rPr lang="uk-UA" smtClean="0"/>
              <a:t>06.04.2023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0BABC-5E36-4D6A-A2CE-A45350D50910}" type="slidenum">
              <a:rPr lang="uk-UA" smtClean="0"/>
              <a:t>‹№›</a:t>
            </a:fld>
            <a:endParaRPr lang="uk-U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805996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9755A-051C-4B04-A67C-D252E6A0E51A}" type="datetimeFigureOut">
              <a:rPr lang="uk-UA" smtClean="0"/>
              <a:t>06.04.2023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0BABC-5E36-4D6A-A2CE-A45350D5091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648051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 цита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9755A-051C-4B04-A67C-D252E6A0E51A}" type="datetimeFigureOut">
              <a:rPr lang="uk-UA" smtClean="0"/>
              <a:t>06.04.2023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0BABC-5E36-4D6A-A2CE-A45350D50910}" type="slidenum">
              <a:rPr lang="uk-UA" smtClean="0"/>
              <a:t>‹№›</a:t>
            </a:fld>
            <a:endParaRPr lang="uk-U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117439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Істина/хибніс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9755A-051C-4B04-A67C-D252E6A0E51A}" type="datetimeFigureOut">
              <a:rPr lang="uk-UA" smtClean="0"/>
              <a:t>06.04.2023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0BABC-5E36-4D6A-A2CE-A45350D5091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176260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9755A-051C-4B04-A67C-D252E6A0E51A}" type="datetimeFigureOut">
              <a:rPr lang="uk-UA" smtClean="0"/>
              <a:t>06.04.2023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0BABC-5E36-4D6A-A2CE-A45350D5091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361609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9755A-051C-4B04-A67C-D252E6A0E51A}" type="datetimeFigureOut">
              <a:rPr lang="uk-UA" smtClean="0"/>
              <a:t>06.04.2023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0BABC-5E36-4D6A-A2CE-A45350D5091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28571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69755A-051C-4B04-A67C-D252E6A0E51A}" type="datetimeFigureOut">
              <a:rPr lang="uk-UA" smtClean="0"/>
              <a:t>06.04.2023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66D0BABC-5E36-4D6A-A2CE-A45350D50910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89790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microsoft.com/office/2007/relationships/hdphoto" Target="../media/hdphoto2.wdp"/><Relationship Id="rId7" Type="http://schemas.microsoft.com/office/2007/relationships/hdphoto" Target="../media/hdphoto3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505B446D-6F42-4F18-81D5-DC17B6927C99}"/>
              </a:ext>
            </a:extLst>
          </p:cNvPr>
          <p:cNvSpPr/>
          <p:nvPr/>
        </p:nvSpPr>
        <p:spPr>
          <a:xfrm>
            <a:off x="212035" y="1900178"/>
            <a:ext cx="9144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dirty="0">
                <a:solidFill>
                  <a:srgbClr val="FF0000"/>
                </a:solidFill>
                <a:latin typeface="Propisi" panose="03050302030207080D03" pitchFamily="66" charset="0"/>
              </a:rPr>
              <a:t>Робота з </a:t>
            </a:r>
            <a:r>
              <a:rPr lang="ru-RU" sz="6000" b="1" dirty="0" err="1">
                <a:solidFill>
                  <a:srgbClr val="FF0000"/>
                </a:solidFill>
                <a:latin typeface="Propisi" panose="03050302030207080D03" pitchFamily="66" charset="0"/>
              </a:rPr>
              <a:t>дитячою</a:t>
            </a:r>
            <a:r>
              <a:rPr lang="ru-RU" sz="6000" b="1" dirty="0">
                <a:solidFill>
                  <a:srgbClr val="FF0000"/>
                </a:solidFill>
                <a:latin typeface="Propisi" panose="03050302030207080D03" pitchFamily="66" charset="0"/>
              </a:rPr>
              <a:t> книжкою.</a:t>
            </a:r>
          </a:p>
          <a:p>
            <a:pPr algn="ctr"/>
            <a:r>
              <a:rPr lang="ru-RU" sz="6000" b="1" dirty="0">
                <a:solidFill>
                  <a:srgbClr val="FF0000"/>
                </a:solidFill>
                <a:latin typeface="Propisi" panose="03050302030207080D03" pitchFamily="66" charset="0"/>
              </a:rPr>
              <a:t> Л. Денисенко "Як Шуша </a:t>
            </a:r>
            <a:r>
              <a:rPr lang="ru-RU" sz="6000" b="1" dirty="0" err="1">
                <a:solidFill>
                  <a:srgbClr val="FF0000"/>
                </a:solidFill>
                <a:latin typeface="Propisi" panose="03050302030207080D03" pitchFamily="66" charset="0"/>
              </a:rPr>
              <a:t>познайомився</a:t>
            </a:r>
            <a:r>
              <a:rPr lang="ru-RU" sz="6000" b="1" dirty="0">
                <a:solidFill>
                  <a:srgbClr val="FF0000"/>
                </a:solidFill>
                <a:latin typeface="Propisi" panose="03050302030207080D03" pitchFamily="66" charset="0"/>
              </a:rPr>
              <a:t> з Гагою" (</a:t>
            </a:r>
            <a:r>
              <a:rPr lang="ru-RU" sz="6000" b="1" dirty="0" err="1">
                <a:solidFill>
                  <a:srgbClr val="FF0000"/>
                </a:solidFill>
                <a:latin typeface="Propisi" panose="03050302030207080D03" pitchFamily="66" charset="0"/>
              </a:rPr>
              <a:t>тестування</a:t>
            </a:r>
            <a:r>
              <a:rPr lang="ru-RU" sz="6000" b="1" dirty="0">
                <a:solidFill>
                  <a:srgbClr val="FF0000"/>
                </a:solidFill>
                <a:latin typeface="Propisi" panose="03050302030207080D03" pitchFamily="66" charset="0"/>
              </a:rPr>
              <a:t> з </a:t>
            </a:r>
            <a:r>
              <a:rPr lang="en-US" sz="6000" b="1" dirty="0">
                <a:solidFill>
                  <a:srgbClr val="FF0000"/>
                </a:solidFill>
                <a:latin typeface="Propisi" panose="03050302030207080D03" pitchFamily="66" charset="0"/>
              </a:rPr>
              <a:t>Lego</a:t>
            </a:r>
            <a:r>
              <a:rPr lang="ru-RU" sz="6000" b="1" dirty="0">
                <a:solidFill>
                  <a:srgbClr val="FF0000"/>
                </a:solidFill>
                <a:latin typeface="Propisi" panose="03050302030207080D03" pitchFamily="66" charset="0"/>
              </a:rPr>
              <a:t>)</a:t>
            </a:r>
            <a:endParaRPr lang="ru-RU" sz="6000" b="1" i="0" dirty="0">
              <a:solidFill>
                <a:srgbClr val="FF0000"/>
              </a:solidFill>
              <a:effectLst/>
              <a:latin typeface="Propisi" panose="03050302030207080D03" pitchFamily="66" charset="0"/>
            </a:endParaRPr>
          </a:p>
        </p:txBody>
      </p:sp>
      <p:pic>
        <p:nvPicPr>
          <p:cNvPr id="1026" name="Picture 2" descr="Лариса Денисенко. Як Шу́ша познайомився з Га́гою. Оповідання для дітей. Ілюстрація Олени Гаврищук">
            <a:extLst>
              <a:ext uri="{FF2B5EF4-FFF2-40B4-BE49-F238E27FC236}">
                <a16:creationId xmlns:a16="http://schemas.microsoft.com/office/drawing/2014/main" id="{9E95E748-8E32-4EB0-AE22-F4DB6379B5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8725" y="1172170"/>
            <a:ext cx="3343275" cy="476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6527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1FE62AD4-D05D-4A4F-BA10-202B8F79EC32}"/>
              </a:ext>
            </a:extLst>
          </p:cNvPr>
          <p:cNvSpPr/>
          <p:nvPr/>
        </p:nvSpPr>
        <p:spPr>
          <a:xfrm>
            <a:off x="556591" y="0"/>
            <a:ext cx="10813774" cy="7263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400" b="1" dirty="0"/>
              <a:t>Якось </a:t>
            </a:r>
            <a:r>
              <a:rPr lang="uk-UA" sz="1400" b="1" dirty="0" err="1"/>
              <a:t>Шуша</a:t>
            </a:r>
            <a:r>
              <a:rPr lang="uk-UA" sz="1400" b="1" dirty="0"/>
              <a:t> надумав літати. «Усі літають. Птахи у небі, діти — у снах. А я?» </a:t>
            </a:r>
            <a:r>
              <a:rPr lang="uk-UA" sz="1400" b="1" dirty="0" err="1"/>
              <a:t>Шуша</a:t>
            </a:r>
            <a:r>
              <a:rPr lang="uk-UA" sz="1400" b="1" dirty="0"/>
              <a:t> знав: щоб літати, треба або мати крила, або заснути. До ночі ще було далеченько, тож </a:t>
            </a:r>
            <a:r>
              <a:rPr lang="uk-UA" sz="1400" b="1" dirty="0" err="1"/>
              <a:t>Шуша</a:t>
            </a:r>
            <a:r>
              <a:rPr lang="uk-UA" sz="1400" b="1" dirty="0"/>
              <a:t> вирішив змайструвати собі крила. </a:t>
            </a:r>
          </a:p>
          <a:p>
            <a:r>
              <a:rPr lang="uk-UA" sz="1400" b="1" dirty="0"/>
              <a:t>Клей він мав. Нитки з голкою також. І картон. </a:t>
            </a:r>
          </a:p>
          <a:p>
            <a:r>
              <a:rPr lang="uk-UA" sz="1400" b="1" dirty="0"/>
              <a:t>Залишилося назбирати пташиного пір’я. Пір’я </a:t>
            </a:r>
            <a:r>
              <a:rPr lang="uk-UA" sz="1400" b="1" dirty="0" err="1"/>
              <a:t>Шуша</a:t>
            </a:r>
            <a:r>
              <a:rPr lang="uk-UA" sz="1400" b="1" dirty="0"/>
              <a:t> збирав дуже довго. У червоне відерце, яке знайшов на пляжі. Коли він бачив якусь пір’їнку, то відразу замислювався: а яка то була пташка? Велика чи мала? Як високо вона може літати? Чи вміє вона стрибати? Чи вміє вона співати і передражнювати? А чи боїться котів? </a:t>
            </a:r>
          </a:p>
          <a:p>
            <a:r>
              <a:rPr lang="uk-UA" sz="1400" b="1" dirty="0"/>
              <a:t>Де вона мешкає? Як її звуть і що вона любить? Пір’їни були різними. Крихітне пір’ячко — у горобців. Трохи більше  — голубине. Ще більше — у ворон, шпаків та сорок. Нарешті відерце наповнилося. </a:t>
            </a:r>
          </a:p>
          <a:p>
            <a:r>
              <a:rPr lang="uk-UA" sz="1400" b="1" dirty="0"/>
              <a:t>І </a:t>
            </a:r>
            <a:r>
              <a:rPr lang="uk-UA" sz="1400" b="1" dirty="0" err="1"/>
              <a:t>Шуша</a:t>
            </a:r>
            <a:r>
              <a:rPr lang="uk-UA" sz="1400" b="1" dirty="0"/>
              <a:t> почав майструвати крила. Копирсався він довгенько, але й крила вийшли чудові! Наче справжні! </a:t>
            </a:r>
          </a:p>
          <a:p>
            <a:r>
              <a:rPr lang="uk-UA" sz="1400" b="1" dirty="0"/>
              <a:t>Тоді </a:t>
            </a:r>
            <a:r>
              <a:rPr lang="uk-UA" sz="1400" b="1" dirty="0" err="1"/>
              <a:t>Шуша</a:t>
            </a:r>
            <a:r>
              <a:rPr lang="uk-UA" sz="1400" b="1" dirty="0"/>
              <a:t> </a:t>
            </a:r>
            <a:r>
              <a:rPr lang="uk-UA" sz="1400" b="1" dirty="0" err="1"/>
              <a:t>поліз</a:t>
            </a:r>
            <a:r>
              <a:rPr lang="uk-UA" sz="1400" b="1" dirty="0"/>
              <a:t> до своєї шухлядки і знайшов окуляри на гумці. Бо літати без окулярів — це неправильно. </a:t>
            </a:r>
          </a:p>
          <a:p>
            <a:r>
              <a:rPr lang="uk-UA" sz="1400" b="1" dirty="0"/>
              <a:t>Обов’язково щось потрапить в око. Літати без окулярів можуть тільки пташки. Але це так тільки здається, що вони літають без окулярів. Насправді птахи теж мають окуляри — але вони в самих очах. </a:t>
            </a:r>
          </a:p>
          <a:p>
            <a:r>
              <a:rPr lang="uk-UA" sz="1400" b="1" dirty="0" err="1"/>
              <a:t>Шуша</a:t>
            </a:r>
            <a:r>
              <a:rPr lang="uk-UA" sz="1400" b="1" dirty="0"/>
              <a:t> прикріпив крила спеціальними нитками, надів окуляри і спробував злетіти. Та йому не вдавалося. Натомість вдавалися стрибки! І </a:t>
            </a:r>
            <a:r>
              <a:rPr lang="uk-UA" sz="1400" b="1" dirty="0" err="1"/>
              <a:t>Шуша</a:t>
            </a:r>
            <a:r>
              <a:rPr lang="uk-UA" sz="1400" b="1" dirty="0"/>
              <a:t> взявся стрибати, щоб вистрибати увесь смуток від того, що злетіти він так і не зміг. Коли смуток було майже </a:t>
            </a:r>
            <a:r>
              <a:rPr lang="uk-UA" sz="1400" b="1" dirty="0" err="1"/>
              <a:t>вистрибано</a:t>
            </a:r>
            <a:r>
              <a:rPr lang="uk-UA" sz="1400" b="1" dirty="0"/>
              <a:t>, біля </a:t>
            </a:r>
            <a:r>
              <a:rPr lang="uk-UA" sz="1400" b="1" dirty="0" err="1"/>
              <a:t>Шуші</a:t>
            </a:r>
            <a:r>
              <a:rPr lang="uk-UA" sz="1400" b="1" dirty="0"/>
              <a:t> з’явилася велика кумедна ворона з блискучими очиськами. </a:t>
            </a:r>
          </a:p>
          <a:p>
            <a:r>
              <a:rPr lang="uk-UA" sz="1400" b="1" dirty="0"/>
              <a:t>— Привіт, — сказала вона. — Я — Гага. А ти хто такий? </a:t>
            </a:r>
          </a:p>
          <a:p>
            <a:r>
              <a:rPr lang="uk-UA" sz="1400" b="1" dirty="0" err="1"/>
              <a:t>Шуша</a:t>
            </a:r>
            <a:r>
              <a:rPr lang="uk-UA" sz="1400" b="1" dirty="0"/>
              <a:t> відповів, що він </a:t>
            </a:r>
            <a:r>
              <a:rPr lang="uk-UA" sz="1400" b="1" dirty="0" err="1"/>
              <a:t>Шуша</a:t>
            </a:r>
            <a:r>
              <a:rPr lang="uk-UA" sz="1400" b="1" dirty="0"/>
              <a:t>. І зняв окуляри, щоб краще роздивитися Гагу. Бо окуляри в </a:t>
            </a:r>
            <a:r>
              <a:rPr lang="uk-UA" sz="1400" b="1" dirty="0" err="1"/>
              <a:t>Шуші</a:t>
            </a:r>
            <a:r>
              <a:rPr lang="uk-UA" sz="1400" b="1" dirty="0"/>
              <a:t> були не для того, щоб краще бачити, а для того, щоб вправно літати. </a:t>
            </a:r>
          </a:p>
          <a:p>
            <a:r>
              <a:rPr lang="uk-UA" sz="1400" b="1" dirty="0"/>
              <a:t>— Так-так,  — мовила Гага. — Отже, очі в тебе знімаються...</a:t>
            </a:r>
          </a:p>
          <a:p>
            <a:r>
              <a:rPr lang="uk-UA" sz="1400" b="1" dirty="0"/>
              <a:t>Гага ніколи не бачила окулярів. </a:t>
            </a:r>
          </a:p>
          <a:p>
            <a:r>
              <a:rPr lang="uk-UA" sz="1400" b="1" dirty="0"/>
              <a:t>— Це не очі, це — окуляри, — пояснив </a:t>
            </a:r>
            <a:r>
              <a:rPr lang="uk-UA" sz="1400" b="1" dirty="0" err="1"/>
              <a:t>Шуша</a:t>
            </a:r>
            <a:r>
              <a:rPr lang="uk-UA" sz="1400" b="1" dirty="0"/>
              <a:t>. </a:t>
            </a:r>
          </a:p>
          <a:p>
            <a:r>
              <a:rPr lang="uk-UA" sz="1400" b="1" dirty="0"/>
              <a:t>— О-ку-ля-</a:t>
            </a:r>
            <a:r>
              <a:rPr lang="uk-UA" sz="1400" b="1" dirty="0" err="1"/>
              <a:t>ри</a:t>
            </a:r>
            <a:r>
              <a:rPr lang="uk-UA" sz="1400" b="1" dirty="0"/>
              <a:t>? Якась комаха зі скельцями... і хто її так назвав?</a:t>
            </a:r>
          </a:p>
          <a:p>
            <a:r>
              <a:rPr lang="uk-UA" sz="1400" b="1" dirty="0" err="1"/>
              <a:t>Шуша</a:t>
            </a:r>
            <a:r>
              <a:rPr lang="uk-UA" sz="1400" b="1" dirty="0"/>
              <a:t> знизав </a:t>
            </a:r>
            <a:r>
              <a:rPr lang="uk-UA" sz="1400" b="1" dirty="0" err="1"/>
              <a:t>плечима</a:t>
            </a:r>
            <a:r>
              <a:rPr lang="uk-UA" sz="1400" b="1" dirty="0"/>
              <a:t>. Йому було байдуже, хто й чому так назвав цей чудовий та зручний пристрій. </a:t>
            </a:r>
          </a:p>
          <a:p>
            <a:r>
              <a:rPr lang="uk-UA" sz="1400" b="1" dirty="0"/>
              <a:t>Натомість він торкнувся крил Гаги. </a:t>
            </a:r>
          </a:p>
          <a:p>
            <a:r>
              <a:rPr lang="uk-UA" sz="1400" b="1" dirty="0"/>
              <a:t>— У тебе є крила... — зітхнув він. — Справжні?</a:t>
            </a:r>
          </a:p>
          <a:p>
            <a:r>
              <a:rPr lang="uk-UA" sz="1400" b="1" dirty="0"/>
              <a:t>Гага тим часом чепурила свої крильця. </a:t>
            </a:r>
          </a:p>
          <a:p>
            <a:r>
              <a:rPr lang="uk-UA" sz="1400" b="1" dirty="0"/>
              <a:t>— Справжнісінькі. Хочеш подивитися, як вони працюють? — запитала Гага. </a:t>
            </a:r>
          </a:p>
          <a:p>
            <a:r>
              <a:rPr lang="uk-UA" sz="1400" b="1" dirty="0"/>
              <a:t>Звісно, </a:t>
            </a:r>
            <a:r>
              <a:rPr lang="uk-UA" sz="1400" b="1" dirty="0" err="1"/>
              <a:t>Шуша</a:t>
            </a:r>
            <a:r>
              <a:rPr lang="uk-UA" sz="1400" b="1" dirty="0"/>
              <a:t> дуже хотів. Навіть тричі плеснув у долоні. І тоді Гага легенько підхопила </a:t>
            </a:r>
            <a:r>
              <a:rPr lang="uk-UA" sz="1400" b="1" dirty="0" err="1"/>
              <a:t>Шушу</a:t>
            </a:r>
            <a:r>
              <a:rPr lang="uk-UA" sz="1400" b="1" dirty="0"/>
              <a:t> й закружляла з ним навколо галявини. </a:t>
            </a:r>
          </a:p>
          <a:p>
            <a:r>
              <a:rPr lang="uk-UA" sz="1400" b="1" dirty="0"/>
              <a:t>— Я лечу! — заволав </a:t>
            </a:r>
            <a:r>
              <a:rPr lang="uk-UA" sz="1400" b="1" dirty="0" err="1"/>
              <a:t>Шуша</a:t>
            </a:r>
            <a:r>
              <a:rPr lang="uk-UA" sz="1400" b="1" dirty="0"/>
              <a:t> і почав махати своїми крильцями. — Я лечу!</a:t>
            </a:r>
          </a:p>
          <a:p>
            <a:r>
              <a:rPr lang="uk-UA" sz="1400" b="1" dirty="0"/>
              <a:t>— Так, ми летимо! — відповіла Гага. </a:t>
            </a:r>
          </a:p>
          <a:p>
            <a:r>
              <a:rPr lang="uk-UA" sz="1400" b="1" dirty="0"/>
              <a:t>І вони засміялися. Саме так Гага й </a:t>
            </a:r>
            <a:r>
              <a:rPr lang="uk-UA" sz="1400" b="1" dirty="0" err="1"/>
              <a:t>Шуша</a:t>
            </a:r>
            <a:r>
              <a:rPr lang="uk-UA" sz="1400" b="1" dirty="0"/>
              <a:t> подружилися. І </a:t>
            </a:r>
            <a:r>
              <a:rPr lang="uk-UA" sz="1400" b="1" dirty="0" err="1"/>
              <a:t>Шуша</a:t>
            </a:r>
            <a:r>
              <a:rPr lang="uk-UA" sz="1400" b="1" dirty="0"/>
              <a:t> нарешті полетів. Бо друзі можуть подарувати тобі крила!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9494669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50DAE7D3-B05A-41F5-A0CA-C1484EDF3D9F}"/>
              </a:ext>
            </a:extLst>
          </p:cNvPr>
          <p:cNvSpPr/>
          <p:nvPr/>
        </p:nvSpPr>
        <p:spPr>
          <a:xfrm>
            <a:off x="868017" y="3177209"/>
            <a:ext cx="10959548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solidFill>
                <a:srgbClr val="FF0000"/>
              </a:solidFill>
            </a:endParaRPr>
          </a:p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22CE7D41-3990-4593-A93F-96AB34D3E4A6}"/>
              </a:ext>
            </a:extLst>
          </p:cNvPr>
          <p:cNvSpPr/>
          <p:nvPr/>
        </p:nvSpPr>
        <p:spPr>
          <a:xfrm>
            <a:off x="3834258" y="0"/>
            <a:ext cx="40729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Запитання</a:t>
            </a:r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1</a:t>
            </a:r>
            <a:endParaRPr lang="uk-UA" sz="5400" b="1" cap="none" spc="0" dirty="0">
              <a:ln w="22225">
                <a:solidFill>
                  <a:schemeClr val="accent2"/>
                </a:solidFill>
                <a:prstDash val="solid"/>
              </a:ln>
              <a:effectLst/>
            </a:endParaRP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F6FAAED0-CB86-4C4D-BF21-C9AA2DAFE258}"/>
              </a:ext>
            </a:extLst>
          </p:cNvPr>
          <p:cNvSpPr/>
          <p:nvPr/>
        </p:nvSpPr>
        <p:spPr>
          <a:xfrm>
            <a:off x="2466575" y="1126939"/>
            <a:ext cx="68082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22225">
                  <a:solidFill>
                    <a:schemeClr val="accent2"/>
                  </a:solidFill>
                  <a:prstDash val="solid"/>
                </a:ln>
              </a:rPr>
              <a:t>Визнач жанр твору:</a:t>
            </a:r>
            <a:endParaRPr lang="uk-UA" sz="5400" b="1" cap="none" spc="0" dirty="0">
              <a:ln w="22225">
                <a:solidFill>
                  <a:schemeClr val="accent2"/>
                </a:solidFill>
                <a:prstDash val="solid"/>
              </a:ln>
              <a:effectLst/>
            </a:endParaRPr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1D30D0B5-887B-4E23-98BE-D4FD4F01B255}"/>
              </a:ext>
            </a:extLst>
          </p:cNvPr>
          <p:cNvSpPr/>
          <p:nvPr/>
        </p:nvSpPr>
        <p:spPr>
          <a:xfrm>
            <a:off x="851390" y="2393105"/>
            <a:ext cx="62600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</a:rPr>
              <a:t>літературна казка</a:t>
            </a:r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D6DD5C5D-6DD8-4605-A158-52582EC94F5E}"/>
              </a:ext>
            </a:extLst>
          </p:cNvPr>
          <p:cNvSpPr/>
          <p:nvPr/>
        </p:nvSpPr>
        <p:spPr>
          <a:xfrm>
            <a:off x="935125" y="3772469"/>
            <a:ext cx="39741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effectLst/>
              </a:rPr>
              <a:t>оповідання</a:t>
            </a:r>
          </a:p>
        </p:txBody>
      </p:sp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AC4733AC-7C8F-49DC-AB1B-36D289676899}"/>
              </a:ext>
            </a:extLst>
          </p:cNvPr>
          <p:cNvSpPr/>
          <p:nvPr/>
        </p:nvSpPr>
        <p:spPr>
          <a:xfrm>
            <a:off x="851390" y="5334257"/>
            <a:ext cx="50193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F0"/>
                </a:solidFill>
              </a:rPr>
              <a:t>н</a:t>
            </a:r>
            <a:r>
              <a:rPr lang="uk-UA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F0"/>
                </a:solidFill>
                <a:effectLst/>
              </a:rPr>
              <a:t>ародна казка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0F04113-6A9F-42A6-8DE5-2D5633CA0F1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6327" b="100000" l="0" r="99730"/>
                    </a14:imgEffect>
                  </a14:imgLayer>
                </a14:imgProps>
              </a:ext>
            </a:extLst>
          </a:blip>
          <a:srcRect t="67332"/>
          <a:stretch/>
        </p:blipFill>
        <p:spPr>
          <a:xfrm>
            <a:off x="7128064" y="2178071"/>
            <a:ext cx="2623968" cy="1362243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2459C35-21FB-4BF8-BEB0-7334532B0F5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7347" b="100000" l="0" r="100000"/>
                    </a14:imgEffect>
                  </a14:imgLayer>
                </a14:imgProps>
              </a:ext>
            </a:extLst>
          </a:blip>
          <a:srcRect t="67569"/>
          <a:stretch/>
        </p:blipFill>
        <p:spPr>
          <a:xfrm>
            <a:off x="4976398" y="3527327"/>
            <a:ext cx="2742786" cy="1413614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BD148E5-DE51-476B-9681-9ED865BF3032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2653" b="64966" l="0" r="100000"/>
                    </a14:imgEffect>
                  </a14:imgLayer>
                </a14:imgProps>
              </a:ext>
            </a:extLst>
          </a:blip>
          <a:srcRect t="33258" b="34225"/>
          <a:stretch/>
        </p:blipFill>
        <p:spPr>
          <a:xfrm>
            <a:off x="6096000" y="5099108"/>
            <a:ext cx="2793375" cy="1443484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E319D2A2-5825-461C-B765-1AF192DB340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50733" y="2689549"/>
            <a:ext cx="1902119" cy="4012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7148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id="{11164D92-426A-4B63-9DBF-EE3C40050F0E}"/>
              </a:ext>
            </a:extLst>
          </p:cNvPr>
          <p:cNvSpPr/>
          <p:nvPr/>
        </p:nvSpPr>
        <p:spPr>
          <a:xfrm>
            <a:off x="3774624" y="184378"/>
            <a:ext cx="407291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5400" b="1" dirty="0">
                <a:ln w="22225">
                  <a:solidFill>
                    <a:srgbClr val="BC356F"/>
                  </a:solidFill>
                  <a:prstDash val="solid"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Запитання</a:t>
            </a:r>
            <a:r>
              <a:rPr lang="en-US" sz="5400" b="1" dirty="0">
                <a:ln w="22225">
                  <a:solidFill>
                    <a:srgbClr val="BC356F"/>
                  </a:solidFill>
                  <a:prstDash val="solid"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5400" b="1" dirty="0">
                <a:ln w="22225">
                  <a:solidFill>
                    <a:srgbClr val="BC356F"/>
                  </a:solidFill>
                  <a:prstDash val="solid"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uk-UA" sz="5400" b="1" dirty="0">
              <a:ln w="22225">
                <a:solidFill>
                  <a:srgbClr val="BC356F"/>
                </a:solidFill>
                <a:prstDash val="solid"/>
              </a:ln>
              <a:solidFill>
                <a:prstClr val="black"/>
              </a:solidFill>
            </a:endParaRPr>
          </a:p>
        </p:txBody>
      </p:sp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CF42E51F-933D-4D9F-863A-3C7AA8D07797}"/>
              </a:ext>
            </a:extLst>
          </p:cNvPr>
          <p:cNvSpPr/>
          <p:nvPr/>
        </p:nvSpPr>
        <p:spPr>
          <a:xfrm>
            <a:off x="2763079" y="1319384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uk-UA" sz="5400" b="1" dirty="0">
                <a:ln w="22225">
                  <a:solidFill>
                    <a:srgbClr val="BC356F"/>
                  </a:solidFill>
                  <a:prstDash val="solid"/>
                </a:ln>
                <a:solidFill>
                  <a:prstClr val="black"/>
                </a:solidFill>
              </a:rPr>
              <a:t>Хто такий Шуша?</a:t>
            </a:r>
          </a:p>
        </p:txBody>
      </p:sp>
      <p:sp>
        <p:nvSpPr>
          <p:cNvPr id="10" name="Прямокутник 9">
            <a:extLst>
              <a:ext uri="{FF2B5EF4-FFF2-40B4-BE49-F238E27FC236}">
                <a16:creationId xmlns:a16="http://schemas.microsoft.com/office/drawing/2014/main" id="{41A8A0B9-29D2-46B3-8576-3C92B8AD3921}"/>
              </a:ext>
            </a:extLst>
          </p:cNvPr>
          <p:cNvSpPr/>
          <p:nvPr/>
        </p:nvSpPr>
        <p:spPr>
          <a:xfrm>
            <a:off x="922566" y="2454390"/>
            <a:ext cx="28584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/>
              </a:rPr>
              <a:t>Пташка</a:t>
            </a:r>
            <a:r>
              <a:rPr lang="uk-UA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</a:t>
            </a:r>
          </a:p>
        </p:txBody>
      </p:sp>
      <p:sp>
        <p:nvSpPr>
          <p:cNvPr id="11" name="Прямокутник 10">
            <a:extLst>
              <a:ext uri="{FF2B5EF4-FFF2-40B4-BE49-F238E27FC236}">
                <a16:creationId xmlns:a16="http://schemas.microsoft.com/office/drawing/2014/main" id="{7FA89DD1-40DE-4109-A653-CBFDC2B36786}"/>
              </a:ext>
            </a:extLst>
          </p:cNvPr>
          <p:cNvSpPr/>
          <p:nvPr/>
        </p:nvSpPr>
        <p:spPr>
          <a:xfrm>
            <a:off x="5182891" y="3691957"/>
            <a:ext cx="300915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</a:rPr>
              <a:t>Х</a:t>
            </a:r>
            <a:r>
              <a:rPr lang="uk-UA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effectLst/>
              </a:rPr>
              <a:t>лопчик</a:t>
            </a:r>
          </a:p>
        </p:txBody>
      </p:sp>
      <p:sp>
        <p:nvSpPr>
          <p:cNvPr id="12" name="Прямокутник 11">
            <a:extLst>
              <a:ext uri="{FF2B5EF4-FFF2-40B4-BE49-F238E27FC236}">
                <a16:creationId xmlns:a16="http://schemas.microsoft.com/office/drawing/2014/main" id="{05441554-C5F2-4D6B-B8DB-25BB7D9FBB80}"/>
              </a:ext>
            </a:extLst>
          </p:cNvPr>
          <p:cNvSpPr/>
          <p:nvPr/>
        </p:nvSpPr>
        <p:spPr>
          <a:xfrm>
            <a:off x="922566" y="5475047"/>
            <a:ext cx="28889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Мишеня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6D4C88C3-17B8-4243-94AC-801B78A169A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7347" b="100000" l="0" r="100000"/>
                    </a14:imgEffect>
                  </a14:imgLayer>
                </a14:imgProps>
              </a:ext>
            </a:extLst>
          </a:blip>
          <a:srcRect t="67569"/>
          <a:stretch/>
        </p:blipFill>
        <p:spPr>
          <a:xfrm>
            <a:off x="8276189" y="3307539"/>
            <a:ext cx="2742786" cy="1413614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5625C85C-1128-47D8-897D-7D9F841F74C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32313" l="0" r="99730"/>
                    </a14:imgEffect>
                  </a14:imgLayer>
                </a14:imgProps>
              </a:ext>
            </a:extLst>
          </a:blip>
          <a:srcRect b="69107"/>
          <a:stretch/>
        </p:blipFill>
        <p:spPr>
          <a:xfrm>
            <a:off x="3811498" y="5263424"/>
            <a:ext cx="2742786" cy="1346576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F9257DD2-EC4E-44A0-9A90-3711FAE122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60206" y="2242714"/>
            <a:ext cx="2858477" cy="1419348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3E7917E9-8870-42AA-BAEB-51D54A31F44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887075" y="4014346"/>
            <a:ext cx="1304925" cy="2752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42913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id="{11164D92-426A-4B63-9DBF-EE3C40050F0E}"/>
              </a:ext>
            </a:extLst>
          </p:cNvPr>
          <p:cNvSpPr/>
          <p:nvPr/>
        </p:nvSpPr>
        <p:spPr>
          <a:xfrm>
            <a:off x="3774624" y="184378"/>
            <a:ext cx="407291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5400" b="1" dirty="0">
                <a:ln w="22225">
                  <a:solidFill>
                    <a:srgbClr val="BC356F"/>
                  </a:solidFill>
                  <a:prstDash val="solid"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Запитання</a:t>
            </a:r>
            <a:r>
              <a:rPr lang="en-US" sz="5400" b="1" dirty="0">
                <a:ln w="22225">
                  <a:solidFill>
                    <a:srgbClr val="BC356F"/>
                  </a:solidFill>
                  <a:prstDash val="solid"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5400" b="1" dirty="0">
                <a:ln w="22225">
                  <a:solidFill>
                    <a:srgbClr val="BC356F"/>
                  </a:solidFill>
                  <a:prstDash val="solid"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uk-UA" sz="5400" b="1" dirty="0">
              <a:ln w="22225">
                <a:solidFill>
                  <a:srgbClr val="BC356F"/>
                </a:solidFill>
                <a:prstDash val="solid"/>
              </a:ln>
              <a:solidFill>
                <a:prstClr val="black"/>
              </a:solidFill>
            </a:endParaRPr>
          </a:p>
        </p:txBody>
      </p:sp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CF42E51F-933D-4D9F-863A-3C7AA8D07797}"/>
              </a:ext>
            </a:extLst>
          </p:cNvPr>
          <p:cNvSpPr/>
          <p:nvPr/>
        </p:nvSpPr>
        <p:spPr>
          <a:xfrm>
            <a:off x="2763079" y="1319384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uk-UA" sz="5400" b="1" dirty="0">
                <a:ln w="22225">
                  <a:solidFill>
                    <a:srgbClr val="BC356F"/>
                  </a:solidFill>
                  <a:prstDash val="solid"/>
                </a:ln>
                <a:solidFill>
                  <a:prstClr val="black"/>
                </a:solidFill>
              </a:rPr>
              <a:t>Хто така Гага?</a:t>
            </a:r>
          </a:p>
        </p:txBody>
      </p:sp>
      <p:sp>
        <p:nvSpPr>
          <p:cNvPr id="10" name="Прямокутник 9">
            <a:extLst>
              <a:ext uri="{FF2B5EF4-FFF2-40B4-BE49-F238E27FC236}">
                <a16:creationId xmlns:a16="http://schemas.microsoft.com/office/drawing/2014/main" id="{41A8A0B9-29D2-46B3-8576-3C92B8AD3921}"/>
              </a:ext>
            </a:extLst>
          </p:cNvPr>
          <p:cNvSpPr/>
          <p:nvPr/>
        </p:nvSpPr>
        <p:spPr>
          <a:xfrm>
            <a:off x="5466007" y="3691957"/>
            <a:ext cx="27815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F0"/>
                </a:solidFill>
              </a:rPr>
              <a:t>Ворона</a:t>
            </a:r>
            <a:r>
              <a:rPr lang="uk-UA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</a:t>
            </a:r>
          </a:p>
        </p:txBody>
      </p:sp>
      <p:sp>
        <p:nvSpPr>
          <p:cNvPr id="11" name="Прямокутник 10">
            <a:extLst>
              <a:ext uri="{FF2B5EF4-FFF2-40B4-BE49-F238E27FC236}">
                <a16:creationId xmlns:a16="http://schemas.microsoft.com/office/drawing/2014/main" id="{7FA89DD1-40DE-4109-A653-CBFDC2B36786}"/>
              </a:ext>
            </a:extLst>
          </p:cNvPr>
          <p:cNvSpPr/>
          <p:nvPr/>
        </p:nvSpPr>
        <p:spPr>
          <a:xfrm>
            <a:off x="769917" y="2213472"/>
            <a:ext cx="25506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Сорока</a:t>
            </a:r>
            <a:endParaRPr lang="uk-UA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</a:endParaRPr>
          </a:p>
        </p:txBody>
      </p:sp>
      <p:sp>
        <p:nvSpPr>
          <p:cNvPr id="12" name="Прямокутник 11">
            <a:extLst>
              <a:ext uri="{FF2B5EF4-FFF2-40B4-BE49-F238E27FC236}">
                <a16:creationId xmlns:a16="http://schemas.microsoft.com/office/drawing/2014/main" id="{05441554-C5F2-4D6B-B8DB-25BB7D9FBB80}"/>
              </a:ext>
            </a:extLst>
          </p:cNvPr>
          <p:cNvSpPr/>
          <p:nvPr/>
        </p:nvSpPr>
        <p:spPr>
          <a:xfrm>
            <a:off x="1127751" y="5475047"/>
            <a:ext cx="24785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effectLst/>
              </a:rPr>
              <a:t>Зозуля</a:t>
            </a: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C8590121-4ED7-4070-975A-C2B509FC552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2653" b="64966" l="0" r="100000"/>
                    </a14:imgEffect>
                  </a14:imgLayer>
                </a14:imgProps>
              </a:ext>
            </a:extLst>
          </a:blip>
          <a:srcRect t="33258" b="34225"/>
          <a:stretch/>
        </p:blipFill>
        <p:spPr>
          <a:xfrm>
            <a:off x="8059047" y="3336771"/>
            <a:ext cx="2793375" cy="1443484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821CF265-D7ED-4950-90EF-4070A0B0863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6327" b="100000" l="0" r="99730"/>
                    </a14:imgEffect>
                  </a14:imgLayer>
                </a14:imgProps>
              </a:ext>
            </a:extLst>
          </a:blip>
          <a:srcRect t="67332"/>
          <a:stretch/>
        </p:blipFill>
        <p:spPr>
          <a:xfrm>
            <a:off x="3314469" y="2124126"/>
            <a:ext cx="2781531" cy="1402863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9FC82C8-1FCB-4E43-8A44-80961810D74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14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16558" y="5074158"/>
            <a:ext cx="2783132" cy="13920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143AED6-7CBA-414D-9943-22B89F122B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68059" y="4780255"/>
            <a:ext cx="1792379" cy="1969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02110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id="{11164D92-426A-4B63-9DBF-EE3C40050F0E}"/>
              </a:ext>
            </a:extLst>
          </p:cNvPr>
          <p:cNvSpPr/>
          <p:nvPr/>
        </p:nvSpPr>
        <p:spPr>
          <a:xfrm>
            <a:off x="3774624" y="184378"/>
            <a:ext cx="407291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5400" b="1" dirty="0">
                <a:ln w="22225">
                  <a:solidFill>
                    <a:srgbClr val="BC356F"/>
                  </a:solidFill>
                  <a:prstDash val="solid"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Запитання</a:t>
            </a:r>
            <a:r>
              <a:rPr lang="en-US" sz="5400" b="1" dirty="0">
                <a:ln w="22225">
                  <a:solidFill>
                    <a:srgbClr val="BC356F"/>
                  </a:solidFill>
                  <a:prstDash val="solid"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5400" b="1" dirty="0">
                <a:ln w="22225">
                  <a:solidFill>
                    <a:srgbClr val="BC356F"/>
                  </a:solidFill>
                  <a:prstDash val="solid"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uk-UA" sz="5400" b="1" dirty="0">
              <a:ln w="22225">
                <a:solidFill>
                  <a:srgbClr val="BC356F"/>
                </a:solidFill>
                <a:prstDash val="solid"/>
              </a:ln>
              <a:solidFill>
                <a:prstClr val="black"/>
              </a:solidFill>
            </a:endParaRPr>
          </a:p>
        </p:txBody>
      </p:sp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CF42E51F-933D-4D9F-863A-3C7AA8D07797}"/>
              </a:ext>
            </a:extLst>
          </p:cNvPr>
          <p:cNvSpPr/>
          <p:nvPr/>
        </p:nvSpPr>
        <p:spPr>
          <a:xfrm>
            <a:off x="2045266" y="1044544"/>
            <a:ext cx="774589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sz="5400" b="1" dirty="0">
                <a:ln w="22225">
                  <a:solidFill>
                    <a:srgbClr val="BC356F"/>
                  </a:solidFill>
                  <a:prstDash val="solid"/>
                </a:ln>
                <a:solidFill>
                  <a:prstClr val="black"/>
                </a:solidFill>
              </a:rPr>
              <a:t>Про що мріяв Шуша?</a:t>
            </a:r>
          </a:p>
        </p:txBody>
      </p:sp>
      <p:sp>
        <p:nvSpPr>
          <p:cNvPr id="10" name="Прямокутник 9">
            <a:extLst>
              <a:ext uri="{FF2B5EF4-FFF2-40B4-BE49-F238E27FC236}">
                <a16:creationId xmlns:a16="http://schemas.microsoft.com/office/drawing/2014/main" id="{41A8A0B9-29D2-46B3-8576-3C92B8AD3921}"/>
              </a:ext>
            </a:extLst>
          </p:cNvPr>
          <p:cNvSpPr/>
          <p:nvPr/>
        </p:nvSpPr>
        <p:spPr>
          <a:xfrm>
            <a:off x="443263" y="3777606"/>
            <a:ext cx="33313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F0"/>
                </a:solidFill>
              </a:rPr>
              <a:t>Політати</a:t>
            </a:r>
            <a:r>
              <a:rPr lang="uk-UA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</a:t>
            </a:r>
          </a:p>
        </p:txBody>
      </p:sp>
      <p:sp>
        <p:nvSpPr>
          <p:cNvPr id="11" name="Прямокутник 10">
            <a:extLst>
              <a:ext uri="{FF2B5EF4-FFF2-40B4-BE49-F238E27FC236}">
                <a16:creationId xmlns:a16="http://schemas.microsoft.com/office/drawing/2014/main" id="{7FA89DD1-40DE-4109-A653-CBFDC2B36786}"/>
              </a:ext>
            </a:extLst>
          </p:cNvPr>
          <p:cNvSpPr/>
          <p:nvPr/>
        </p:nvSpPr>
        <p:spPr>
          <a:xfrm>
            <a:off x="502580" y="2203233"/>
            <a:ext cx="37289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</a:rPr>
              <a:t>Поплавати</a:t>
            </a:r>
            <a:endParaRPr lang="uk-UA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2060"/>
              </a:solidFill>
              <a:effectLst/>
            </a:endParaRPr>
          </a:p>
        </p:txBody>
      </p:sp>
      <p:sp>
        <p:nvSpPr>
          <p:cNvPr id="12" name="Прямокутник 11">
            <a:extLst>
              <a:ext uri="{FF2B5EF4-FFF2-40B4-BE49-F238E27FC236}">
                <a16:creationId xmlns:a16="http://schemas.microsoft.com/office/drawing/2014/main" id="{05441554-C5F2-4D6B-B8DB-25BB7D9FBB80}"/>
              </a:ext>
            </a:extLst>
          </p:cNvPr>
          <p:cNvSpPr/>
          <p:nvPr/>
        </p:nvSpPr>
        <p:spPr>
          <a:xfrm>
            <a:off x="325451" y="5475047"/>
            <a:ext cx="40831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effectLst/>
              </a:rPr>
              <a:t>Пострибати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EB5ACF7-A607-4333-A143-1395088FDF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67842" y="4784300"/>
            <a:ext cx="1792814" cy="1971715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4F11B00-43F1-4289-AA5C-A43D097E96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08621" y="2117794"/>
            <a:ext cx="2814088" cy="142049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40A72C6-B6B5-445E-B574-17C805D7DF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26469" y="3761288"/>
            <a:ext cx="2792210" cy="1444877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47C2523-9A04-40B6-A3A0-2E9B5BB02B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08621" y="5116538"/>
            <a:ext cx="2743438" cy="1408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778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id="{11164D92-426A-4B63-9DBF-EE3C40050F0E}"/>
              </a:ext>
            </a:extLst>
          </p:cNvPr>
          <p:cNvSpPr/>
          <p:nvPr/>
        </p:nvSpPr>
        <p:spPr>
          <a:xfrm>
            <a:off x="3774624" y="184378"/>
            <a:ext cx="407291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5400" b="1" dirty="0">
                <a:ln w="22225">
                  <a:solidFill>
                    <a:srgbClr val="BC356F"/>
                  </a:solidFill>
                  <a:prstDash val="solid"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Запитання</a:t>
            </a:r>
            <a:r>
              <a:rPr lang="en-US" sz="5400" b="1" dirty="0">
                <a:ln w="22225">
                  <a:solidFill>
                    <a:srgbClr val="BC356F"/>
                  </a:solidFill>
                  <a:prstDash val="solid"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5400" b="1" dirty="0">
                <a:ln w="22225">
                  <a:solidFill>
                    <a:srgbClr val="BC356F"/>
                  </a:solidFill>
                  <a:prstDash val="solid"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uk-UA" sz="5400" b="1" dirty="0">
              <a:ln w="22225">
                <a:solidFill>
                  <a:srgbClr val="BC356F"/>
                </a:solidFill>
                <a:prstDash val="solid"/>
              </a:ln>
              <a:solidFill>
                <a:prstClr val="black"/>
              </a:solidFill>
            </a:endParaRPr>
          </a:p>
        </p:txBody>
      </p:sp>
      <p:sp>
        <p:nvSpPr>
          <p:cNvPr id="10" name="Прямокутник 9">
            <a:extLst>
              <a:ext uri="{FF2B5EF4-FFF2-40B4-BE49-F238E27FC236}">
                <a16:creationId xmlns:a16="http://schemas.microsoft.com/office/drawing/2014/main" id="{41A8A0B9-29D2-46B3-8576-3C92B8AD3921}"/>
              </a:ext>
            </a:extLst>
          </p:cNvPr>
          <p:cNvSpPr/>
          <p:nvPr/>
        </p:nvSpPr>
        <p:spPr>
          <a:xfrm>
            <a:off x="8099325" y="1829582"/>
            <a:ext cx="22220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F0"/>
                </a:solidFill>
              </a:rPr>
              <a:t>Пір'я </a:t>
            </a:r>
            <a:r>
              <a:rPr lang="uk-UA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</a:t>
            </a:r>
          </a:p>
        </p:txBody>
      </p:sp>
      <p:sp>
        <p:nvSpPr>
          <p:cNvPr id="11" name="Прямокутник 10">
            <a:extLst>
              <a:ext uri="{FF2B5EF4-FFF2-40B4-BE49-F238E27FC236}">
                <a16:creationId xmlns:a16="http://schemas.microsoft.com/office/drawing/2014/main" id="{7FA89DD1-40DE-4109-A653-CBFDC2B36786}"/>
              </a:ext>
            </a:extLst>
          </p:cNvPr>
          <p:cNvSpPr/>
          <p:nvPr/>
        </p:nvSpPr>
        <p:spPr>
          <a:xfrm>
            <a:off x="749039" y="1927882"/>
            <a:ext cx="20697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Клей</a:t>
            </a:r>
            <a:r>
              <a:rPr lang="uk-UA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</a:rPr>
              <a:t> </a:t>
            </a:r>
            <a:endParaRPr lang="uk-UA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2060"/>
              </a:solidFill>
              <a:effectLst/>
            </a:endParaRPr>
          </a:p>
        </p:txBody>
      </p:sp>
      <p:sp>
        <p:nvSpPr>
          <p:cNvPr id="12" name="Прямокутник 11">
            <a:extLst>
              <a:ext uri="{FF2B5EF4-FFF2-40B4-BE49-F238E27FC236}">
                <a16:creationId xmlns:a16="http://schemas.microsoft.com/office/drawing/2014/main" id="{05441554-C5F2-4D6B-B8DB-25BB7D9FBB80}"/>
              </a:ext>
            </a:extLst>
          </p:cNvPr>
          <p:cNvSpPr/>
          <p:nvPr/>
        </p:nvSpPr>
        <p:spPr>
          <a:xfrm>
            <a:off x="4901093" y="5853448"/>
            <a:ext cx="25458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effectLst/>
              </a:rPr>
              <a:t>Картон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EB5ACF7-A607-4333-A143-1395088FDF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67842" y="4784300"/>
            <a:ext cx="1792814" cy="1971715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4F11B00-43F1-4289-AA5C-A43D097E96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30573" y="4501652"/>
            <a:ext cx="2341041" cy="124058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40A72C6-B6B5-445E-B574-17C805D7DF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79026" y="2284917"/>
            <a:ext cx="2330052" cy="120572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47C2523-9A04-40B6-A3A0-2E9B5BB02B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46983" y="5435320"/>
            <a:ext cx="2292593" cy="1274877"/>
          </a:xfrm>
          <a:prstGeom prst="rect">
            <a:avLst/>
          </a:prstGeom>
        </p:spPr>
      </p:pic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CB9F2D46-D87D-4252-8664-56B603547379}"/>
              </a:ext>
            </a:extLst>
          </p:cNvPr>
          <p:cNvSpPr/>
          <p:nvPr/>
        </p:nvSpPr>
        <p:spPr>
          <a:xfrm>
            <a:off x="680395" y="3224879"/>
            <a:ext cx="53912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Нитки з голкою</a:t>
            </a:r>
          </a:p>
        </p:txBody>
      </p:sp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235E4E7A-F38C-483D-B538-60C21AA348C7}"/>
              </a:ext>
            </a:extLst>
          </p:cNvPr>
          <p:cNvSpPr/>
          <p:nvPr/>
        </p:nvSpPr>
        <p:spPr>
          <a:xfrm>
            <a:off x="778290" y="4673207"/>
            <a:ext cx="29963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/>
              </a:rPr>
              <a:t>Тканину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3BADC80C-AF5A-4457-941D-A8CB9C1F227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2974" y="1814554"/>
            <a:ext cx="2330052" cy="1179827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34B3B8B5-A9AB-4770-B9BD-EB8C8E5D9F3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15091" y="3138075"/>
            <a:ext cx="2291870" cy="1125563"/>
          </a:xfrm>
          <a:prstGeom prst="rect">
            <a:avLst/>
          </a:prstGeom>
        </p:spPr>
      </p:pic>
      <p:sp>
        <p:nvSpPr>
          <p:cNvPr id="16" name="Прямокутник 15">
            <a:extLst>
              <a:ext uri="{FF2B5EF4-FFF2-40B4-BE49-F238E27FC236}">
                <a16:creationId xmlns:a16="http://schemas.microsoft.com/office/drawing/2014/main" id="{35DAC48E-A564-4F35-B717-A4492C32F149}"/>
              </a:ext>
            </a:extLst>
          </p:cNvPr>
          <p:cNvSpPr/>
          <p:nvPr/>
        </p:nvSpPr>
        <p:spPr>
          <a:xfrm>
            <a:off x="1615868" y="979283"/>
            <a:ext cx="93891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effectLst/>
              </a:rPr>
              <a:t>Що  було у </a:t>
            </a:r>
            <a:r>
              <a:rPr lang="uk-UA" sz="5400" b="1" cap="none" spc="0" dirty="0" err="1">
                <a:ln w="22225">
                  <a:solidFill>
                    <a:schemeClr val="accent2"/>
                  </a:solidFill>
                  <a:prstDash val="solid"/>
                </a:ln>
                <a:effectLst/>
              </a:rPr>
              <a:t>Шуші</a:t>
            </a:r>
            <a:r>
              <a:rPr lang="uk-UA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effectLst/>
              </a:rPr>
              <a:t> для крил?</a:t>
            </a:r>
          </a:p>
        </p:txBody>
      </p:sp>
    </p:spTree>
    <p:extLst>
      <p:ext uri="{BB962C8B-B14F-4D97-AF65-F5344CB8AC3E}">
        <p14:creationId xmlns:p14="http://schemas.microsoft.com/office/powerpoint/2010/main" val="42604576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id="{11164D92-426A-4B63-9DBF-EE3C40050F0E}"/>
              </a:ext>
            </a:extLst>
          </p:cNvPr>
          <p:cNvSpPr/>
          <p:nvPr/>
        </p:nvSpPr>
        <p:spPr>
          <a:xfrm>
            <a:off x="3774624" y="184378"/>
            <a:ext cx="407291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5400" b="1" dirty="0">
                <a:ln w="22225">
                  <a:solidFill>
                    <a:srgbClr val="BC356F"/>
                  </a:solidFill>
                  <a:prstDash val="solid"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Запитання</a:t>
            </a:r>
            <a:r>
              <a:rPr lang="en-US" sz="5400" b="1" dirty="0">
                <a:ln w="22225">
                  <a:solidFill>
                    <a:srgbClr val="BC356F"/>
                  </a:solidFill>
                  <a:prstDash val="solid"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5400" b="1" dirty="0">
                <a:ln w="22225">
                  <a:solidFill>
                    <a:srgbClr val="BC356F"/>
                  </a:solidFill>
                  <a:prstDash val="solid"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uk-UA" sz="5400" b="1" dirty="0">
              <a:ln w="22225">
                <a:solidFill>
                  <a:srgbClr val="BC356F"/>
                </a:solidFill>
                <a:prstDash val="solid"/>
              </a:ln>
              <a:solidFill>
                <a:prstClr val="black"/>
              </a:solidFill>
            </a:endParaRPr>
          </a:p>
        </p:txBody>
      </p:sp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CF42E51F-933D-4D9F-863A-3C7AA8D07797}"/>
              </a:ext>
            </a:extLst>
          </p:cNvPr>
          <p:cNvSpPr/>
          <p:nvPr/>
        </p:nvSpPr>
        <p:spPr>
          <a:xfrm>
            <a:off x="2045266" y="1044544"/>
            <a:ext cx="774589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5400" b="1" dirty="0" err="1">
                <a:ln w="22225">
                  <a:solidFill>
                    <a:srgbClr val="BC356F"/>
                  </a:solidFill>
                  <a:prstDash val="solid"/>
                </a:ln>
                <a:solidFill>
                  <a:prstClr val="black"/>
                </a:solidFill>
              </a:rPr>
              <a:t>Що</a:t>
            </a:r>
            <a:r>
              <a:rPr lang="ru-RU" sz="5400" b="1" dirty="0">
                <a:ln w="22225">
                  <a:solidFill>
                    <a:srgbClr val="BC356F"/>
                  </a:solidFill>
                  <a:prstDash val="solid"/>
                </a:ln>
                <a:solidFill>
                  <a:prstClr val="black"/>
                </a:solidFill>
              </a:rPr>
              <a:t> </a:t>
            </a:r>
            <a:r>
              <a:rPr lang="ru-RU" sz="5400" b="1" dirty="0" err="1">
                <a:ln w="22225">
                  <a:solidFill>
                    <a:srgbClr val="BC356F"/>
                  </a:solidFill>
                  <a:prstDash val="solid"/>
                </a:ln>
                <a:solidFill>
                  <a:prstClr val="black"/>
                </a:solidFill>
              </a:rPr>
              <a:t>ще</a:t>
            </a:r>
            <a:r>
              <a:rPr lang="ru-RU" sz="5400" b="1" dirty="0">
                <a:ln w="22225">
                  <a:solidFill>
                    <a:srgbClr val="BC356F"/>
                  </a:solidFill>
                  <a:prstDash val="solid"/>
                </a:ln>
                <a:solidFill>
                  <a:prstClr val="black"/>
                </a:solidFill>
              </a:rPr>
              <a:t> </a:t>
            </a:r>
            <a:r>
              <a:rPr lang="ru-RU" sz="5400" b="1" dirty="0" err="1">
                <a:ln w="22225">
                  <a:solidFill>
                    <a:srgbClr val="BC356F"/>
                  </a:solidFill>
                  <a:prstDash val="solid"/>
                </a:ln>
                <a:solidFill>
                  <a:prstClr val="black"/>
                </a:solidFill>
              </a:rPr>
              <a:t>було</a:t>
            </a:r>
            <a:r>
              <a:rPr lang="ru-RU" sz="5400" b="1" dirty="0">
                <a:ln w="22225">
                  <a:solidFill>
                    <a:srgbClr val="BC356F"/>
                  </a:solidFill>
                  <a:prstDash val="solid"/>
                </a:ln>
                <a:solidFill>
                  <a:prstClr val="black"/>
                </a:solidFill>
              </a:rPr>
              <a:t> </a:t>
            </a:r>
            <a:r>
              <a:rPr lang="ru-RU" sz="5400" b="1" dirty="0" err="1">
                <a:ln w="22225">
                  <a:solidFill>
                    <a:srgbClr val="BC356F"/>
                  </a:solidFill>
                  <a:prstDash val="solid"/>
                </a:ln>
                <a:solidFill>
                  <a:prstClr val="black"/>
                </a:solidFill>
              </a:rPr>
              <a:t>потрібно</a:t>
            </a:r>
            <a:r>
              <a:rPr lang="ru-RU" sz="5400" b="1" dirty="0">
                <a:ln w="22225">
                  <a:solidFill>
                    <a:srgbClr val="BC356F"/>
                  </a:solidFill>
                  <a:prstDash val="solid"/>
                </a:ln>
                <a:solidFill>
                  <a:prstClr val="black"/>
                </a:solidFill>
              </a:rPr>
              <a:t> </a:t>
            </a:r>
            <a:r>
              <a:rPr lang="ru-RU" sz="5400" b="1" dirty="0" err="1">
                <a:ln w="22225">
                  <a:solidFill>
                    <a:srgbClr val="BC356F"/>
                  </a:solidFill>
                  <a:prstDash val="solid"/>
                </a:ln>
                <a:solidFill>
                  <a:prstClr val="black"/>
                </a:solidFill>
              </a:rPr>
              <a:t>Шуші</a:t>
            </a:r>
            <a:r>
              <a:rPr lang="ru-RU" sz="5400" b="1" dirty="0">
                <a:ln w="22225">
                  <a:solidFill>
                    <a:srgbClr val="BC356F"/>
                  </a:solidFill>
                  <a:prstDash val="solid"/>
                </a:ln>
                <a:solidFill>
                  <a:prstClr val="black"/>
                </a:solidFill>
              </a:rPr>
              <a:t> для </a:t>
            </a:r>
            <a:r>
              <a:rPr lang="ru-RU" sz="5400" b="1" dirty="0" err="1">
                <a:ln w="22225">
                  <a:solidFill>
                    <a:srgbClr val="BC356F"/>
                  </a:solidFill>
                  <a:prstDash val="solid"/>
                </a:ln>
                <a:solidFill>
                  <a:prstClr val="black"/>
                </a:solidFill>
              </a:rPr>
              <a:t>польоту</a:t>
            </a:r>
            <a:r>
              <a:rPr lang="ru-RU" sz="5400" b="1" dirty="0">
                <a:ln w="22225">
                  <a:solidFill>
                    <a:srgbClr val="BC356F"/>
                  </a:solidFill>
                  <a:prstDash val="solid"/>
                </a:ln>
                <a:solidFill>
                  <a:prstClr val="black"/>
                </a:solidFill>
              </a:rPr>
              <a:t>?</a:t>
            </a:r>
            <a:endParaRPr lang="uk-UA" sz="5400" b="1" dirty="0">
              <a:ln w="22225">
                <a:solidFill>
                  <a:srgbClr val="BC356F"/>
                </a:solidFill>
                <a:prstDash val="solid"/>
              </a:ln>
              <a:solidFill>
                <a:prstClr val="black"/>
              </a:solidFill>
            </a:endParaRPr>
          </a:p>
        </p:txBody>
      </p:sp>
      <p:sp>
        <p:nvSpPr>
          <p:cNvPr id="10" name="Прямокутник 9">
            <a:extLst>
              <a:ext uri="{FF2B5EF4-FFF2-40B4-BE49-F238E27FC236}">
                <a16:creationId xmlns:a16="http://schemas.microsoft.com/office/drawing/2014/main" id="{41A8A0B9-29D2-46B3-8576-3C92B8AD3921}"/>
              </a:ext>
            </a:extLst>
          </p:cNvPr>
          <p:cNvSpPr/>
          <p:nvPr/>
        </p:nvSpPr>
        <p:spPr>
          <a:xfrm>
            <a:off x="7450373" y="3465322"/>
            <a:ext cx="32592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F0"/>
                </a:solidFill>
              </a:rPr>
              <a:t>Окуляри</a:t>
            </a:r>
            <a:r>
              <a:rPr lang="uk-UA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</a:t>
            </a:r>
          </a:p>
        </p:txBody>
      </p:sp>
      <p:sp>
        <p:nvSpPr>
          <p:cNvPr id="11" name="Прямокутник 10">
            <a:extLst>
              <a:ext uri="{FF2B5EF4-FFF2-40B4-BE49-F238E27FC236}">
                <a16:creationId xmlns:a16="http://schemas.microsoft.com/office/drawing/2014/main" id="{7FA89DD1-40DE-4109-A653-CBFDC2B36786}"/>
              </a:ext>
            </a:extLst>
          </p:cNvPr>
          <p:cNvSpPr/>
          <p:nvPr/>
        </p:nvSpPr>
        <p:spPr>
          <a:xfrm>
            <a:off x="1310756" y="3044647"/>
            <a:ext cx="19623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</a:rPr>
              <a:t>Літак</a:t>
            </a:r>
          </a:p>
        </p:txBody>
      </p:sp>
      <p:sp>
        <p:nvSpPr>
          <p:cNvPr id="12" name="Прямокутник 11">
            <a:extLst>
              <a:ext uri="{FF2B5EF4-FFF2-40B4-BE49-F238E27FC236}">
                <a16:creationId xmlns:a16="http://schemas.microsoft.com/office/drawing/2014/main" id="{05441554-C5F2-4D6B-B8DB-25BB7D9FBB80}"/>
              </a:ext>
            </a:extLst>
          </p:cNvPr>
          <p:cNvSpPr/>
          <p:nvPr/>
        </p:nvSpPr>
        <p:spPr>
          <a:xfrm>
            <a:off x="1240064" y="4890126"/>
            <a:ext cx="20136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</a:rPr>
              <a:t>Пір'я</a:t>
            </a:r>
            <a:r>
              <a:rPr lang="uk-UA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effectLst/>
              </a:rPr>
              <a:t>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EB5ACF7-A607-4333-A143-1395088FDF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67842" y="4784300"/>
            <a:ext cx="1792814" cy="1971715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4F11B00-43F1-4289-AA5C-A43D097E96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3386" y="4444341"/>
            <a:ext cx="2814088" cy="142049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47C2523-9A04-40B6-A3A0-2E9B5BB02B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41288" y="2826573"/>
            <a:ext cx="2743438" cy="1408298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5AA61D7-61E1-4F22-BC40-668B53D85FD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38196" y="4520773"/>
            <a:ext cx="2780017" cy="1408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71739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id="{11164D92-426A-4B63-9DBF-EE3C40050F0E}"/>
              </a:ext>
            </a:extLst>
          </p:cNvPr>
          <p:cNvSpPr/>
          <p:nvPr/>
        </p:nvSpPr>
        <p:spPr>
          <a:xfrm>
            <a:off x="3774624" y="184378"/>
            <a:ext cx="407291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5400" b="1" dirty="0">
                <a:ln w="22225">
                  <a:solidFill>
                    <a:srgbClr val="BC356F"/>
                  </a:solidFill>
                  <a:prstDash val="solid"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Запитання</a:t>
            </a:r>
            <a:r>
              <a:rPr lang="en-US" sz="5400" b="1" dirty="0">
                <a:ln w="22225">
                  <a:solidFill>
                    <a:srgbClr val="BC356F"/>
                  </a:solidFill>
                  <a:prstDash val="solid"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5400" b="1" dirty="0">
                <a:ln w="22225">
                  <a:solidFill>
                    <a:srgbClr val="BC356F"/>
                  </a:solidFill>
                  <a:prstDash val="solid"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uk-UA" sz="5400" b="1" dirty="0">
              <a:ln w="22225">
                <a:solidFill>
                  <a:srgbClr val="BC356F"/>
                </a:solidFill>
                <a:prstDash val="solid"/>
              </a:ln>
              <a:solidFill>
                <a:prstClr val="black"/>
              </a:solidFill>
            </a:endParaRPr>
          </a:p>
        </p:txBody>
      </p:sp>
      <p:sp>
        <p:nvSpPr>
          <p:cNvPr id="11" name="Прямокутник 10">
            <a:extLst>
              <a:ext uri="{FF2B5EF4-FFF2-40B4-BE49-F238E27FC236}">
                <a16:creationId xmlns:a16="http://schemas.microsoft.com/office/drawing/2014/main" id="{7FA89DD1-40DE-4109-A653-CBFDC2B36786}"/>
              </a:ext>
            </a:extLst>
          </p:cNvPr>
          <p:cNvSpPr/>
          <p:nvPr/>
        </p:nvSpPr>
        <p:spPr>
          <a:xfrm>
            <a:off x="1600098" y="3044647"/>
            <a:ext cx="13837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</a:rPr>
              <a:t>Так</a:t>
            </a:r>
          </a:p>
        </p:txBody>
      </p:sp>
      <p:sp>
        <p:nvSpPr>
          <p:cNvPr id="12" name="Прямокутник 11">
            <a:extLst>
              <a:ext uri="{FF2B5EF4-FFF2-40B4-BE49-F238E27FC236}">
                <a16:creationId xmlns:a16="http://schemas.microsoft.com/office/drawing/2014/main" id="{05441554-C5F2-4D6B-B8DB-25BB7D9FBB80}"/>
              </a:ext>
            </a:extLst>
          </p:cNvPr>
          <p:cNvSpPr/>
          <p:nvPr/>
        </p:nvSpPr>
        <p:spPr>
          <a:xfrm>
            <a:off x="1708943" y="4890126"/>
            <a:ext cx="10759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Ні</a:t>
            </a:r>
            <a:r>
              <a:rPr lang="uk-UA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effectLst/>
              </a:rPr>
              <a:t>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EB5ACF7-A607-4333-A143-1395088FDF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67842" y="4784300"/>
            <a:ext cx="1792814" cy="197171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47C2523-9A04-40B6-A3A0-2E9B5BB02B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1288" y="2826573"/>
            <a:ext cx="2743438" cy="140829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F4AD501-EEEE-4C22-AA29-5B727002A6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74775" y="4680524"/>
            <a:ext cx="2743438" cy="1342533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AFD67CE-9ABB-45DF-A5F6-AAE47254712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5661" y="1550417"/>
            <a:ext cx="10400677" cy="676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7706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id="{11164D92-426A-4B63-9DBF-EE3C40050F0E}"/>
              </a:ext>
            </a:extLst>
          </p:cNvPr>
          <p:cNvSpPr/>
          <p:nvPr/>
        </p:nvSpPr>
        <p:spPr>
          <a:xfrm>
            <a:off x="3774624" y="184378"/>
            <a:ext cx="407291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5400" b="1" dirty="0">
                <a:ln w="22225">
                  <a:solidFill>
                    <a:srgbClr val="BC356F"/>
                  </a:solidFill>
                  <a:prstDash val="solid"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Запитання</a:t>
            </a:r>
            <a:r>
              <a:rPr lang="en-US" sz="5400" b="1" dirty="0">
                <a:ln w="22225">
                  <a:solidFill>
                    <a:srgbClr val="BC356F"/>
                  </a:solidFill>
                  <a:prstDash val="solid"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5400" b="1" dirty="0">
                <a:ln w="22225">
                  <a:solidFill>
                    <a:srgbClr val="BC356F"/>
                  </a:solidFill>
                  <a:prstDash val="solid"/>
                </a:ln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uk-UA" sz="5400" b="1" dirty="0">
              <a:ln w="22225">
                <a:solidFill>
                  <a:srgbClr val="BC356F"/>
                </a:solidFill>
                <a:prstDash val="solid"/>
              </a:ln>
              <a:solidFill>
                <a:prstClr val="black"/>
              </a:solidFill>
            </a:endParaRPr>
          </a:p>
        </p:txBody>
      </p:sp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CF42E51F-933D-4D9F-863A-3C7AA8D07797}"/>
              </a:ext>
            </a:extLst>
          </p:cNvPr>
          <p:cNvSpPr/>
          <p:nvPr/>
        </p:nvSpPr>
        <p:spPr>
          <a:xfrm>
            <a:off x="2045266" y="1044544"/>
            <a:ext cx="774589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sz="5400" b="1" dirty="0">
                <a:ln w="22225">
                  <a:solidFill>
                    <a:srgbClr val="BC356F"/>
                  </a:solidFill>
                  <a:prstDash val="solid"/>
                </a:ln>
                <a:solidFill>
                  <a:prstClr val="black"/>
                </a:solidFill>
              </a:rPr>
              <a:t>Що можуть подарувати друзі?</a:t>
            </a:r>
          </a:p>
        </p:txBody>
      </p:sp>
      <p:sp>
        <p:nvSpPr>
          <p:cNvPr id="10" name="Прямокутник 9">
            <a:extLst>
              <a:ext uri="{FF2B5EF4-FFF2-40B4-BE49-F238E27FC236}">
                <a16:creationId xmlns:a16="http://schemas.microsoft.com/office/drawing/2014/main" id="{41A8A0B9-29D2-46B3-8576-3C92B8AD3921}"/>
              </a:ext>
            </a:extLst>
          </p:cNvPr>
          <p:cNvSpPr/>
          <p:nvPr/>
        </p:nvSpPr>
        <p:spPr>
          <a:xfrm>
            <a:off x="7198009" y="3044182"/>
            <a:ext cx="44518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</a:rPr>
              <a:t>Смачненьке</a:t>
            </a:r>
            <a:r>
              <a:rPr lang="uk-UA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/>
              </a:rPr>
              <a:t> </a:t>
            </a:r>
          </a:p>
        </p:txBody>
      </p:sp>
      <p:sp>
        <p:nvSpPr>
          <p:cNvPr id="11" name="Прямокутник 10">
            <a:extLst>
              <a:ext uri="{FF2B5EF4-FFF2-40B4-BE49-F238E27FC236}">
                <a16:creationId xmlns:a16="http://schemas.microsoft.com/office/drawing/2014/main" id="{7FA89DD1-40DE-4109-A653-CBFDC2B36786}"/>
              </a:ext>
            </a:extLst>
          </p:cNvPr>
          <p:cNvSpPr/>
          <p:nvPr/>
        </p:nvSpPr>
        <p:spPr>
          <a:xfrm>
            <a:off x="723415" y="3382833"/>
            <a:ext cx="22365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Крила</a:t>
            </a:r>
          </a:p>
        </p:txBody>
      </p:sp>
      <p:sp>
        <p:nvSpPr>
          <p:cNvPr id="12" name="Прямокутник 11">
            <a:extLst>
              <a:ext uri="{FF2B5EF4-FFF2-40B4-BE49-F238E27FC236}">
                <a16:creationId xmlns:a16="http://schemas.microsoft.com/office/drawing/2014/main" id="{05441554-C5F2-4D6B-B8DB-25BB7D9FBB80}"/>
              </a:ext>
            </a:extLst>
          </p:cNvPr>
          <p:cNvSpPr/>
          <p:nvPr/>
        </p:nvSpPr>
        <p:spPr>
          <a:xfrm>
            <a:off x="446610" y="5255048"/>
            <a:ext cx="40142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B050"/>
                </a:solidFill>
                <a:effectLst/>
              </a:rPr>
              <a:t>Подарунок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EB5ACF7-A607-4333-A143-1395088FDF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67842" y="4784300"/>
            <a:ext cx="1792814" cy="197171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47C2523-9A04-40B6-A3A0-2E9B5BB02B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7705" y="5255048"/>
            <a:ext cx="2743438" cy="1408298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5AA61D7-61E1-4F22-BC40-668B53D85F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18731" y="3071679"/>
            <a:ext cx="2780017" cy="140829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7F26DF4-3862-4050-9DEE-BDEB88C32D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15642" y="4074054"/>
            <a:ext cx="2816596" cy="1420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0237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CE1287F4-1112-4837-A62E-33357CB126FF}"/>
              </a:ext>
            </a:extLst>
          </p:cNvPr>
          <p:cNvSpPr/>
          <p:nvPr/>
        </p:nvSpPr>
        <p:spPr>
          <a:xfrm>
            <a:off x="906769" y="144622"/>
            <a:ext cx="8284639" cy="68634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400" b="1" u="sng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Відповіді:</a:t>
            </a:r>
          </a:p>
          <a:p>
            <a:pPr algn="ctr"/>
            <a:r>
              <a:rPr lang="uk-UA" sz="4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1. Ж</a:t>
            </a:r>
            <a:r>
              <a:rPr lang="uk-UA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овта</a:t>
            </a:r>
            <a:r>
              <a:rPr lang="uk-UA" sz="4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цеглинка</a:t>
            </a:r>
          </a:p>
          <a:p>
            <a:pPr algn="ctr"/>
            <a:r>
              <a:rPr lang="uk-UA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2. Зелена цеглинка</a:t>
            </a:r>
          </a:p>
          <a:p>
            <a:pPr algn="ctr"/>
            <a:r>
              <a:rPr lang="uk-UA" sz="4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3. Блакитна цеглинка</a:t>
            </a:r>
          </a:p>
          <a:p>
            <a:pPr algn="ctr"/>
            <a:r>
              <a:rPr lang="uk-UA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4. Блакитна цеглинка</a:t>
            </a:r>
          </a:p>
          <a:p>
            <a:pPr algn="ctr"/>
            <a:r>
              <a:rPr lang="uk-UA" sz="4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5. Жовта, червона, зелена</a:t>
            </a:r>
          </a:p>
          <a:p>
            <a:pPr algn="ctr"/>
            <a:r>
              <a:rPr lang="uk-UA" sz="4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цеглинки</a:t>
            </a:r>
          </a:p>
          <a:p>
            <a:pPr algn="ctr"/>
            <a:r>
              <a:rPr lang="uk-UA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6. Жовта, блакитна цеглинки</a:t>
            </a:r>
          </a:p>
          <a:p>
            <a:pPr algn="ctr"/>
            <a:r>
              <a:rPr lang="uk-UA" sz="4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7. Зелена цеглинка</a:t>
            </a:r>
          </a:p>
          <a:p>
            <a:pPr algn="ctr"/>
            <a:r>
              <a:rPr lang="uk-UA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8. Жовта цеглинка</a:t>
            </a:r>
            <a:endParaRPr lang="uk-UA" sz="4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B32F536-96AE-43A5-A539-A63C19E87F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67842" y="4784300"/>
            <a:ext cx="1792814" cy="1971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6542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172FB9A5-ACAD-4798-B68C-8EBD6F08C6B6}"/>
              </a:ext>
            </a:extLst>
          </p:cNvPr>
          <p:cNvSpPr/>
          <p:nvPr/>
        </p:nvSpPr>
        <p:spPr>
          <a:xfrm>
            <a:off x="2812524" y="1322108"/>
            <a:ext cx="5656100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t"/>
            <a:r>
              <a:rPr lang="ru-RU" sz="8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МОЛОДЦІ!</a:t>
            </a:r>
          </a:p>
          <a:p>
            <a:pPr lvl="0" fontAlgn="t"/>
            <a:endParaRPr lang="ru-RU" sz="8000" b="1" dirty="0">
              <a:solidFill>
                <a:srgbClr val="F27E19">
                  <a:lumMod val="50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Каркала ворона! (Тамара Томская) / Стихи.ру">
            <a:extLst>
              <a:ext uri="{FF2B5EF4-FFF2-40B4-BE49-F238E27FC236}">
                <a16:creationId xmlns:a16="http://schemas.microsoft.com/office/drawing/2014/main" id="{8D6E7BEE-5D29-4F73-9C35-F0DC257C20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425" y="3279876"/>
            <a:ext cx="4000500" cy="323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▷ Вороны: Анимированные картинки, гифки и анимация - 100% БЕСПЛАТНО!">
            <a:extLst>
              <a:ext uri="{FF2B5EF4-FFF2-40B4-BE49-F238E27FC236}">
                <a16:creationId xmlns:a16="http://schemas.microsoft.com/office/drawing/2014/main" id="{BC4545F0-C3D6-46D7-BCD7-81DA6C053D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4499" y="3547440"/>
            <a:ext cx="3108877" cy="2703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Идеи на тему «Смайлики» (260) | смайлики, смешные смайлики, веселые картинки">
            <a:extLst>
              <a:ext uri="{FF2B5EF4-FFF2-40B4-BE49-F238E27FC236}">
                <a16:creationId xmlns:a16="http://schemas.microsoft.com/office/drawing/2014/main" id="{F7AF726E-818E-436A-80AD-F496AC5CD5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4599" y="2829789"/>
            <a:ext cx="2638425" cy="173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9577086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189</TotalTime>
  <Words>679</Words>
  <Application>Microsoft Office PowerPoint</Application>
  <PresentationFormat>Широкий екран</PresentationFormat>
  <Paragraphs>77</Paragraphs>
  <Slides>12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12</vt:i4>
      </vt:variant>
    </vt:vector>
  </HeadingPairs>
  <TitlesOfParts>
    <vt:vector size="18" baseType="lpstr">
      <vt:lpstr>Arial</vt:lpstr>
      <vt:lpstr>Propisi</vt:lpstr>
      <vt:lpstr>Times New Roman</vt:lpstr>
      <vt:lpstr>Trebuchet MS</vt:lpstr>
      <vt:lpstr>Wingdings 3</vt:lpstr>
      <vt:lpstr>Грань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24</cp:revision>
  <dcterms:created xsi:type="dcterms:W3CDTF">2023-02-02T21:43:03Z</dcterms:created>
  <dcterms:modified xsi:type="dcterms:W3CDTF">2023-04-06T19:47:37Z</dcterms:modified>
</cp:coreProperties>
</file>