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6" r:id="rId7"/>
    <p:sldId id="262" r:id="rId8"/>
    <p:sldId id="263" r:id="rId9"/>
    <p:sldId id="264" r:id="rId10"/>
    <p:sldId id="275" r:id="rId11"/>
    <p:sldId id="267" r:id="rId12"/>
    <p:sldId id="276" r:id="rId13"/>
    <p:sldId id="269" r:id="rId14"/>
    <p:sldId id="270" r:id="rId15"/>
    <p:sldId id="277" r:id="rId16"/>
    <p:sldId id="271" r:id="rId17"/>
    <p:sldId id="272" r:id="rId18"/>
    <p:sldId id="278" r:id="rId19"/>
    <p:sldId id="274" r:id="rId20"/>
    <p:sldId id="268" r:id="rId21"/>
    <p:sldId id="260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0402" y="1580287"/>
            <a:ext cx="7766936" cy="1646302"/>
          </a:xfrm>
        </p:spPr>
        <p:txBody>
          <a:bodyPr/>
          <a:lstStyle/>
          <a:p>
            <a:pPr algn="ctr"/>
            <a:r>
              <a:rPr lang="uk-UA" dirty="0"/>
              <a:t>Інклюзивний заклад освіти:</a:t>
            </a:r>
            <a:br>
              <a:rPr lang="uk-UA" dirty="0"/>
            </a:br>
            <a:r>
              <a:rPr lang="uk-UA" dirty="0"/>
              <a:t>виклики і перспективи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50" b="26010"/>
          <a:stretch/>
        </p:blipFill>
        <p:spPr>
          <a:xfrm>
            <a:off x="3199575" y="3226589"/>
            <a:ext cx="4350264" cy="3354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081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4911" y="576488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/>
              <a:t>Знедолена природою дитина не повинна знати, що вона малоздібна, що у неї слабкий розум, слабкі сили.</a:t>
            </a:r>
          </a:p>
          <a:p>
            <a:pPr marL="0" indent="0">
              <a:buNone/>
            </a:pPr>
            <a:r>
              <a:rPr lang="uk-UA" sz="3200" dirty="0"/>
              <a:t>Виховання такої дитини повинне бути у сто разів ніжнішим, чуйнішим, дбайливішим.</a:t>
            </a:r>
          </a:p>
          <a:p>
            <a:pPr marL="0" indent="0" algn="r">
              <a:buNone/>
            </a:pPr>
            <a:r>
              <a:rPr lang="uk-UA" sz="3200" dirty="0"/>
              <a:t>В. О. Сухомлинський</a:t>
            </a:r>
            <a:endParaRPr lang="ru-RU" sz="3200" dirty="0"/>
          </a:p>
        </p:txBody>
      </p:sp>
      <p:pic>
        <p:nvPicPr>
          <p:cNvPr id="1028" name="Picture 4" descr="Розвиток дрібної моторики дошкільня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890" y="3823603"/>
            <a:ext cx="4730710" cy="289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223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43249" y="27246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200" dirty="0"/>
              <a:t>Розум дитини знаходиться на кінчиках її пальців. Дрібна моторика рук пов’язана з розвитком певних ділянок головного мозку, які відповідають за формування багатьох психічних функцій.</a:t>
            </a:r>
            <a:endParaRPr lang="ru-RU" sz="3200" dirty="0"/>
          </a:p>
        </p:txBody>
      </p:sp>
      <p:pic>
        <p:nvPicPr>
          <p:cNvPr id="3074" name="Picture 2" descr="ТОП-9 іграшок, які розвивають дрібну моторику у дітей - Район Луць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757" y="2607026"/>
            <a:ext cx="4123243" cy="3092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Топ-10 іграшок для розвитку дрібної (тонкої) моторики – Освіта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633" y="3152285"/>
            <a:ext cx="3548129" cy="354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дрібна моторика – Дитячий психоло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2" y="2768750"/>
            <a:ext cx="4171726" cy="2768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314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8551" y="33178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800" dirty="0"/>
              <a:t>Усі діти є цінними й активними членами суспільства</a:t>
            </a:r>
            <a:endParaRPr lang="ru-RU" sz="4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58" y="2640169"/>
            <a:ext cx="4856868" cy="364265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704" y="2640169"/>
            <a:ext cx="5022759" cy="376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964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476518" y="1355452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6800" dirty="0" smtClean="0"/>
              <a:t>Роль асистента </a:t>
            </a:r>
          </a:p>
          <a:p>
            <a:r>
              <a:rPr lang="uk-UA" sz="6800" dirty="0" smtClean="0"/>
              <a:t>вчителя в </a:t>
            </a:r>
          </a:p>
          <a:p>
            <a:r>
              <a:rPr lang="uk-UA" sz="6800" dirty="0" smtClean="0"/>
              <a:t>інклюзивному </a:t>
            </a:r>
          </a:p>
          <a:p>
            <a:r>
              <a:rPr lang="uk-UA" sz="6800" dirty="0" smtClean="0"/>
              <a:t>класі</a:t>
            </a:r>
            <a:endParaRPr lang="uk-UA" sz="6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698" y="686311"/>
            <a:ext cx="4419064" cy="589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173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2">
            <a:extLst>
              <a:ext uri="{FF2B5EF4-FFF2-40B4-BE49-F238E27FC236}">
                <a16:creationId xmlns:a16="http://schemas.microsoft.com/office/drawing/2014/main" xmlns="" id="{63DC3098-7977-5F46-A85D-9A748165B64B}"/>
              </a:ext>
            </a:extLst>
          </p:cNvPr>
          <p:cNvSpPr txBox="1">
            <a:spLocks/>
          </p:cNvSpPr>
          <p:nvPr/>
        </p:nvSpPr>
        <p:spPr>
          <a:xfrm>
            <a:off x="373488" y="665107"/>
            <a:ext cx="8834907" cy="39319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smtClean="0"/>
              <a:t>Асистент вчителя – помічник вчителя, посередник між дітьми в класі і дорослими, які здійснюють навчальний процес, друг- наставник для дитини, консультант для батьків.</a:t>
            </a:r>
            <a:endParaRPr lang="uk-UA" sz="2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611" y="2244144"/>
            <a:ext cx="5688169" cy="426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902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2">
            <a:extLst>
              <a:ext uri="{FF2B5EF4-FFF2-40B4-BE49-F238E27FC236}">
                <a16:creationId xmlns:a16="http://schemas.microsoft.com/office/drawing/2014/main" xmlns="" id="{CF7AE230-53A6-0A42-8B6C-023B75DF4D59}"/>
              </a:ext>
            </a:extLst>
          </p:cNvPr>
          <p:cNvSpPr txBox="1">
            <a:spLocks/>
          </p:cNvSpPr>
          <p:nvPr/>
        </p:nvSpPr>
        <p:spPr>
          <a:xfrm>
            <a:off x="976647" y="1463040"/>
            <a:ext cx="5256727" cy="39319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i="1" dirty="0" smtClean="0"/>
              <a:t>Асистент підтримує вчителя в роботі з усіма учнями в класі з інклюзивним навчанням, забезпечуючи особистісно орієнтоване спрямування освітнього процесу для дітей з особливими освітніми потребами.</a:t>
            </a:r>
            <a:endParaRPr lang="uk-UA" sz="24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479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2">
            <a:extLst>
              <a:ext uri="{FF2B5EF4-FFF2-40B4-BE49-F238E27FC236}">
                <a16:creationId xmlns:a16="http://schemas.microsoft.com/office/drawing/2014/main" xmlns="" id="{D2FAFCEB-373F-FE45-931C-98721C8E7F0E}"/>
              </a:ext>
            </a:extLst>
          </p:cNvPr>
          <p:cNvSpPr txBox="1">
            <a:spLocks/>
          </p:cNvSpPr>
          <p:nvPr/>
        </p:nvSpPr>
        <p:spPr>
          <a:xfrm>
            <a:off x="679665" y="855407"/>
            <a:ext cx="9005248" cy="39319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smtClean="0"/>
              <a:t>Асистент вчителя у співпраці з іншими фахівцями( соціальним педагогом, психологом, логопедом, дефектологом) виявляє проблеми і визначає шляхи їх вирішення для покращення умов перебування дитини з особливими освітніми потребами в шкільному середовищі</a:t>
            </a:r>
            <a:r>
              <a:rPr lang="en-GB" sz="2400" smtClean="0"/>
              <a:t>.</a:t>
            </a:r>
            <a:r>
              <a:rPr lang="uk-UA" sz="2400" smtClean="0"/>
              <a:t>Асистент бере участь у розробленні та виконанні індивідуальної програми розвитку учня, адаптує навчальні матеріали з урахуванням індивідуальних особливостей навчально-пізнавальної діяльності дітей з особливими освітніми потребами, які навчаються в класі.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8953638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2">
            <a:extLst>
              <a:ext uri="{FF2B5EF4-FFF2-40B4-BE49-F238E27FC236}">
                <a16:creationId xmlns:a16="http://schemas.microsoft.com/office/drawing/2014/main" xmlns="" id="{5FE126A2-5558-E442-B449-8DEBB519596B}"/>
              </a:ext>
            </a:extLst>
          </p:cNvPr>
          <p:cNvSpPr txBox="1">
            <a:spLocks/>
          </p:cNvSpPr>
          <p:nvPr/>
        </p:nvSpPr>
        <p:spPr>
          <a:xfrm>
            <a:off x="757707" y="650864"/>
            <a:ext cx="8798418" cy="499781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400" b="1" smtClean="0"/>
              <a:t>Роль асистента полягає у наданні допомоги вчителю та дітям, яка допоможе забезпечити:</a:t>
            </a:r>
          </a:p>
          <a:p>
            <a:r>
              <a:rPr lang="uk-UA" sz="2400" b="1" smtClean="0"/>
              <a:t>Розширення навчальних можливостей дитини;</a:t>
            </a:r>
          </a:p>
          <a:p>
            <a:r>
              <a:rPr lang="uk-UA" sz="2400" b="1" smtClean="0"/>
              <a:t>Індивідуалізований підхід до навчання;</a:t>
            </a:r>
          </a:p>
          <a:p>
            <a:r>
              <a:rPr lang="uk-UA" sz="2400" b="1" smtClean="0"/>
              <a:t>Проведення спостережень відповідно до вимог вчителя;</a:t>
            </a:r>
          </a:p>
          <a:p>
            <a:r>
              <a:rPr lang="uk-UA" sz="2400" b="1" smtClean="0"/>
              <a:t>Кращий моніторинг та оцінку прогресу у навчанні та розвитку дитини;</a:t>
            </a:r>
          </a:p>
          <a:p>
            <a:r>
              <a:rPr lang="uk-UA" sz="2400" b="1" smtClean="0"/>
              <a:t>Моделювання безпечної практики роботи та реагування на непередбачувані ситуації в міру їх виникнення.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4033183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1187095" y="749586"/>
            <a:ext cx="7921628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4000" dirty="0" smtClean="0"/>
              <a:t>Пріоритетними напрямами діяльності асистента є сприяння соціальній, емоційній та когнітивній адаптації кожної дитини з тим, щоб вона відчувала себе повноцінним учасником суспільного життя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1176202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47729" y="905253"/>
            <a:ext cx="10255620" cy="147733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4800" dirty="0" smtClean="0"/>
              <a:t>Основні функції асистента вчителя:</a:t>
            </a:r>
            <a:endParaRPr lang="uk-UA" sz="4800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198782" y="2780158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організаційна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198781" y="4227444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аналітико-прогностична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412434" y="3046231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навчально-</a:t>
            </a:r>
            <a:r>
              <a:rPr lang="uk-UA" b="1" dirty="0" err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розвиткова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5996608" y="2648665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виховна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6433929" y="4260577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консультативно-комунікативна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197982" y="5408657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діагностична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5112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412379" y="10220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Сучасне комфортне освітнє середовище</a:t>
            </a:r>
            <a:endParaRPr lang="uk-UA" sz="6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078" y="2276902"/>
            <a:ext cx="5718222" cy="428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25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73487" y="158278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Дружний дитячий колектив</a:t>
            </a:r>
            <a:endParaRPr lang="uk-UA" sz="6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065" y="2190482"/>
            <a:ext cx="5897093" cy="442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013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47729" y="905253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Командний підхід</a:t>
            </a:r>
            <a:endParaRPr lang="uk-UA" sz="68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-110311" y="3182155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вчитель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290754" y="4631591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логопед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2468321" y="2401885"/>
            <a:ext cx="6014434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вчителі-</a:t>
            </a:r>
            <a:r>
              <a:rPr lang="uk-UA" b="1" dirty="0" err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предметники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068951" y="3846121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асистент вчителя 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5925009" y="3145058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психолог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5246518" y="4641690"/>
            <a:ext cx="4355135" cy="85093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інші фахівці</a:t>
            </a:r>
            <a:endParaRPr lang="uk-UA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7282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206062" y="358973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Командний підхід</a:t>
            </a:r>
            <a:endParaRPr lang="uk-UA" sz="68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576" y="1497424"/>
            <a:ext cx="3091198" cy="41215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338" y="1497424"/>
            <a:ext cx="3269624" cy="435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58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-90153" y="287067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Цікаві творчі завдання</a:t>
            </a:r>
            <a:endParaRPr lang="uk-UA" sz="6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19" y="1425518"/>
            <a:ext cx="3412901" cy="24129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46" y="3766105"/>
            <a:ext cx="3722139" cy="26315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215" y="1304662"/>
            <a:ext cx="3562400" cy="25186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6487" y="3766105"/>
            <a:ext cx="3851051" cy="272251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456" y="1304662"/>
            <a:ext cx="3709759" cy="529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294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347729" y="905253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Під час дистанційного навчання використовували </a:t>
            </a:r>
            <a:r>
              <a:rPr lang="en-US" sz="6800" dirty="0" smtClean="0"/>
              <a:t>Viber, </a:t>
            </a:r>
            <a:r>
              <a:rPr lang="en-US" sz="6800" dirty="0" err="1" smtClean="0"/>
              <a:t>YouTube,Google</a:t>
            </a:r>
            <a:r>
              <a:rPr lang="en-US" sz="6800" dirty="0" smtClean="0"/>
              <a:t> Meet</a:t>
            </a:r>
            <a:endParaRPr lang="uk-UA" sz="6800" dirty="0"/>
          </a:p>
        </p:txBody>
      </p:sp>
    </p:spTree>
    <p:extLst>
      <p:ext uri="{BB962C8B-B14F-4D97-AF65-F5344CB8AC3E}">
        <p14:creationId xmlns:p14="http://schemas.microsoft.com/office/powerpoint/2010/main" val="2361020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408195" y="196915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Постійна самоосвіта</a:t>
            </a:r>
            <a:endParaRPr lang="uk-UA" sz="6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010" y="3942852"/>
            <a:ext cx="3584836" cy="26550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297" y="1335366"/>
            <a:ext cx="3522549" cy="2607486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7801745"/>
              </p:ext>
            </p:extLst>
          </p:nvPr>
        </p:nvGraphicFramePr>
        <p:xfrm>
          <a:off x="602183" y="1340851"/>
          <a:ext cx="3838575" cy="541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Acrobat Document" r:id="rId5" imgW="17183039" imgH="24250642" progId="AcroExch.Document.11">
                  <p:embed/>
                </p:oleObj>
              </mc:Choice>
              <mc:Fallback>
                <p:oleObj name="Acrobat Document" r:id="rId5" imgW="17183039" imgH="24250642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2183" y="1340851"/>
                        <a:ext cx="3838575" cy="5418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5571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694605" y="-27576"/>
            <a:ext cx="1025562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Портфоліо</a:t>
            </a:r>
            <a:endParaRPr lang="uk-UA" sz="6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28" r="4262" b="9484"/>
          <a:stretch/>
        </p:blipFill>
        <p:spPr>
          <a:xfrm>
            <a:off x="0" y="1113635"/>
            <a:ext cx="3215258" cy="324591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2" t="6745" r="5739" b="4241"/>
          <a:stretch/>
        </p:blipFill>
        <p:spPr>
          <a:xfrm rot="16200000">
            <a:off x="7698186" y="1739231"/>
            <a:ext cx="4640132" cy="33889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1" t="376" r="24437" b="-376"/>
          <a:stretch/>
        </p:blipFill>
        <p:spPr>
          <a:xfrm rot="16200000">
            <a:off x="4134754" y="817457"/>
            <a:ext cx="3375323" cy="39676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27603" y="3599305"/>
            <a:ext cx="3421666" cy="25662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2" t="14271" r="4261" b="5165"/>
          <a:stretch/>
        </p:blipFill>
        <p:spPr>
          <a:xfrm>
            <a:off x="6404826" y="3171597"/>
            <a:ext cx="2522113" cy="3329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42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E05D44BD-04EA-C549-B480-8A185991DDBA}"/>
              </a:ext>
            </a:extLst>
          </p:cNvPr>
          <p:cNvSpPr txBox="1">
            <a:spLocks/>
          </p:cNvSpPr>
          <p:nvPr/>
        </p:nvSpPr>
        <p:spPr>
          <a:xfrm>
            <a:off x="2202091" y="596159"/>
            <a:ext cx="6546890" cy="227690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800" dirty="0" smtClean="0"/>
              <a:t>Разом ми </a:t>
            </a:r>
            <a:r>
              <a:rPr lang="uk-UA" sz="6800" dirty="0" smtClean="0"/>
              <a:t>сила!</a:t>
            </a:r>
            <a:endParaRPr lang="uk-UA" sz="6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30"/>
          <a:stretch/>
        </p:blipFill>
        <p:spPr>
          <a:xfrm>
            <a:off x="3238771" y="1863400"/>
            <a:ext cx="4473531" cy="479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1011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9565" y="54520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uk-UA" sz="6000" dirty="0"/>
              <a:t>Усім міцного </a:t>
            </a:r>
            <a:r>
              <a:rPr lang="uk-UA" sz="6000" dirty="0" smtClean="0"/>
              <a:t>здоров’я!</a:t>
            </a:r>
            <a:endParaRPr lang="ru-RU" sz="6000" dirty="0"/>
          </a:p>
        </p:txBody>
      </p:sp>
      <p:pic>
        <p:nvPicPr>
          <p:cNvPr id="5122" name="Picture 2" descr="10 найголовніших переваг чаю з лимон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585" y="1633516"/>
            <a:ext cx="7584628" cy="482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921305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1309</TotalTime>
  <Words>342</Words>
  <Application>Microsoft Office PowerPoint</Application>
  <PresentationFormat>Широкоэкранный</PresentationFormat>
  <Paragraphs>43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Trebuchet MS</vt:lpstr>
      <vt:lpstr>Wingdings 3</vt:lpstr>
      <vt:lpstr>Грань</vt:lpstr>
      <vt:lpstr>Acrobat Document</vt:lpstr>
      <vt:lpstr>Інклюзивний заклад освіти: виклики і перспективи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Усім міцного здоров’я!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Інклюзивний заклад освіти: виклики і перспективи</dc:title>
  <dc:creator>Пользователь</dc:creator>
  <cp:lastModifiedBy>Пользователь</cp:lastModifiedBy>
  <cp:revision>19</cp:revision>
  <dcterms:created xsi:type="dcterms:W3CDTF">2020-12-07T08:10:25Z</dcterms:created>
  <dcterms:modified xsi:type="dcterms:W3CDTF">2021-02-19T08:37:38Z</dcterms:modified>
</cp:coreProperties>
</file>