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1348" r:id="rId3"/>
    <p:sldId id="258" r:id="rId4"/>
    <p:sldId id="259" r:id="rId5"/>
    <p:sldId id="262" r:id="rId6"/>
    <p:sldId id="1351" r:id="rId7"/>
    <p:sldId id="263" r:id="rId8"/>
    <p:sldId id="267" r:id="rId9"/>
    <p:sldId id="268" r:id="rId10"/>
    <p:sldId id="269" r:id="rId11"/>
    <p:sldId id="1353" r:id="rId12"/>
    <p:sldId id="1355" r:id="rId13"/>
    <p:sldId id="1357" r:id="rId14"/>
    <p:sldId id="1376" r:id="rId15"/>
    <p:sldId id="273" r:id="rId16"/>
    <p:sldId id="1360" r:id="rId17"/>
    <p:sldId id="1377" r:id="rId18"/>
    <p:sldId id="1368" r:id="rId19"/>
    <p:sldId id="265" r:id="rId20"/>
    <p:sldId id="274" r:id="rId21"/>
    <p:sldId id="1372" r:id="rId22"/>
    <p:sldId id="1366" r:id="rId23"/>
    <p:sldId id="1370" r:id="rId24"/>
    <p:sldId id="280" r:id="rId25"/>
    <p:sldId id="1365" r:id="rId26"/>
    <p:sldId id="1364" r:id="rId27"/>
    <p:sldId id="1374" r:id="rId2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gV3IEObjOKrwoqZVWKcbSn2qvd0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ofessional" initials="P" lastIdx="1" clrIdx="0">
    <p:extLst>
      <p:ext uri="{19B8F6BF-5375-455C-9EA6-DF929625EA0E}">
        <p15:presenceInfo xmlns:p15="http://schemas.microsoft.com/office/powerpoint/2012/main" userId="Professiona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customschemas.google.com/relationships/presentationmetadata" Target="meta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‹№›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747043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4181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5105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54567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4241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6782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5703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779443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061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18347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6653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75750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0724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82974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154490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5625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001996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2703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3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3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3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5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5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7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7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 txBox="1">
            <a:spLocks noGrp="1"/>
          </p:cNvSpPr>
          <p:nvPr>
            <p:ph type="ctrTitle"/>
          </p:nvPr>
        </p:nvSpPr>
        <p:spPr>
          <a:xfrm>
            <a:off x="480767" y="1329180"/>
            <a:ext cx="8154185" cy="2733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lvl="0">
              <a:buClr>
                <a:srgbClr val="FF0000"/>
              </a:buClr>
              <a:buSzPts val="4400"/>
            </a:pPr>
            <a:r>
              <a:rPr lang="ru-RU" sz="3600" b="1" dirty="0">
                <a:solidFill>
                  <a:srgbClr val="00B050"/>
                </a:solidFill>
              </a:rPr>
              <a:t/>
            </a:r>
            <a:br>
              <a:rPr lang="ru-RU" sz="3600" b="1" dirty="0">
                <a:solidFill>
                  <a:srgbClr val="00B050"/>
                </a:solidFill>
              </a:rPr>
            </a:br>
            <a:r>
              <a:rPr lang="ru-RU" sz="3600" b="1" dirty="0">
                <a:solidFill>
                  <a:srgbClr val="00B050"/>
                </a:solidFill>
              </a:rPr>
              <a:t/>
            </a:r>
            <a:br>
              <a:rPr lang="ru-RU" sz="3600" b="1" dirty="0">
                <a:solidFill>
                  <a:srgbClr val="00B050"/>
                </a:solidFill>
              </a:rPr>
            </a:br>
            <a:r>
              <a:rPr lang="ru-RU" sz="3600" b="1" dirty="0">
                <a:solidFill>
                  <a:srgbClr val="00B050"/>
                </a:solidFill>
              </a:rPr>
              <a:t/>
            </a:r>
            <a:br>
              <a:rPr lang="ru-RU" sz="3600" b="1" dirty="0">
                <a:solidFill>
                  <a:srgbClr val="00B050"/>
                </a:solidFill>
              </a:rPr>
            </a:br>
            <a:r>
              <a:rPr lang="ru-RU" sz="3600" b="1" dirty="0" err="1">
                <a:solidFill>
                  <a:srgbClr val="00B050"/>
                </a:solidFill>
              </a:rPr>
              <a:t>Бінарний</a:t>
            </a:r>
            <a:r>
              <a:rPr lang="ru-RU" sz="3600" b="1" dirty="0">
                <a:solidFill>
                  <a:srgbClr val="00B050"/>
                </a:solidFill>
              </a:rPr>
              <a:t> урок </a:t>
            </a:r>
            <a:br>
              <a:rPr lang="ru-RU" sz="3600" b="1" dirty="0">
                <a:solidFill>
                  <a:srgbClr val="00B050"/>
                </a:solidFill>
              </a:rPr>
            </a:br>
            <a:r>
              <a:rPr lang="ru-RU" sz="3600" b="1" dirty="0">
                <a:solidFill>
                  <a:srgbClr val="00B050"/>
                </a:solidFill>
              </a:rPr>
              <a:t>  з математики і ЯДС </a:t>
            </a:r>
            <a:br>
              <a:rPr lang="ru-RU" sz="3600" b="1" dirty="0">
                <a:solidFill>
                  <a:srgbClr val="00B050"/>
                </a:solidFill>
              </a:rPr>
            </a:br>
            <a:r>
              <a:rPr lang="ru-RU" sz="3600" b="1" dirty="0">
                <a:solidFill>
                  <a:srgbClr val="00B050"/>
                </a:solidFill>
              </a:rPr>
              <a:t>2 </a:t>
            </a:r>
            <a:r>
              <a:rPr lang="ru-RU" sz="3600" b="1" dirty="0" err="1">
                <a:solidFill>
                  <a:srgbClr val="00B050"/>
                </a:solidFill>
              </a:rPr>
              <a:t>клас</a:t>
            </a: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sz="3600" b="1" dirty="0">
                <a:solidFill>
                  <a:srgbClr val="00B050"/>
                </a:solidFill>
              </a:rPr>
              <a:t>"</a:t>
            </a:r>
            <a:r>
              <a:rPr lang="uk-UA" sz="3600" b="1" dirty="0">
                <a:solidFill>
                  <a:srgbClr val="00B050"/>
                </a:solidFill>
              </a:rPr>
              <a:t>Календар осінніх місяців. Складання і  обчислення виразів. Розв’язування задач. Як погода впливає на здоров’я людей." </a:t>
            </a:r>
            <a:r>
              <a:rPr lang="uk-UA" dirty="0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uk-UA" dirty="0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</a:br>
            <a:endParaRPr lang="uk-UA" dirty="0">
              <a:solidFill>
                <a:srgbClr val="FF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5286380" y="4786322"/>
            <a:ext cx="3643338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0" u="none" strike="noStrike" cap="none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Вчителі початкових класів: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Витівська</a:t>
            </a:r>
            <a:r>
              <a:rPr lang="uk-UA" sz="18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О.Д.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0" u="none" strike="noStrike" cap="none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Осмокеску А.</a:t>
            </a:r>
            <a:r>
              <a:rPr lang="uk-UA" sz="18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В.</a:t>
            </a:r>
            <a:endParaRPr sz="1800" b="1" i="0" u="none" strike="noStrike" cap="none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80C8173-E285-4475-9228-2DE9D802B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157979" y="150829"/>
            <a:ext cx="4279770" cy="57503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500" b="1" dirty="0">
                <a:solidFill>
                  <a:schemeClr val="bg1"/>
                </a:solidFill>
              </a:rPr>
              <a:t>Організація класу. 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69B8F106-52D3-4E2F-A595-3B4F8D378452}"/>
              </a:ext>
            </a:extLst>
          </p:cNvPr>
          <p:cNvSpPr/>
          <p:nvPr/>
        </p:nvSpPr>
        <p:spPr>
          <a:xfrm>
            <a:off x="4889303" y="3794991"/>
            <a:ext cx="3701974" cy="2620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Сьогодні у нас – незвичайний урок.</a:t>
            </a:r>
          </a:p>
          <a:p>
            <a:pPr algn="ctr"/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Сьогодні ми зробимо ще один крок</a:t>
            </a:r>
          </a:p>
          <a:p>
            <a:pPr algn="ctr"/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Щоб урок пройшов не марно. </a:t>
            </a:r>
          </a:p>
          <a:p>
            <a:pPr algn="ctr"/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Треба сісти рівно, гарно.</a:t>
            </a:r>
          </a:p>
          <a:p>
            <a:pPr algn="ctr"/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Дарма часу не втрачати,</a:t>
            </a:r>
          </a:p>
          <a:p>
            <a:pPr algn="ctr"/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Треба думати і працювати.</a:t>
            </a:r>
          </a:p>
        </p:txBody>
      </p:sp>
    </p:spTree>
    <p:extLst>
      <p:ext uri="{BB962C8B-B14F-4D97-AF65-F5344CB8AC3E}">
        <p14:creationId xmlns:p14="http://schemas.microsoft.com/office/powerpoint/2010/main" val="195021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0" y="1731836"/>
            <a:ext cx="567418" cy="2150883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l="-31315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516035" y="4077296"/>
            <a:ext cx="1627966" cy="1904404"/>
          </a:xfrm>
          <a:custGeom>
            <a:avLst/>
            <a:gdLst/>
            <a:ahLst/>
            <a:cxnLst/>
            <a:rect l="l" t="t" r="r" b="b"/>
            <a:pathLst>
              <a:path w="3975926" h="4114800">
                <a:moveTo>
                  <a:pt x="0" y="0"/>
                </a:moveTo>
                <a:lnTo>
                  <a:pt x="3975926" y="0"/>
                </a:lnTo>
                <a:lnTo>
                  <a:pt x="39759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rcRect/>
            <a:stretch>
              <a:fillRect t="1" r="-22113" b="-803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3335518"/>
            <a:ext cx="567418" cy="2150883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l="-313150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0" y="4925309"/>
            <a:ext cx="567418" cy="1094492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6"/>
                </a:lnTo>
                <a:lnTo>
                  <a:pt x="0" y="43017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l="-313150" b="-96519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67418" y="5586705"/>
            <a:ext cx="2344286" cy="433096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b="-39663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911704" y="5667072"/>
            <a:ext cx="2344286" cy="352729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b="-509784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336358" y="5586705"/>
            <a:ext cx="2344286" cy="433096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b="-396630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8593836" y="2328809"/>
            <a:ext cx="557784" cy="2150883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r="-320286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8686800" y="838200"/>
            <a:ext cx="457200" cy="1969078"/>
          </a:xfrm>
          <a:custGeom>
            <a:avLst/>
            <a:gdLst/>
            <a:ahLst/>
            <a:cxnLst/>
            <a:rect l="l" t="t" r="r" b="b"/>
            <a:pathLst>
              <a:path w="4688572" h="4301765">
                <a:moveTo>
                  <a:pt x="0" y="0"/>
                </a:moveTo>
                <a:lnTo>
                  <a:pt x="4688572" y="0"/>
                </a:lnTo>
                <a:lnTo>
                  <a:pt x="4688572" y="4301765"/>
                </a:lnTo>
                <a:lnTo>
                  <a:pt x="0" y="43017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l="-12500" t="-9234" r="-400248" b="1"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252592" y="138808"/>
            <a:ext cx="8443635" cy="1441265"/>
            <a:chOff x="0" y="-38100"/>
            <a:chExt cx="3948356" cy="40336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948356" cy="365260"/>
            </a:xfrm>
            <a:custGeom>
              <a:avLst/>
              <a:gdLst/>
              <a:ahLst/>
              <a:cxnLst/>
              <a:rect l="l" t="t" r="r" b="b"/>
              <a:pathLst>
                <a:path w="3919143" h="335844">
                  <a:moveTo>
                    <a:pt x="3715943" y="0"/>
                  </a:moveTo>
                  <a:lnTo>
                    <a:pt x="0" y="0"/>
                  </a:lnTo>
                  <a:lnTo>
                    <a:pt x="0" y="335844"/>
                  </a:lnTo>
                  <a:lnTo>
                    <a:pt x="3715943" y="335844"/>
                  </a:lnTo>
                  <a:lnTo>
                    <a:pt x="3919143" y="167922"/>
                  </a:lnTo>
                  <a:lnTo>
                    <a:pt x="3715943" y="0"/>
                  </a:lnTo>
                  <a:close/>
                </a:path>
              </a:pathLst>
            </a:custGeom>
            <a:solidFill>
              <a:srgbClr val="C33A37"/>
            </a:solidFill>
          </p:spPr>
          <p:txBody>
            <a:bodyPr/>
            <a:lstStyle/>
            <a:p>
              <a:pPr algn="ctr"/>
              <a:r>
                <a:rPr lang="uk-UA" sz="22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Психологічне налаштування на урок. Вправа «Дерево заохочення». 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3804843" cy="373944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 sz="700"/>
            </a:p>
          </p:txBody>
        </p:sp>
      </p:grpSp>
      <p:grpSp>
        <p:nvGrpSpPr>
          <p:cNvPr id="25" name="Групувати 24"/>
          <p:cNvGrpSpPr/>
          <p:nvPr/>
        </p:nvGrpSpPr>
        <p:grpSpPr>
          <a:xfrm>
            <a:off x="525706" y="1580073"/>
            <a:ext cx="8333038" cy="5122987"/>
            <a:chOff x="1730753" y="1708825"/>
            <a:chExt cx="16062170" cy="8232138"/>
          </a:xfrm>
        </p:grpSpPr>
        <p:sp>
          <p:nvSpPr>
            <p:cNvPr id="22" name="Овал 21"/>
            <p:cNvSpPr/>
            <p:nvPr/>
          </p:nvSpPr>
          <p:spPr>
            <a:xfrm>
              <a:off x="1730753" y="1708825"/>
              <a:ext cx="9447081" cy="3855815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700"/>
            </a:p>
          </p:txBody>
        </p:sp>
        <p:sp>
          <p:nvSpPr>
            <p:cNvPr id="16" name="Прямокутник 15"/>
            <p:cNvSpPr/>
            <p:nvPr/>
          </p:nvSpPr>
          <p:spPr>
            <a:xfrm>
              <a:off x="2300423" y="2592076"/>
              <a:ext cx="8474486" cy="2126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uk-UA" sz="16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Які ви будете сьогодні на </a:t>
              </a:r>
              <a:r>
                <a:rPr lang="uk-UA" sz="16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уроці</a:t>
              </a:r>
              <a:r>
                <a:rPr lang="uk-UA" sz="16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? Ті, хто обрав зелені листки, буде працьовитим на </a:t>
              </a:r>
              <a:r>
                <a:rPr lang="uk-UA" sz="16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уроці</a:t>
              </a:r>
              <a:r>
                <a:rPr lang="uk-UA" sz="16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жовті – успішними, червоні  – активними. Яке буде «Дерево» – залежить від вас. </a:t>
              </a:r>
            </a:p>
          </p:txBody>
        </p:sp>
        <p:pic>
          <p:nvPicPr>
            <p:cNvPr id="17" name="Picture 4" descr="✓ Разноцветные кленовые листья #24 скачать клипарт бесплатно ...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00315">
              <a:off x="1840901" y="4420583"/>
              <a:ext cx="6044979" cy="4678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3539638" y="5617539"/>
              <a:ext cx="2140962" cy="1169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1600" b="1" dirty="0">
                  <a:solidFill>
                    <a:schemeClr val="bg1"/>
                  </a:solidFill>
                </a:rPr>
                <a:t>АКТИВНІ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19197132">
              <a:off x="2308966" y="6855707"/>
              <a:ext cx="305503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1800" b="1" dirty="0">
                  <a:solidFill>
                    <a:schemeClr val="bg1"/>
                  </a:solidFill>
                </a:rPr>
                <a:t>ПРАЦЬОВИТІ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2187131">
              <a:off x="5189732" y="6253073"/>
              <a:ext cx="1903230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1800" b="1" dirty="0">
                  <a:solidFill>
                    <a:schemeClr val="bg1"/>
                  </a:solidFill>
                </a:rPr>
                <a:t>УСПІШНІ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9462" y="2098765"/>
              <a:ext cx="10823461" cy="7842198"/>
            </a:xfrm>
            <a:prstGeom prst="rect">
              <a:avLst/>
            </a:prstGeom>
          </p:spPr>
        </p:pic>
      </p:grpSp>
      <p:pic>
        <p:nvPicPr>
          <p:cNvPr id="23" name="Рисунок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8224" y="933960"/>
            <a:ext cx="528889" cy="53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37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"/>
          <p:cNvSpPr/>
          <p:nvPr/>
        </p:nvSpPr>
        <p:spPr>
          <a:xfrm>
            <a:off x="1214414" y="1857364"/>
            <a:ext cx="6286544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C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C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5433AA-7337-480F-80CC-C402A6D1170B}"/>
              </a:ext>
            </a:extLst>
          </p:cNvPr>
          <p:cNvSpPr txBox="1"/>
          <p:nvPr/>
        </p:nvSpPr>
        <p:spPr>
          <a:xfrm>
            <a:off x="1923067" y="1498862"/>
            <a:ext cx="5137609" cy="2418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>
              <a:lnSpc>
                <a:spcPct val="115000"/>
              </a:lnSpc>
              <a:spcBef>
                <a:spcPts val="1000"/>
              </a:spcBef>
            </a:pPr>
            <a:endParaRPr lang="uk-UA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340">
              <a:lnSpc>
                <a:spcPct val="115000"/>
              </a:lnSpc>
              <a:spcBef>
                <a:spcPts val="1000"/>
              </a:spcBef>
            </a:pPr>
            <a:endParaRPr lang="uk-UA" sz="28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340" algn="ctr">
              <a:lnSpc>
                <a:spcPct val="115000"/>
              </a:lnSpc>
              <a:spcBef>
                <a:spcPts val="1000"/>
              </a:spcBef>
            </a:pPr>
            <a:r>
              <a:rPr lang="uk-UA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Усний рахунок. </a:t>
            </a:r>
          </a:p>
          <a:p>
            <a:pPr marL="180340" algn="ctr">
              <a:lnSpc>
                <a:spcPct val="115000"/>
              </a:lnSpc>
              <a:spcBef>
                <a:spcPts val="1000"/>
              </a:spcBef>
            </a:pPr>
            <a:r>
              <a:rPr lang="uk-UA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Вправа «Шифрувальник».</a:t>
            </a:r>
            <a:endParaRPr lang="ru-RU" sz="2800" b="1" dirty="0">
              <a:solidFill>
                <a:srgbClr val="4F81BD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7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7"/>
          <p:cNvSpPr/>
          <p:nvPr/>
        </p:nvSpPr>
        <p:spPr>
          <a:xfrm>
            <a:off x="1071538" y="3252403"/>
            <a:ext cx="70723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eorgia"/>
              <a:buNone/>
            </a:pPr>
            <a:r>
              <a:rPr lang="ru-RU" sz="14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14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7"/>
          <p:cNvSpPr txBox="1"/>
          <p:nvPr/>
        </p:nvSpPr>
        <p:spPr>
          <a:xfrm>
            <a:off x="499621" y="1838227"/>
            <a:ext cx="8012783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вас на партах лежать </a:t>
            </a: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осінні атрибути</a:t>
            </a:r>
            <a:r>
              <a:rPr lang="uk-UA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з виразами. Кожен розв’язує вираз, а потім разом за допомогою таблиці потрібно встановити, яке слово заховалося у вашій групі. </a:t>
            </a:r>
            <a:endParaRPr sz="3600" b="1" dirty="0">
              <a:solidFill>
                <a:srgbClr val="17365D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BA8119A-BBF1-4637-BA9C-BC44C1E1E82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9988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9952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8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16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8"/>
          <p:cNvSpPr txBox="1"/>
          <p:nvPr/>
        </p:nvSpPr>
        <p:spPr>
          <a:xfrm>
            <a:off x="1046375" y="2000240"/>
            <a:ext cx="8248455" cy="1069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15000"/>
              </a:lnSpc>
              <a:spcBef>
                <a:spcPts val="1000"/>
              </a:spcBef>
              <a:buClr>
                <a:srgbClr val="0070C0"/>
              </a:buClr>
              <a:buSzPts val="1400"/>
            </a:pPr>
            <a:r>
              <a:rPr lang="uk-UA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Повідомлення теми уроку.</a:t>
            </a:r>
            <a:endParaRPr lang="ru-RU" sz="4800" b="1" dirty="0">
              <a:solidFill>
                <a:srgbClr val="4F81BD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2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2"/>
          <p:cNvSpPr txBox="1"/>
          <p:nvPr/>
        </p:nvSpPr>
        <p:spPr>
          <a:xfrm>
            <a:off x="716437" y="357166"/>
            <a:ext cx="7284587" cy="6162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070C0"/>
              </a:buClr>
              <a:buSzPts val="1400"/>
            </a:pPr>
            <a:endParaRPr lang="uk-UA" sz="40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070C0"/>
              </a:buClr>
              <a:buSzPts val="1400"/>
            </a:pPr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4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Фенологічні спостереження.</a:t>
            </a:r>
          </a:p>
          <a:p>
            <a:pPr marL="318770">
              <a:lnSpc>
                <a:spcPct val="115000"/>
              </a:lnSpc>
            </a:pPr>
            <a:r>
              <a:rPr lang="uk-UA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-Яка зараз пора року?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8770">
              <a:lnSpc>
                <a:spcPct val="115000"/>
              </a:lnSpc>
            </a:pPr>
            <a:r>
              <a:rPr lang="uk-UA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-Який місяць осені?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8770">
              <a:lnSpc>
                <a:spcPct val="115000"/>
              </a:lnSpc>
              <a:spcAft>
                <a:spcPts val="1000"/>
              </a:spcAft>
            </a:pPr>
            <a:r>
              <a:rPr lang="uk-UA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Який сьогодні день тижня?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- Яке сьогодні число? </a:t>
            </a:r>
            <a:endParaRPr lang="uk-UA" sz="40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070C0"/>
              </a:buClr>
              <a:buSzPts val="1400"/>
            </a:pPr>
            <a:endParaRPr lang="uk-UA" sz="40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070C0"/>
              </a:buClr>
              <a:buSzPts val="1400"/>
            </a:pP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3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5719" y="-98287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3"/>
          <p:cNvSpPr/>
          <p:nvPr/>
        </p:nvSpPr>
        <p:spPr>
          <a:xfrm>
            <a:off x="500034" y="357166"/>
            <a:ext cx="8072494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ru-RU" sz="32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</a:br>
            <a:endParaRPr sz="3200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6680CC-BC75-44C1-B0F3-E553DD3A47DA}"/>
              </a:ext>
            </a:extLst>
          </p:cNvPr>
          <p:cNvSpPr txBox="1"/>
          <p:nvPr/>
        </p:nvSpPr>
        <p:spPr>
          <a:xfrm>
            <a:off x="914401" y="1762812"/>
            <a:ext cx="737176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Каліграфічна хвилинка.</a:t>
            </a:r>
          </a:p>
          <a:p>
            <a:endParaRPr lang="uk-UA" sz="44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r>
              <a:rPr lang="uk-UA" sz="44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Запишемо</a:t>
            </a:r>
            <a:r>
              <a:rPr lang="uk-UA" sz="4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число, яке вказує на порядок при лічбі вересня у році </a:t>
            </a:r>
          </a:p>
          <a:p>
            <a:endParaRPr lang="ru-RU" sz="4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57E610-7839-615E-C74B-E36FBC71A003}"/>
              </a:ext>
            </a:extLst>
          </p:cNvPr>
          <p:cNvSpPr txBox="1"/>
          <p:nvPr/>
        </p:nvSpPr>
        <p:spPr>
          <a:xfrm>
            <a:off x="5914417" y="4396903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14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4"/>
          <p:cNvSpPr/>
          <p:nvPr/>
        </p:nvSpPr>
        <p:spPr>
          <a:xfrm>
            <a:off x="1643042" y="2428868"/>
            <a:ext cx="658064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Математичний</a:t>
            </a:r>
            <a:r>
              <a:rPr lang="ru-RU" sz="36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диктант.</a:t>
            </a:r>
            <a:endParaRPr lang="ru-RU" sz="3600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14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4"/>
          <p:cNvSpPr/>
          <p:nvPr/>
        </p:nvSpPr>
        <p:spPr>
          <a:xfrm>
            <a:off x="1643042" y="2428868"/>
            <a:ext cx="6580648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Математичний</a:t>
            </a:r>
            <a:r>
              <a:rPr lang="ru-RU" sz="36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диктант.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ru-RU" sz="36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 err="1">
                <a:solidFill>
                  <a:srgbClr val="632423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Перевірка</a:t>
            </a:r>
            <a:r>
              <a:rPr lang="ru-RU" sz="3600" b="1" dirty="0">
                <a:solidFill>
                  <a:srgbClr val="632423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3407B3-2281-BA66-F9F8-CCF7D69EA851}"/>
              </a:ext>
            </a:extLst>
          </p:cNvPr>
          <p:cNvSpPr txBox="1"/>
          <p:nvPr/>
        </p:nvSpPr>
        <p:spPr>
          <a:xfrm>
            <a:off x="4163438" y="3598379"/>
            <a:ext cx="83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83,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D221DE-F1B8-8C78-6FEB-A6407FF9FA0C}"/>
              </a:ext>
            </a:extLst>
          </p:cNvPr>
          <p:cNvSpPr txBox="1"/>
          <p:nvPr/>
        </p:nvSpPr>
        <p:spPr>
          <a:xfrm>
            <a:off x="4933366" y="3613767"/>
            <a:ext cx="83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39,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6CAA3E-7ACD-D6F0-476A-A58101079896}"/>
              </a:ext>
            </a:extLst>
          </p:cNvPr>
          <p:cNvSpPr txBox="1"/>
          <p:nvPr/>
        </p:nvSpPr>
        <p:spPr>
          <a:xfrm>
            <a:off x="5687641" y="3613767"/>
            <a:ext cx="919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9,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96C5AA-E346-0940-652F-442A012F4D3C}"/>
              </a:ext>
            </a:extLst>
          </p:cNvPr>
          <p:cNvSpPr txBox="1"/>
          <p:nvPr/>
        </p:nvSpPr>
        <p:spPr>
          <a:xfrm>
            <a:off x="6279508" y="3613767"/>
            <a:ext cx="722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28,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C46653-1D77-4BA3-07D4-9F7829700B1F}"/>
              </a:ext>
            </a:extLst>
          </p:cNvPr>
          <p:cNvSpPr txBox="1"/>
          <p:nvPr/>
        </p:nvSpPr>
        <p:spPr>
          <a:xfrm>
            <a:off x="7029960" y="3606073"/>
            <a:ext cx="766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60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19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9"/>
          <p:cNvSpPr txBox="1"/>
          <p:nvPr/>
        </p:nvSpPr>
        <p:spPr>
          <a:xfrm>
            <a:off x="829558" y="1734254"/>
            <a:ext cx="7484883" cy="4800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Завдання</a:t>
            </a:r>
            <a:r>
              <a:rPr lang="ru-RU" sz="44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ru-RU" sz="44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від</a:t>
            </a:r>
            <a:r>
              <a:rPr lang="ru-RU" sz="44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ru-RU" sz="44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Жовтня</a:t>
            </a:r>
            <a:r>
              <a:rPr lang="ru-RU" sz="44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.</a:t>
            </a:r>
          </a:p>
          <a:p>
            <a:pPr marL="318770">
              <a:lnSpc>
                <a:spcPct val="115000"/>
              </a:lnSpc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Склади і </a:t>
            </a:r>
            <a:r>
              <a:rPr lang="uk-UA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запиши</a:t>
            </a: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вирази.</a:t>
            </a:r>
          </a:p>
          <a:p>
            <a:pPr marL="318770">
              <a:lnSpc>
                <a:spcPct val="115000"/>
              </a:lnSpc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Знайти суму чисел 50 і 25.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Число 15 збільшити на 4.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Суму чисел 20 і 30 збільшити на 5.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400"/>
              <a:buFont typeface="Times New Roman" panose="02020603050405020304" pitchFamily="18" charset="0"/>
              <a:buChar char="-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Різницю чисел 27 і 7 збільшити на 15.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44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4663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8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11084" y="0"/>
            <a:ext cx="9455084" cy="698999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8"/>
          <p:cNvSpPr/>
          <p:nvPr/>
        </p:nvSpPr>
        <p:spPr>
          <a:xfrm>
            <a:off x="857224" y="-2124788"/>
            <a:ext cx="7429520" cy="5386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i="0" u="none" strike="noStrike" cap="none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  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   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    </a:t>
            </a:r>
            <a:r>
              <a:rPr lang="uk-UA" sz="4000" b="1" i="0" u="none" strike="noStrike" cap="none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Фізкультхвилинка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uk-UA" sz="2400" b="1" i="0" u="none" strike="noStrike" cap="none" dirty="0">
                <a:solidFill>
                  <a:srgbClr val="632423"/>
                </a:solidFill>
                <a:latin typeface="Georgia"/>
                <a:ea typeface="Arial"/>
                <a:cs typeface="Arial"/>
                <a:sym typeface="Georgia"/>
              </a:rPr>
              <a:t>Місяці втомилися і хочуть відпочити</a:t>
            </a:r>
            <a:endParaRPr lang="uk-UA"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5313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-02-05-ef133ff95648e7963272f8dabb2158b47c676cef56ac823e8c10f852d7010d85_e6a896ab">
            <a:hlinkClick r:id="" action="ppaction://media"/>
            <a:extLst>
              <a:ext uri="{FF2B5EF4-FFF2-40B4-BE49-F238E27FC236}">
                <a16:creationId xmlns:a16="http://schemas.microsoft.com/office/drawing/2014/main" id="{2E9B4A45-697A-4FCE-91B6-3529821A186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4779" y="603314"/>
            <a:ext cx="8333295" cy="559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7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5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8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8"/>
          <p:cNvSpPr/>
          <p:nvPr/>
        </p:nvSpPr>
        <p:spPr>
          <a:xfrm>
            <a:off x="939572" y="-1513482"/>
            <a:ext cx="7984503" cy="8371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i="0" u="none" strike="noStrike" cap="none" dirty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Робота над задачею.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C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uk-UA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жовтні було 15 сонячних днів, у вересні – на 12 днів більше, ніж у жовтні, а у листопаді - на 20 днів менше, ніж у вересні. Скільки сонячних днів було у листопаді ?</a:t>
            </a:r>
            <a:endParaRPr lang="ru-RU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Arial"/>
              <a:cs typeface="Arial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8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11084" y="0"/>
            <a:ext cx="9455084" cy="698999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8"/>
          <p:cNvSpPr/>
          <p:nvPr/>
        </p:nvSpPr>
        <p:spPr>
          <a:xfrm>
            <a:off x="857224" y="-5258976"/>
            <a:ext cx="7429520" cy="11654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i="0" u="none" strike="noStrike" cap="none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  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   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ru-RU" sz="40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    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dirty="0">
              <a:solidFill>
                <a:srgbClr val="632423"/>
              </a:solidFill>
              <a:latin typeface="Georgia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ru-RU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uk-UA" sz="4400" b="1" i="0" u="none" strike="noStrike" cap="none" dirty="0">
                <a:solidFill>
                  <a:srgbClr val="632423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 Робота з календарем </a:t>
            </a: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uk-UA" sz="4400" b="1" i="0" u="none" strike="noStrike" cap="none" dirty="0">
                <a:solidFill>
                  <a:srgbClr val="632423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      осінніх місяців. </a:t>
            </a:r>
            <a:endParaRPr lang="uk-UA" sz="4400" b="1" i="0" u="none" strike="noStrike" cap="none" dirty="0"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Відповіді на запитання.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чого виготовляють календар?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Скільки днів у кожному осінньому місяці?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Скільки всього днів триває осінь?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якому місяці починається навчальний рік?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SzPts val="1400"/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Скільки в листопаді робочих днів?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uk-UA" sz="4000" b="1" i="0" u="none" strike="noStrike" cap="none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4492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2423"/>
              </a:buClr>
              <a:buSzPts val="4000"/>
              <a:buFont typeface="Georgia"/>
              <a:buNone/>
            </a:pPr>
            <a:endParaRPr lang="uk-UA" sz="40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254675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05;p18" descr="http://pixelbrush.ru/uploads/posts/2012-09/1346599678_1-2.png">
            <a:extLst>
              <a:ext uri="{FF2B5EF4-FFF2-40B4-BE49-F238E27FC236}">
                <a16:creationId xmlns:a16="http://schemas.microsoft.com/office/drawing/2014/main" id="{12D177FF-3A51-4830-BEC4-D8035E36744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311084" y="0"/>
            <a:ext cx="9455084" cy="6989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2A64BD-0310-2158-643E-6AAB6D88F2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085" r="827" b="69078"/>
          <a:stretch>
            <a:fillRect/>
          </a:stretch>
        </p:blipFill>
        <p:spPr>
          <a:xfrm>
            <a:off x="-311085" y="1809343"/>
            <a:ext cx="9455085" cy="306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073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25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69B545-6CDC-48D4-BA8E-308C61A165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8" y="1028701"/>
            <a:ext cx="6188771" cy="16445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03FF93-701E-418A-9637-D8FAD232B6F3}"/>
              </a:ext>
            </a:extLst>
          </p:cNvPr>
          <p:cNvSpPr txBox="1"/>
          <p:nvPr/>
        </p:nvSpPr>
        <p:spPr>
          <a:xfrm>
            <a:off x="1574276" y="2620338"/>
            <a:ext cx="714551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chemeClr val="accent2"/>
                </a:solidFill>
              </a:rPr>
              <a:t>Ʌ</a:t>
            </a:r>
            <a:r>
              <a:rPr lang="uk-UA" sz="2000" b="1" i="1" dirty="0">
                <a:solidFill>
                  <a:schemeClr val="accent2"/>
                </a:solidFill>
              </a:rPr>
              <a:t>юди давно помітили, що погода дуже мінлива. </a:t>
            </a:r>
          </a:p>
          <a:p>
            <a:r>
              <a:rPr lang="uk-UA" sz="2000" b="1" i="1" dirty="0">
                <a:solidFill>
                  <a:schemeClr val="accent2"/>
                </a:solidFill>
              </a:rPr>
              <a:t>Ранком світить сонечко, по обіді може зірватися сильний вітер, а надвечір — випасти густий дощ. </a:t>
            </a:r>
          </a:p>
          <a:p>
            <a:r>
              <a:rPr lang="uk-UA" sz="2000" b="1" i="1" dirty="0">
                <a:solidFill>
                  <a:schemeClr val="accent2"/>
                </a:solidFill>
              </a:rPr>
              <a:t>Для кожної пори року характерна своя погода. 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6665A9C-85E8-4522-801E-4564A5C2D8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7654" y="3530838"/>
            <a:ext cx="1546622" cy="146804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8477B28-79CE-4B69-A3DA-81D1E4321C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9897" y="4232274"/>
            <a:ext cx="2143125" cy="131991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DF0356F-AD57-4690-A226-449D63D2C6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63828" y="4159154"/>
            <a:ext cx="1664493" cy="146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18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700" y="342479"/>
            <a:ext cx="75223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00" b="1" dirty="0">
                <a:solidFill>
                  <a:srgbClr val="00B050"/>
                </a:solidFill>
              </a:rPr>
              <a:t>Чи впливає погода на здоров’я людей?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2166" y="1899255"/>
            <a:ext cx="886182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/>
              <a:t>Як за будь-</a:t>
            </a:r>
            <a:r>
              <a:rPr lang="ru-RU" sz="2100" b="1" dirty="0" err="1"/>
              <a:t>якої</a:t>
            </a:r>
            <a:r>
              <a:rPr lang="ru-RU" sz="2100" b="1" dirty="0"/>
              <a:t> погоди </a:t>
            </a:r>
            <a:r>
              <a:rPr lang="ru-RU" sz="2100" b="1" dirty="0" err="1"/>
              <a:t>мати</a:t>
            </a:r>
            <a:r>
              <a:rPr lang="ru-RU" sz="2100" b="1" dirty="0"/>
              <a:t> </a:t>
            </a:r>
            <a:r>
              <a:rPr lang="ru-RU" sz="2100" b="1" dirty="0" err="1"/>
              <a:t>гарний</a:t>
            </a:r>
            <a:r>
              <a:rPr lang="ru-RU" sz="2100" b="1" dirty="0"/>
              <a:t> </a:t>
            </a:r>
            <a:r>
              <a:rPr lang="ru-RU" sz="2100" b="1" dirty="0" err="1"/>
              <a:t>настрій</a:t>
            </a:r>
            <a:r>
              <a:rPr lang="ru-RU" sz="2100" b="1" dirty="0"/>
              <a:t> та бути </a:t>
            </a:r>
            <a:r>
              <a:rPr lang="ru-RU" sz="2100" b="1" dirty="0" err="1"/>
              <a:t>здоровим</a:t>
            </a:r>
            <a:r>
              <a:rPr lang="ru-RU" sz="2100" b="1" dirty="0"/>
              <a:t>?</a:t>
            </a:r>
            <a:endParaRPr lang="uk-UA" sz="21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8730" y="1506840"/>
            <a:ext cx="678729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solidFill>
                  <a:srgbClr val="002060"/>
                </a:solidFill>
              </a:rPr>
              <a:t>У яку погоду люди </a:t>
            </a:r>
            <a:r>
              <a:rPr lang="ru-RU" sz="2100" b="1" dirty="0" err="1">
                <a:solidFill>
                  <a:srgbClr val="002060"/>
                </a:solidFill>
              </a:rPr>
              <a:t>частіше</a:t>
            </a:r>
            <a:r>
              <a:rPr lang="ru-RU" sz="2100" b="1" dirty="0">
                <a:solidFill>
                  <a:srgbClr val="002060"/>
                </a:solidFill>
              </a:rPr>
              <a:t> </a:t>
            </a:r>
            <a:r>
              <a:rPr lang="ru-RU" sz="2100" b="1" dirty="0" err="1">
                <a:solidFill>
                  <a:srgbClr val="002060"/>
                </a:solidFill>
              </a:rPr>
              <a:t>хворіють</a:t>
            </a:r>
            <a:r>
              <a:rPr lang="ru-RU" sz="2100" b="1" dirty="0">
                <a:solidFill>
                  <a:srgbClr val="002060"/>
                </a:solidFill>
              </a:rPr>
              <a:t>?</a:t>
            </a:r>
            <a:endParaRPr lang="uk-UA" sz="21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8" y="2291670"/>
            <a:ext cx="3132878" cy="17759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634" y="2382908"/>
            <a:ext cx="2971400" cy="17303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664" y="4113252"/>
            <a:ext cx="1852176" cy="18411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6235" y="2291670"/>
            <a:ext cx="2892140" cy="17759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" y="4022014"/>
            <a:ext cx="2017646" cy="19787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46911" y="4067633"/>
            <a:ext cx="1781046" cy="18868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7851" y="4067633"/>
            <a:ext cx="1596629" cy="19331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4375" y="4067633"/>
            <a:ext cx="1859626" cy="193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79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19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9"/>
          <p:cNvSpPr txBox="1"/>
          <p:nvPr/>
        </p:nvSpPr>
        <p:spPr>
          <a:xfrm>
            <a:off x="1285852" y="2143116"/>
            <a:ext cx="6715172" cy="280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Геометричний</a:t>
            </a:r>
            <a:r>
              <a:rPr lang="ru-RU" sz="4400" b="1" dirty="0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ru-RU" sz="4400" b="1" dirty="0" err="1">
                <a:solidFill>
                  <a:srgbClr val="632423"/>
                </a:solidFill>
                <a:latin typeface="Georgia"/>
                <a:ea typeface="Georgia"/>
                <a:cs typeface="Georgia"/>
                <a:sym typeface="Georgia"/>
              </a:rPr>
              <a:t>матеріал</a:t>
            </a:r>
            <a:endParaRPr lang="ru-RU" sz="44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44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 b="1" dirty="0">
              <a:solidFill>
                <a:srgbClr val="632423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20E51B-CE98-4ACA-A0A1-17AE46416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1035" y="0"/>
            <a:ext cx="9144000" cy="6858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A247765-8330-4DCA-845B-F479EC722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9673" y="5604160"/>
            <a:ext cx="1015072" cy="3200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96B446-4355-4DEC-0436-8F3EC1071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00" y="658930"/>
            <a:ext cx="2626773" cy="1366910"/>
          </a:xfrm>
          <a:prstGeom prst="rect">
            <a:avLst/>
          </a:prstGeom>
        </p:spPr>
      </p:pic>
      <p:sp>
        <p:nvSpPr>
          <p:cNvPr id="4" name="Равнобедренный треугольник 5">
            <a:extLst>
              <a:ext uri="{FF2B5EF4-FFF2-40B4-BE49-F238E27FC236}">
                <a16:creationId xmlns:a16="http://schemas.microsoft.com/office/drawing/2014/main" id="{76F4865F-1C4B-72A0-EA63-D8A89F6DDAD4}"/>
              </a:ext>
            </a:extLst>
          </p:cNvPr>
          <p:cNvSpPr/>
          <p:nvPr/>
        </p:nvSpPr>
        <p:spPr>
          <a:xfrm>
            <a:off x="3797844" y="493560"/>
            <a:ext cx="2050987" cy="18002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8 + 2</a:t>
            </a:r>
          </a:p>
        </p:txBody>
      </p:sp>
      <p:sp>
        <p:nvSpPr>
          <p:cNvPr id="5" name="Ромб 4">
            <a:extLst>
              <a:ext uri="{FF2B5EF4-FFF2-40B4-BE49-F238E27FC236}">
                <a16:creationId xmlns:a16="http://schemas.microsoft.com/office/drawing/2014/main" id="{33D554BC-DCDB-9C9D-ED58-C268B763CF6C}"/>
              </a:ext>
            </a:extLst>
          </p:cNvPr>
          <p:cNvSpPr/>
          <p:nvPr/>
        </p:nvSpPr>
        <p:spPr>
          <a:xfrm>
            <a:off x="3225557" y="2999629"/>
            <a:ext cx="2590815" cy="2677146"/>
          </a:xfrm>
          <a:prstGeom prst="diamond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70 - 1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FC395EC-9191-048A-E3E2-529A8164040C}"/>
              </a:ext>
            </a:extLst>
          </p:cNvPr>
          <p:cNvSpPr/>
          <p:nvPr/>
        </p:nvSpPr>
        <p:spPr>
          <a:xfrm>
            <a:off x="642900" y="2999629"/>
            <a:ext cx="2081136" cy="2034077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36 + 4</a:t>
            </a:r>
          </a:p>
        </p:txBody>
      </p:sp>
      <p:sp>
        <p:nvSpPr>
          <p:cNvPr id="7" name="Параллелограмм 8">
            <a:extLst>
              <a:ext uri="{FF2B5EF4-FFF2-40B4-BE49-F238E27FC236}">
                <a16:creationId xmlns:a16="http://schemas.microsoft.com/office/drawing/2014/main" id="{3682D7B9-A8F8-8F37-DC29-36F615E68DD0}"/>
              </a:ext>
            </a:extLst>
          </p:cNvPr>
          <p:cNvSpPr/>
          <p:nvPr/>
        </p:nvSpPr>
        <p:spPr>
          <a:xfrm>
            <a:off x="6238416" y="2719772"/>
            <a:ext cx="2232248" cy="1418456"/>
          </a:xfrm>
          <a:prstGeom prst="parallelogram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50 + 5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7F525128-394B-E1EA-DE40-5EBF7069DF8B}"/>
              </a:ext>
            </a:extLst>
          </p:cNvPr>
          <p:cNvSpPr/>
          <p:nvPr/>
        </p:nvSpPr>
        <p:spPr>
          <a:xfrm>
            <a:off x="6000628" y="4922050"/>
            <a:ext cx="2500472" cy="1546844"/>
          </a:xfrm>
          <a:prstGeom prst="ellipse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20 - 10</a:t>
            </a:r>
          </a:p>
        </p:txBody>
      </p:sp>
    </p:spTree>
    <p:extLst>
      <p:ext uri="{BB962C8B-B14F-4D97-AF65-F5344CB8AC3E}">
        <p14:creationId xmlns:p14="http://schemas.microsoft.com/office/powerpoint/2010/main" val="127177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48166C-2636-4A71-9324-506D9DADAE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38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16" descr="http://www.poetryclub.com.ua/upload/poem_all/00576420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5415" y="0"/>
            <a:ext cx="930425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кутник: округлені кути 11">
            <a:extLst>
              <a:ext uri="{FF2B5EF4-FFF2-40B4-BE49-F238E27FC236}">
                <a16:creationId xmlns:a16="http://schemas.microsoft.com/office/drawing/2014/main" id="{77A1D9CE-13E1-4A2E-A25D-A0CE966C9D34}"/>
              </a:ext>
            </a:extLst>
          </p:cNvPr>
          <p:cNvSpPr/>
          <p:nvPr/>
        </p:nvSpPr>
        <p:spPr>
          <a:xfrm>
            <a:off x="3576756" y="4317475"/>
            <a:ext cx="5114757" cy="24085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Використані джерела</a:t>
            </a:r>
          </a:p>
          <a:p>
            <a:pPr marL="514350" indent="-514350">
              <a:buAutoNum type="arabicPeriod"/>
            </a:pPr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Інтернет джерела.</a:t>
            </a:r>
          </a:p>
          <a:p>
            <a:pPr marL="514350" indent="-514350">
              <a:buAutoNum type="arabicPeriod"/>
            </a:pPr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Підручник </a:t>
            </a:r>
            <a:r>
              <a:rPr lang="uk-UA" sz="1800" b="1" dirty="0" err="1">
                <a:solidFill>
                  <a:schemeClr val="accent2">
                    <a:lumMod val="50000"/>
                  </a:schemeClr>
                </a:solidFill>
              </a:rPr>
              <a:t>Н.Листопад</a:t>
            </a:r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  «Математика 2 клас».</a:t>
            </a:r>
          </a:p>
          <a:p>
            <a:pPr marL="514350" indent="-514350">
              <a:buAutoNum type="arabicPeriod"/>
            </a:pPr>
            <a:r>
              <a:rPr lang="uk-UA" sz="1800" b="1" dirty="0">
                <a:solidFill>
                  <a:schemeClr val="accent2">
                    <a:lumMod val="50000"/>
                  </a:schemeClr>
                </a:solidFill>
              </a:rPr>
              <a:t>Підручник Т.</a:t>
            </a:r>
            <a:r>
              <a:rPr lang="ru-RU" sz="1800" b="1" dirty="0" err="1">
                <a:solidFill>
                  <a:schemeClr val="accent2">
                    <a:lumMod val="50000"/>
                  </a:schemeClr>
                </a:solidFill>
              </a:rPr>
              <a:t>Гільберг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,                        </a:t>
            </a:r>
            <a:r>
              <a:rPr lang="ru-RU" sz="1800" b="1" dirty="0" err="1">
                <a:solidFill>
                  <a:schemeClr val="accent2">
                    <a:lumMod val="50000"/>
                  </a:schemeClr>
                </a:solidFill>
              </a:rPr>
              <a:t>С.Тарнавська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 «Я </a:t>
            </a:r>
            <a:r>
              <a:rPr lang="ru-RU" sz="1800" b="1" dirty="0" err="1">
                <a:solidFill>
                  <a:schemeClr val="accent2">
                    <a:lumMod val="50000"/>
                  </a:schemeClr>
                </a:solidFill>
              </a:rPr>
              <a:t>досліджую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accent2">
                    <a:lumMod val="50000"/>
                  </a:schemeClr>
                </a:solidFill>
              </a:rPr>
              <a:t>світ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</a:rPr>
              <a:t>».</a:t>
            </a:r>
            <a:endParaRPr lang="uk-UA" sz="1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2057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25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25"/>
          <p:cNvSpPr/>
          <p:nvPr/>
        </p:nvSpPr>
        <p:spPr>
          <a:xfrm>
            <a:off x="2000232" y="1857364"/>
            <a:ext cx="6215106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2800"/>
              <a:buFont typeface="Georgia"/>
              <a:buNone/>
            </a:pPr>
            <a: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Вітряно, хмарно, сонця немає. </a:t>
            </a:r>
            <a:b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Холодно, вогко. Рано смеркає. </a:t>
            </a:r>
            <a:b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Лист облітає. Висохли квіти. </a:t>
            </a:r>
            <a:b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Рідна природа хоче спочити. </a:t>
            </a:r>
            <a:b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Хоче заснути. Сили набрати, </a:t>
            </a:r>
            <a:b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ru-RU" sz="2800" b="1" i="0" u="none" strike="noStrike" cap="none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Щоби весною знов забуяти. </a:t>
            </a:r>
            <a:endParaRPr sz="3600" b="1" i="0" u="none" strike="noStrike" cap="none">
              <a:solidFill>
                <a:srgbClr val="17365D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24" descr="http://pixelbrush.ru/uploads/posts/2012-09/1346599678_1-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16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24"/>
          <p:cNvSpPr/>
          <p:nvPr/>
        </p:nvSpPr>
        <p:spPr>
          <a:xfrm>
            <a:off x="571472" y="2000240"/>
            <a:ext cx="4572000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err="1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Зупинка</a:t>
            </a:r>
            <a:r>
              <a:rPr lang="ru-RU" sz="4000" b="1" dirty="0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 «</a:t>
            </a:r>
            <a:r>
              <a:rPr lang="ru-RU" sz="4000" b="1" dirty="0" err="1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Цікавинка</a:t>
            </a:r>
            <a:r>
              <a:rPr lang="ru-RU" sz="4000" b="1" dirty="0">
                <a:solidFill>
                  <a:srgbClr val="17365D"/>
                </a:solidFill>
                <a:latin typeface="Georgia"/>
                <a:ea typeface="Georgia"/>
                <a:cs typeface="Georgia"/>
                <a:sym typeface="Georgia"/>
              </a:rPr>
              <a:t>»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b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24" descr="http://nachalo4ka.ru/wp-content/uploads/2014/06/skorochteni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29124" y="0"/>
            <a:ext cx="4189983" cy="59293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110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519EE9-073F-486C-AC9C-5323DDE52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52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80A184-0AD4-4E85-B49C-BE30A436A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2" name="Прямоугольник 41"/>
          <p:cNvSpPr/>
          <p:nvPr/>
        </p:nvSpPr>
        <p:spPr>
          <a:xfrm>
            <a:off x="4450293" y="2700938"/>
            <a:ext cx="2954976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50" b="1" dirty="0">
                <a:ln w="11430"/>
                <a:solidFill>
                  <a:srgbClr val="FF434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МОЛОДЦІ !</a:t>
            </a:r>
            <a:endParaRPr lang="ru-RU" sz="4050" b="1" dirty="0">
              <a:ln w="11430"/>
              <a:solidFill>
                <a:srgbClr val="FF434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234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454</Words>
  <Application>Microsoft Office PowerPoint</Application>
  <PresentationFormat>Екран (4:3)</PresentationFormat>
  <Paragraphs>107</Paragraphs>
  <Slides>27</Slides>
  <Notes>17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3" baseType="lpstr">
      <vt:lpstr>Arial</vt:lpstr>
      <vt:lpstr>Calibri</vt:lpstr>
      <vt:lpstr>Cambria</vt:lpstr>
      <vt:lpstr>Georgia</vt:lpstr>
      <vt:lpstr>Times New Roman</vt:lpstr>
      <vt:lpstr>Тема Office</vt:lpstr>
      <vt:lpstr>   Бінарний урок    з математики і ЯДС  2 клас "Календар осінніх місяців. Складання і  обчислення виразів. Розв’язування задач. Як погода впливає на здоров’я людей."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Урок-віртуальна екскурсія. "Пори року. Осінь. Ознайомлення з явищами погоди й природи в осінній період". Я досліджую світ   2 клас</dc:title>
  <dc:creator>Xigmatek</dc:creator>
  <cp:lastModifiedBy>Заступник директора</cp:lastModifiedBy>
  <cp:revision>26</cp:revision>
  <dcterms:created xsi:type="dcterms:W3CDTF">2015-11-04T09:27:08Z</dcterms:created>
  <dcterms:modified xsi:type="dcterms:W3CDTF">2025-11-19T09:01:43Z</dcterms:modified>
</cp:coreProperties>
</file>