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image" Target="../media/image-4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50437" y="2252424"/>
            <a:ext cx="7415927" cy="106465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8384"/>
              </a:lnSpc>
              <a:buNone/>
            </a:pPr>
            <a:r>
              <a:rPr lang="en-US" sz="6707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Звірі, або ссавці</a:t>
            </a:r>
            <a:endParaRPr lang="en-US" sz="6707" dirty="0"/>
          </a:p>
        </p:txBody>
      </p:sp>
      <p:sp>
        <p:nvSpPr>
          <p:cNvPr id="6" name="Text 3"/>
          <p:cNvSpPr/>
          <p:nvPr/>
        </p:nvSpPr>
        <p:spPr>
          <a:xfrm>
            <a:off x="6350437" y="3687366"/>
            <a:ext cx="7415927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Ссавці - це група теплокровних, хребетних тварин, які вирізняються тим, що вигодовують своїх дитинчат молоком. У них ми можемо спостерігати широку різноманітність форм, розмірів, кольору та особливостей пристосування до різних середовищ існування.</a:t>
            </a:r>
            <a:endParaRPr lang="en-US" sz="1944" dirty="0"/>
          </a:p>
        </p:txBody>
      </p:sp>
      <p:sp>
        <p:nvSpPr>
          <p:cNvPr id="7" name="Shape 4"/>
          <p:cNvSpPr/>
          <p:nvPr/>
        </p:nvSpPr>
        <p:spPr>
          <a:xfrm>
            <a:off x="6350437" y="5563672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8057" y="5571292"/>
            <a:ext cx="379690" cy="37969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68716" y="5545217"/>
            <a:ext cx="3594140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2005489"/>
            <a:ext cx="6172200" cy="77152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Наземні звірі</a:t>
            </a:r>
            <a:endParaRPr lang="en-US" sz="4860" dirty="0"/>
          </a:p>
        </p:txBody>
      </p:sp>
      <p:sp>
        <p:nvSpPr>
          <p:cNvPr id="5" name="Text 3"/>
          <p:cNvSpPr/>
          <p:nvPr/>
        </p:nvSpPr>
        <p:spPr>
          <a:xfrm>
            <a:off x="864037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Копитні тварини</a:t>
            </a:r>
            <a:endParaRPr lang="en-US" sz="2430" dirty="0"/>
          </a:p>
        </p:txBody>
      </p:sp>
      <p:sp>
        <p:nvSpPr>
          <p:cNvPr id="6" name="Text 4"/>
          <p:cNvSpPr/>
          <p:nvPr/>
        </p:nvSpPr>
        <p:spPr>
          <a:xfrm>
            <a:off x="864037" y="4026694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Олені, коні, корови - це типові представники копитних ссавців. Вони пристосовані для швидкого бігу, а їхні копита захищають лапи від пошкоджень.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М'ясоїдні тварини</a:t>
            </a:r>
            <a:endParaRPr lang="en-US" sz="2430" dirty="0"/>
          </a:p>
        </p:txBody>
      </p:sp>
      <p:sp>
        <p:nvSpPr>
          <p:cNvPr id="8" name="Text 6"/>
          <p:cNvSpPr/>
          <p:nvPr/>
        </p:nvSpPr>
        <p:spPr>
          <a:xfrm>
            <a:off x="5372695" y="4026694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Леви, тигри, вовки - яскраві приклади хижаків серед наземних ссавців. Вони мають гострі зуби та кігті для полювання на здобич.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Гризуни</a:t>
            </a:r>
            <a:endParaRPr lang="en-US" sz="2430" dirty="0"/>
          </a:p>
        </p:txBody>
      </p:sp>
      <p:sp>
        <p:nvSpPr>
          <p:cNvPr id="10" name="Text 8"/>
          <p:cNvSpPr/>
          <p:nvPr/>
        </p:nvSpPr>
        <p:spPr>
          <a:xfrm>
            <a:off x="9881354" y="4026694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Щури, зайці, бобри - це всеїдні або рослиноїдні звірі, пристосовані до наземного життя завдяки сильним зубам та швидкому розмноженню.</a:t>
            </a:r>
            <a:endParaRPr lang="en-US" sz="194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63771"/>
          </a:xfrm>
          <a:prstGeom prst="rect">
            <a:avLst/>
          </a:prstGeom>
          <a:solidFill>
            <a:srgbClr val="FFFCF5"/>
          </a:solidFill>
          <a:ln/>
        </p:spPr>
      </p:sp>
      <p:sp>
        <p:nvSpPr>
          <p:cNvPr id="4" name="Text 2"/>
          <p:cNvSpPr/>
          <p:nvPr/>
        </p:nvSpPr>
        <p:spPr>
          <a:xfrm>
            <a:off x="854512" y="671393"/>
            <a:ext cx="12921377" cy="15259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6008"/>
              </a:lnSpc>
              <a:buNone/>
            </a:pPr>
            <a:r>
              <a:rPr lang="en-US" sz="4807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Тварини, які мешкають у водному середовищі</a:t>
            </a:r>
            <a:endParaRPr lang="en-US" sz="4807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512" y="2685574"/>
            <a:ext cx="4062889" cy="251102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54512" y="5501759"/>
            <a:ext cx="3193733" cy="38159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004"/>
              </a:lnSpc>
              <a:buNone/>
            </a:pPr>
            <a:r>
              <a:rPr lang="en-US" sz="2403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Великі морські ссавці</a:t>
            </a:r>
            <a:endParaRPr lang="en-US" sz="2403" dirty="0"/>
          </a:p>
        </p:txBody>
      </p:sp>
      <p:sp>
        <p:nvSpPr>
          <p:cNvPr id="7" name="Text 4"/>
          <p:cNvSpPr/>
          <p:nvPr/>
        </p:nvSpPr>
        <p:spPr>
          <a:xfrm>
            <a:off x="854512" y="6029801"/>
            <a:ext cx="4062889" cy="11719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76"/>
              </a:lnSpc>
              <a:buNone/>
            </a:pPr>
            <a:r>
              <a:rPr lang="en-US" sz="1923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Кити, дельфіни та морські котики - це потужні, швидкі та грайливі мешканці водних просторів.</a:t>
            </a:r>
            <a:endParaRPr lang="en-US" sz="1923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637" y="2685574"/>
            <a:ext cx="4063008" cy="251102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283637" y="5501759"/>
            <a:ext cx="3052167" cy="38159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004"/>
              </a:lnSpc>
              <a:buNone/>
            </a:pPr>
            <a:r>
              <a:rPr lang="en-US" sz="2403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Риби</a:t>
            </a:r>
            <a:endParaRPr lang="en-US" sz="2403" dirty="0"/>
          </a:p>
        </p:txBody>
      </p:sp>
      <p:sp>
        <p:nvSpPr>
          <p:cNvPr id="10" name="Text 6"/>
          <p:cNvSpPr/>
          <p:nvPr/>
        </p:nvSpPr>
        <p:spPr>
          <a:xfrm>
            <a:off x="5283637" y="6029801"/>
            <a:ext cx="4063008" cy="15625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76"/>
              </a:lnSpc>
              <a:buNone/>
            </a:pPr>
            <a:r>
              <a:rPr lang="en-US" sz="1923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Різноманітні види риб, від великих акул до дрібних, яскраво забарвлених рибок, заселяють моря, океани та прісні водойми.</a:t>
            </a:r>
            <a:endParaRPr lang="en-US" sz="1923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2881" y="2685574"/>
            <a:ext cx="4063008" cy="251102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712881" y="5501759"/>
            <a:ext cx="3052167" cy="38159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004"/>
              </a:lnSpc>
              <a:buNone/>
            </a:pPr>
            <a:r>
              <a:rPr lang="en-US" sz="2403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Водні ссавці</a:t>
            </a:r>
            <a:endParaRPr lang="en-US" sz="2403" dirty="0"/>
          </a:p>
        </p:txBody>
      </p:sp>
      <p:sp>
        <p:nvSpPr>
          <p:cNvPr id="13" name="Text 8"/>
          <p:cNvSpPr/>
          <p:nvPr/>
        </p:nvSpPr>
        <p:spPr>
          <a:xfrm>
            <a:off x="9712881" y="6029801"/>
            <a:ext cx="4063008" cy="117193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76"/>
              </a:lnSpc>
              <a:buNone/>
            </a:pPr>
            <a:r>
              <a:rPr lang="en-US" sz="1923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Ламантини, морські корови та бегемоти - це унікальні ссавці, які адаптувалися до життя у воді.</a:t>
            </a:r>
            <a:endParaRPr lang="en-US" sz="1923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36576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400550" y="1084778"/>
            <a:ext cx="8407718" cy="66341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224"/>
              </a:lnSpc>
              <a:buNone/>
            </a:pPr>
            <a:r>
              <a:rPr lang="en-US" sz="4179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Тварини, які мешкають у повітрі</a:t>
            </a:r>
            <a:endParaRPr lang="en-US" sz="4179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0550" y="2066568"/>
            <a:ext cx="530662" cy="53066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400550" y="2809518"/>
            <a:ext cx="2653546" cy="3317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12"/>
              </a:lnSpc>
              <a:buNone/>
            </a:pPr>
            <a:r>
              <a:rPr lang="en-US" sz="2089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Хижі птахи</a:t>
            </a:r>
            <a:endParaRPr lang="en-US" sz="2089" dirty="0"/>
          </a:p>
        </p:txBody>
      </p:sp>
      <p:sp>
        <p:nvSpPr>
          <p:cNvPr id="8" name="Text 4"/>
          <p:cNvSpPr/>
          <p:nvPr/>
        </p:nvSpPr>
        <p:spPr>
          <a:xfrm>
            <a:off x="4400550" y="3268504"/>
            <a:ext cx="4584263" cy="6791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75"/>
              </a:lnSpc>
              <a:buNone/>
            </a:pPr>
            <a:r>
              <a:rPr lang="en-US" sz="1672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Орли, сокола та яструби - це швидкі та сильні мисливці, які впевнено парять у повітрі.</a:t>
            </a:r>
            <a:endParaRPr lang="en-US" sz="1672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3187" y="2066568"/>
            <a:ext cx="530662" cy="53066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303187" y="2809518"/>
            <a:ext cx="2653546" cy="3317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12"/>
              </a:lnSpc>
              <a:buNone/>
            </a:pPr>
            <a:r>
              <a:rPr lang="en-US" sz="2089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Комахи</a:t>
            </a:r>
            <a:endParaRPr lang="en-US" sz="2089" dirty="0"/>
          </a:p>
        </p:txBody>
      </p:sp>
      <p:sp>
        <p:nvSpPr>
          <p:cNvPr id="11" name="Text 6"/>
          <p:cNvSpPr/>
          <p:nvPr/>
        </p:nvSpPr>
        <p:spPr>
          <a:xfrm>
            <a:off x="9303187" y="3268504"/>
            <a:ext cx="4584263" cy="10186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75"/>
              </a:lnSpc>
              <a:buNone/>
            </a:pPr>
            <a:r>
              <a:rPr lang="en-US" sz="1672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Метелики, бджоли та мурахи є невід'ємною частиною повітряного середовища, виконуючи важливу роль в екосистемах.</a:t>
            </a:r>
            <a:endParaRPr lang="en-US" sz="1672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0550" y="4924068"/>
            <a:ext cx="530662" cy="53066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4400550" y="5667018"/>
            <a:ext cx="2653546" cy="3317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12"/>
              </a:lnSpc>
              <a:buNone/>
            </a:pPr>
            <a:r>
              <a:rPr lang="en-US" sz="2089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Літаючі ссавці</a:t>
            </a:r>
            <a:endParaRPr lang="en-US" sz="2089" dirty="0"/>
          </a:p>
        </p:txBody>
      </p:sp>
      <p:sp>
        <p:nvSpPr>
          <p:cNvPr id="14" name="Text 8"/>
          <p:cNvSpPr/>
          <p:nvPr/>
        </p:nvSpPr>
        <p:spPr>
          <a:xfrm>
            <a:off x="4400550" y="6126004"/>
            <a:ext cx="4584263" cy="6791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75"/>
              </a:lnSpc>
              <a:buNone/>
            </a:pPr>
            <a:r>
              <a:rPr lang="en-US" sz="1672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Кажани - єдині ссавці, здатні до справжнього польоту, використовуючи свої крила-мембрани.</a:t>
            </a:r>
            <a:endParaRPr lang="en-US" sz="1672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3187" y="4924068"/>
            <a:ext cx="530662" cy="530662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9303187" y="5667018"/>
            <a:ext cx="2653546" cy="3317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612"/>
              </a:lnSpc>
              <a:buNone/>
            </a:pPr>
            <a:r>
              <a:rPr lang="en-US" sz="2089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Птахи</a:t>
            </a:r>
            <a:endParaRPr lang="en-US" sz="2089" dirty="0"/>
          </a:p>
        </p:txBody>
      </p:sp>
      <p:sp>
        <p:nvSpPr>
          <p:cNvPr id="17" name="Text 10"/>
          <p:cNvSpPr/>
          <p:nvPr/>
        </p:nvSpPr>
        <p:spPr>
          <a:xfrm>
            <a:off x="9303187" y="6126004"/>
            <a:ext cx="4584263" cy="10186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675"/>
              </a:lnSpc>
              <a:buNone/>
            </a:pPr>
            <a:r>
              <a:rPr lang="en-US" sz="1672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Безліч видів птахів, від маленьких співочих до величезних хижаків, стрімко пересуваються у повітряному просторі.</a:t>
            </a:r>
            <a:endParaRPr lang="en-US" sz="1672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5675" y="1072753"/>
            <a:ext cx="7872651" cy="113514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469"/>
              </a:lnSpc>
              <a:buNone/>
            </a:pPr>
            <a:r>
              <a:rPr lang="en-US" sz="3575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Особливості та пристосування наземних тварин</a:t>
            </a:r>
            <a:endParaRPr lang="en-US" sz="3575" dirty="0"/>
          </a:p>
        </p:txBody>
      </p:sp>
      <p:sp>
        <p:nvSpPr>
          <p:cNvPr id="6" name="Shape 3"/>
          <p:cNvSpPr/>
          <p:nvPr/>
        </p:nvSpPr>
        <p:spPr>
          <a:xfrm>
            <a:off x="635675" y="2684621"/>
            <a:ext cx="408623" cy="408623"/>
          </a:xfrm>
          <a:prstGeom prst="roundRect">
            <a:avLst>
              <a:gd name="adj" fmla="val 8001"/>
            </a:avLst>
          </a:prstGeom>
          <a:solidFill>
            <a:srgbClr val="F3EEE3"/>
          </a:solidFill>
          <a:ln/>
        </p:spPr>
      </p:sp>
      <p:sp>
        <p:nvSpPr>
          <p:cNvPr id="7" name="Text 4"/>
          <p:cNvSpPr/>
          <p:nvPr/>
        </p:nvSpPr>
        <p:spPr>
          <a:xfrm>
            <a:off x="776049" y="2752725"/>
            <a:ext cx="127873" cy="272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45"/>
              </a:lnSpc>
              <a:buNone/>
            </a:pPr>
            <a:r>
              <a:rPr lang="en-US" sz="214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1</a:t>
            </a:r>
            <a:endParaRPr lang="en-US" sz="2145" dirty="0"/>
          </a:p>
        </p:txBody>
      </p:sp>
      <p:sp>
        <p:nvSpPr>
          <p:cNvPr id="8" name="Text 5"/>
          <p:cNvSpPr/>
          <p:nvPr/>
        </p:nvSpPr>
        <p:spPr>
          <a:xfrm>
            <a:off x="1225868" y="2684621"/>
            <a:ext cx="3361253" cy="28372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35"/>
              </a:lnSpc>
              <a:buNone/>
            </a:pPr>
            <a:r>
              <a:rPr lang="en-US" sz="1788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Міцна опорно-рухова система</a:t>
            </a:r>
            <a:endParaRPr lang="en-US" sz="1788" dirty="0"/>
          </a:p>
        </p:txBody>
      </p:sp>
      <p:sp>
        <p:nvSpPr>
          <p:cNvPr id="9" name="Text 6"/>
          <p:cNvSpPr/>
          <p:nvPr/>
        </p:nvSpPr>
        <p:spPr>
          <a:xfrm>
            <a:off x="1225868" y="3077289"/>
            <a:ext cx="7282458" cy="29063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88"/>
              </a:lnSpc>
              <a:buNone/>
            </a:pPr>
            <a:r>
              <a:rPr lang="en-US" sz="143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Міцні кістки та м'язи забезпечують наземним тваринам стійкість та мобільність.</a:t>
            </a:r>
            <a:endParaRPr lang="en-US" sz="1430" dirty="0"/>
          </a:p>
        </p:txBody>
      </p:sp>
      <p:sp>
        <p:nvSpPr>
          <p:cNvPr id="10" name="Shape 7"/>
          <p:cNvSpPr/>
          <p:nvPr/>
        </p:nvSpPr>
        <p:spPr>
          <a:xfrm>
            <a:off x="635675" y="3753802"/>
            <a:ext cx="408623" cy="408623"/>
          </a:xfrm>
          <a:prstGeom prst="roundRect">
            <a:avLst>
              <a:gd name="adj" fmla="val 8001"/>
            </a:avLst>
          </a:prstGeom>
          <a:solidFill>
            <a:srgbClr val="F3EEE3"/>
          </a:solidFill>
          <a:ln/>
        </p:spPr>
      </p:sp>
      <p:sp>
        <p:nvSpPr>
          <p:cNvPr id="11" name="Text 8"/>
          <p:cNvSpPr/>
          <p:nvPr/>
        </p:nvSpPr>
        <p:spPr>
          <a:xfrm>
            <a:off x="764143" y="3821906"/>
            <a:ext cx="151567" cy="272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45"/>
              </a:lnSpc>
              <a:buNone/>
            </a:pPr>
            <a:r>
              <a:rPr lang="en-US" sz="214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2</a:t>
            </a:r>
            <a:endParaRPr lang="en-US" sz="2145" dirty="0"/>
          </a:p>
        </p:txBody>
      </p:sp>
      <p:sp>
        <p:nvSpPr>
          <p:cNvPr id="12" name="Text 9"/>
          <p:cNvSpPr/>
          <p:nvPr/>
        </p:nvSpPr>
        <p:spPr>
          <a:xfrm>
            <a:off x="1225868" y="3753802"/>
            <a:ext cx="3808333" cy="28372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35"/>
              </a:lnSpc>
              <a:buNone/>
            </a:pPr>
            <a:r>
              <a:rPr lang="en-US" sz="1788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Ефективні системи терморегуляції</a:t>
            </a:r>
            <a:endParaRPr lang="en-US" sz="1788" dirty="0"/>
          </a:p>
        </p:txBody>
      </p:sp>
      <p:sp>
        <p:nvSpPr>
          <p:cNvPr id="13" name="Text 10"/>
          <p:cNvSpPr/>
          <p:nvPr/>
        </p:nvSpPr>
        <p:spPr>
          <a:xfrm>
            <a:off x="1225868" y="4146471"/>
            <a:ext cx="7282458" cy="58126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288"/>
              </a:lnSpc>
              <a:buNone/>
            </a:pPr>
            <a:r>
              <a:rPr lang="en-US" sz="143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Шерсть, підшкірний жир та потові залози допомагають тваринам регулювати температуру тіла.</a:t>
            </a:r>
            <a:endParaRPr lang="en-US" sz="1430" dirty="0"/>
          </a:p>
        </p:txBody>
      </p:sp>
      <p:sp>
        <p:nvSpPr>
          <p:cNvPr id="14" name="Shape 11"/>
          <p:cNvSpPr/>
          <p:nvPr/>
        </p:nvSpPr>
        <p:spPr>
          <a:xfrm>
            <a:off x="635675" y="5113615"/>
            <a:ext cx="408623" cy="408623"/>
          </a:xfrm>
          <a:prstGeom prst="roundRect">
            <a:avLst>
              <a:gd name="adj" fmla="val 8001"/>
            </a:avLst>
          </a:prstGeom>
          <a:solidFill>
            <a:srgbClr val="F3EEE3"/>
          </a:solidFill>
          <a:ln/>
        </p:spPr>
      </p:sp>
      <p:sp>
        <p:nvSpPr>
          <p:cNvPr id="15" name="Text 12"/>
          <p:cNvSpPr/>
          <p:nvPr/>
        </p:nvSpPr>
        <p:spPr>
          <a:xfrm>
            <a:off x="763429" y="5181719"/>
            <a:ext cx="153114" cy="272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45"/>
              </a:lnSpc>
              <a:buNone/>
            </a:pPr>
            <a:r>
              <a:rPr lang="en-US" sz="214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3</a:t>
            </a:r>
            <a:endParaRPr lang="en-US" sz="2145" dirty="0"/>
          </a:p>
        </p:txBody>
      </p:sp>
      <p:sp>
        <p:nvSpPr>
          <p:cNvPr id="16" name="Text 13"/>
          <p:cNvSpPr/>
          <p:nvPr/>
        </p:nvSpPr>
        <p:spPr>
          <a:xfrm>
            <a:off x="1225868" y="5113615"/>
            <a:ext cx="2627471" cy="28372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35"/>
              </a:lnSpc>
              <a:buNone/>
            </a:pPr>
            <a:r>
              <a:rPr lang="en-US" sz="1788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Розвинені органи чуття</a:t>
            </a:r>
            <a:endParaRPr lang="en-US" sz="1788" dirty="0"/>
          </a:p>
        </p:txBody>
      </p:sp>
      <p:sp>
        <p:nvSpPr>
          <p:cNvPr id="17" name="Text 14"/>
          <p:cNvSpPr/>
          <p:nvPr/>
        </p:nvSpPr>
        <p:spPr>
          <a:xfrm>
            <a:off x="1225868" y="5506283"/>
            <a:ext cx="7282458" cy="58126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288"/>
              </a:lnSpc>
              <a:buNone/>
            </a:pPr>
            <a:r>
              <a:rPr lang="en-US" sz="143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Гострий зір, слух та нюх дозволяють наземним тваринам ефективно сприймати навколишнє середовище.</a:t>
            </a:r>
            <a:endParaRPr lang="en-US" sz="1430" dirty="0"/>
          </a:p>
        </p:txBody>
      </p:sp>
      <p:sp>
        <p:nvSpPr>
          <p:cNvPr id="18" name="Shape 15"/>
          <p:cNvSpPr/>
          <p:nvPr/>
        </p:nvSpPr>
        <p:spPr>
          <a:xfrm>
            <a:off x="635675" y="6473428"/>
            <a:ext cx="408623" cy="408623"/>
          </a:xfrm>
          <a:prstGeom prst="roundRect">
            <a:avLst>
              <a:gd name="adj" fmla="val 8001"/>
            </a:avLst>
          </a:prstGeom>
          <a:solidFill>
            <a:srgbClr val="F3EEE3"/>
          </a:solidFill>
          <a:ln/>
        </p:spPr>
      </p:sp>
      <p:sp>
        <p:nvSpPr>
          <p:cNvPr id="19" name="Text 16"/>
          <p:cNvSpPr/>
          <p:nvPr/>
        </p:nvSpPr>
        <p:spPr>
          <a:xfrm>
            <a:off x="752237" y="6541532"/>
            <a:ext cx="175498" cy="27241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145"/>
              </a:lnSpc>
              <a:buNone/>
            </a:pPr>
            <a:r>
              <a:rPr lang="en-US" sz="214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4</a:t>
            </a:r>
            <a:endParaRPr lang="en-US" sz="2145" dirty="0"/>
          </a:p>
        </p:txBody>
      </p:sp>
      <p:sp>
        <p:nvSpPr>
          <p:cNvPr id="20" name="Text 17"/>
          <p:cNvSpPr/>
          <p:nvPr/>
        </p:nvSpPr>
        <p:spPr>
          <a:xfrm>
            <a:off x="1225868" y="6473428"/>
            <a:ext cx="3250287" cy="28372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35"/>
              </a:lnSpc>
              <a:buNone/>
            </a:pPr>
            <a:r>
              <a:rPr lang="en-US" sz="1788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Складна соціальна поведінка</a:t>
            </a:r>
            <a:endParaRPr lang="en-US" sz="1788" dirty="0"/>
          </a:p>
        </p:txBody>
      </p:sp>
      <p:sp>
        <p:nvSpPr>
          <p:cNvPr id="21" name="Text 18"/>
          <p:cNvSpPr/>
          <p:nvPr/>
        </p:nvSpPr>
        <p:spPr>
          <a:xfrm>
            <a:off x="1225868" y="6866096"/>
            <a:ext cx="7282458" cy="29063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288"/>
              </a:lnSpc>
              <a:buNone/>
            </a:pPr>
            <a:r>
              <a:rPr lang="en-US" sz="143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Багато наземних тварин живуть у складних соціальних групах зі складною комунікацією.</a:t>
            </a:r>
            <a:endParaRPr lang="en-US" sz="143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83273" y="953691"/>
            <a:ext cx="7750254" cy="124444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900"/>
              </a:lnSpc>
              <a:buNone/>
            </a:pPr>
            <a:r>
              <a:rPr lang="en-US" sz="3920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Особливості та пристосування водних тварин</a:t>
            </a:r>
            <a:endParaRPr lang="en-US" sz="392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273" y="2496741"/>
            <a:ext cx="995601" cy="159305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477482" y="2695813"/>
            <a:ext cx="2489121" cy="311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50"/>
              </a:lnSpc>
              <a:buNone/>
            </a:pPr>
            <a:r>
              <a:rPr lang="en-US" sz="1960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Обтічна форма тіла</a:t>
            </a:r>
            <a:endParaRPr lang="en-US" sz="1960" dirty="0"/>
          </a:p>
        </p:txBody>
      </p:sp>
      <p:sp>
        <p:nvSpPr>
          <p:cNvPr id="8" name="Text 4"/>
          <p:cNvSpPr/>
          <p:nvPr/>
        </p:nvSpPr>
        <p:spPr>
          <a:xfrm>
            <a:off x="7477482" y="3126343"/>
            <a:ext cx="6456045" cy="6372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09"/>
              </a:lnSpc>
              <a:buNone/>
            </a:pPr>
            <a:r>
              <a:rPr lang="en-US" sz="1568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Річкова риба зі своїм обтічним тілом може ефективно рухатись під водою.</a:t>
            </a:r>
            <a:endParaRPr lang="en-US" sz="1568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3273" y="4089797"/>
            <a:ext cx="995601" cy="159305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477482" y="4288869"/>
            <a:ext cx="2489121" cy="311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50"/>
              </a:lnSpc>
              <a:buNone/>
            </a:pPr>
            <a:r>
              <a:rPr lang="en-US" sz="1960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Зябра та плавники</a:t>
            </a:r>
            <a:endParaRPr lang="en-US" sz="1960" dirty="0"/>
          </a:p>
        </p:txBody>
      </p:sp>
      <p:sp>
        <p:nvSpPr>
          <p:cNvPr id="11" name="Text 6"/>
          <p:cNvSpPr/>
          <p:nvPr/>
        </p:nvSpPr>
        <p:spPr>
          <a:xfrm>
            <a:off x="7477482" y="4719399"/>
            <a:ext cx="6456045" cy="6372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09"/>
              </a:lnSpc>
              <a:buNone/>
            </a:pPr>
            <a:r>
              <a:rPr lang="en-US" sz="1568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Зябра, що забезпечують дихання, та плавники, що допомагають з рухом - ключові особливості водних тварин.</a:t>
            </a:r>
            <a:endParaRPr lang="en-US" sz="1568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3273" y="5682853"/>
            <a:ext cx="995601" cy="159305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477482" y="5881926"/>
            <a:ext cx="3226594" cy="311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50"/>
              </a:lnSpc>
              <a:buNone/>
            </a:pPr>
            <a:r>
              <a:rPr lang="en-US" sz="1960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Водонепроникний покрив</a:t>
            </a:r>
            <a:endParaRPr lang="en-US" sz="1960" dirty="0"/>
          </a:p>
        </p:txBody>
      </p:sp>
      <p:sp>
        <p:nvSpPr>
          <p:cNvPr id="14" name="Text 8"/>
          <p:cNvSpPr/>
          <p:nvPr/>
        </p:nvSpPr>
        <p:spPr>
          <a:xfrm>
            <a:off x="7477482" y="6312456"/>
            <a:ext cx="6456045" cy="6372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09"/>
              </a:lnSpc>
              <a:buNone/>
            </a:pPr>
            <a:r>
              <a:rPr lang="en-US" sz="1568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Луска, перья чи шерсть захищають водних тварин від втрати тепла та проникнення води.</a:t>
            </a:r>
            <a:endParaRPr lang="en-US" sz="1568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71009" y="1001197"/>
            <a:ext cx="7774781" cy="12227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814"/>
              </a:lnSpc>
              <a:buNone/>
            </a:pPr>
            <a:r>
              <a:rPr lang="en-US" sz="3851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Особливості та пристосування повітряних тварин</a:t>
            </a:r>
            <a:endParaRPr lang="en-US" sz="3851" dirty="0"/>
          </a:p>
        </p:txBody>
      </p:sp>
      <p:sp>
        <p:nvSpPr>
          <p:cNvPr id="6" name="Shape 3"/>
          <p:cNvSpPr/>
          <p:nvPr/>
        </p:nvSpPr>
        <p:spPr>
          <a:xfrm>
            <a:off x="6452235" y="2517338"/>
            <a:ext cx="24408" cy="4711065"/>
          </a:xfrm>
          <a:prstGeom prst="roundRect">
            <a:avLst>
              <a:gd name="adj" fmla="val 144268"/>
            </a:avLst>
          </a:prstGeom>
          <a:solidFill>
            <a:srgbClr val="D9D4C9"/>
          </a:solidFill>
          <a:ln/>
        </p:spPr>
      </p:sp>
      <p:sp>
        <p:nvSpPr>
          <p:cNvPr id="7" name="Shape 4"/>
          <p:cNvSpPr/>
          <p:nvPr/>
        </p:nvSpPr>
        <p:spPr>
          <a:xfrm>
            <a:off x="6684407" y="2945190"/>
            <a:ext cx="684609" cy="24408"/>
          </a:xfrm>
          <a:prstGeom prst="roundRect">
            <a:avLst>
              <a:gd name="adj" fmla="val 144268"/>
            </a:avLst>
          </a:prstGeom>
          <a:solidFill>
            <a:srgbClr val="D9D4C9"/>
          </a:solidFill>
          <a:ln/>
        </p:spPr>
      </p:sp>
      <p:sp>
        <p:nvSpPr>
          <p:cNvPr id="8" name="Shape 5"/>
          <p:cNvSpPr/>
          <p:nvPr/>
        </p:nvSpPr>
        <p:spPr>
          <a:xfrm>
            <a:off x="6244352" y="2737366"/>
            <a:ext cx="440055" cy="440055"/>
          </a:xfrm>
          <a:prstGeom prst="roundRect">
            <a:avLst>
              <a:gd name="adj" fmla="val 8002"/>
            </a:avLst>
          </a:prstGeom>
          <a:solidFill>
            <a:srgbClr val="F3EEE3"/>
          </a:solidFill>
          <a:ln/>
        </p:spPr>
      </p:sp>
      <p:sp>
        <p:nvSpPr>
          <p:cNvPr id="9" name="Text 6"/>
          <p:cNvSpPr/>
          <p:nvPr/>
        </p:nvSpPr>
        <p:spPr>
          <a:xfrm>
            <a:off x="6395561" y="2810589"/>
            <a:ext cx="137636" cy="2934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311"/>
              </a:lnSpc>
              <a:buNone/>
            </a:pPr>
            <a:r>
              <a:rPr lang="en-US" sz="2311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1</a:t>
            </a:r>
            <a:endParaRPr lang="en-US" sz="2311" dirty="0"/>
          </a:p>
        </p:txBody>
      </p:sp>
      <p:sp>
        <p:nvSpPr>
          <p:cNvPr id="10" name="Text 7"/>
          <p:cNvSpPr/>
          <p:nvPr/>
        </p:nvSpPr>
        <p:spPr>
          <a:xfrm>
            <a:off x="7540228" y="2712958"/>
            <a:ext cx="3268266" cy="30563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07"/>
              </a:lnSpc>
              <a:buNone/>
            </a:pPr>
            <a:r>
              <a:rPr lang="en-US" sz="192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Аеродинамічна будова тіла</a:t>
            </a:r>
            <a:endParaRPr lang="en-US" sz="1925" dirty="0"/>
          </a:p>
        </p:txBody>
      </p:sp>
      <p:sp>
        <p:nvSpPr>
          <p:cNvPr id="11" name="Text 8"/>
          <p:cNvSpPr/>
          <p:nvPr/>
        </p:nvSpPr>
        <p:spPr>
          <a:xfrm>
            <a:off x="7540228" y="3135868"/>
            <a:ext cx="6405563" cy="6257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465"/>
              </a:lnSpc>
              <a:buNone/>
            </a:pPr>
            <a:r>
              <a:rPr lang="en-US" sz="154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Обтічні, лаковані форми тіла та крила дозволяють літаючим тваринам долати опір повітря.</a:t>
            </a:r>
            <a:endParaRPr lang="en-US" sz="1540" dirty="0"/>
          </a:p>
        </p:txBody>
      </p:sp>
      <p:sp>
        <p:nvSpPr>
          <p:cNvPr id="12" name="Shape 9"/>
          <p:cNvSpPr/>
          <p:nvPr/>
        </p:nvSpPr>
        <p:spPr>
          <a:xfrm>
            <a:off x="6684407" y="4580751"/>
            <a:ext cx="684609" cy="24408"/>
          </a:xfrm>
          <a:prstGeom prst="roundRect">
            <a:avLst>
              <a:gd name="adj" fmla="val 144268"/>
            </a:avLst>
          </a:prstGeom>
          <a:solidFill>
            <a:srgbClr val="D9D4C9"/>
          </a:solidFill>
          <a:ln/>
        </p:spPr>
      </p:sp>
      <p:sp>
        <p:nvSpPr>
          <p:cNvPr id="13" name="Shape 10"/>
          <p:cNvSpPr/>
          <p:nvPr/>
        </p:nvSpPr>
        <p:spPr>
          <a:xfrm>
            <a:off x="6244352" y="4372928"/>
            <a:ext cx="440055" cy="440055"/>
          </a:xfrm>
          <a:prstGeom prst="roundRect">
            <a:avLst>
              <a:gd name="adj" fmla="val 8002"/>
            </a:avLst>
          </a:prstGeom>
          <a:solidFill>
            <a:srgbClr val="F3EEE3"/>
          </a:solidFill>
          <a:ln/>
        </p:spPr>
      </p:sp>
      <p:sp>
        <p:nvSpPr>
          <p:cNvPr id="14" name="Text 11"/>
          <p:cNvSpPr/>
          <p:nvPr/>
        </p:nvSpPr>
        <p:spPr>
          <a:xfrm>
            <a:off x="6382822" y="4446151"/>
            <a:ext cx="163116" cy="2934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311"/>
              </a:lnSpc>
              <a:buNone/>
            </a:pPr>
            <a:r>
              <a:rPr lang="en-US" sz="2311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2</a:t>
            </a:r>
            <a:endParaRPr lang="en-US" sz="2311" dirty="0"/>
          </a:p>
        </p:txBody>
      </p:sp>
      <p:sp>
        <p:nvSpPr>
          <p:cNvPr id="15" name="Text 12"/>
          <p:cNvSpPr/>
          <p:nvPr/>
        </p:nvSpPr>
        <p:spPr>
          <a:xfrm>
            <a:off x="7540228" y="4348520"/>
            <a:ext cx="2445306" cy="30563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07"/>
              </a:lnSpc>
              <a:buNone/>
            </a:pPr>
            <a:r>
              <a:rPr lang="en-US" sz="192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Легкі кістки</a:t>
            </a:r>
            <a:endParaRPr lang="en-US" sz="1925" dirty="0"/>
          </a:p>
        </p:txBody>
      </p:sp>
      <p:sp>
        <p:nvSpPr>
          <p:cNvPr id="16" name="Text 13"/>
          <p:cNvSpPr/>
          <p:nvPr/>
        </p:nvSpPr>
        <p:spPr>
          <a:xfrm>
            <a:off x="7540228" y="4771430"/>
            <a:ext cx="6405563" cy="6257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465"/>
              </a:lnSpc>
              <a:buNone/>
            </a:pPr>
            <a:r>
              <a:rPr lang="en-US" sz="154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Порожнисті, легкі кістки знижують вагу літаючих тварин, роблячи їх польоти більш енергоефективними.</a:t>
            </a:r>
            <a:endParaRPr lang="en-US" sz="1540" dirty="0"/>
          </a:p>
        </p:txBody>
      </p:sp>
      <p:sp>
        <p:nvSpPr>
          <p:cNvPr id="17" name="Shape 14"/>
          <p:cNvSpPr/>
          <p:nvPr/>
        </p:nvSpPr>
        <p:spPr>
          <a:xfrm>
            <a:off x="6684407" y="6216313"/>
            <a:ext cx="684609" cy="24408"/>
          </a:xfrm>
          <a:prstGeom prst="roundRect">
            <a:avLst>
              <a:gd name="adj" fmla="val 144268"/>
            </a:avLst>
          </a:prstGeom>
          <a:solidFill>
            <a:srgbClr val="D9D4C9"/>
          </a:solidFill>
          <a:ln/>
        </p:spPr>
      </p:sp>
      <p:sp>
        <p:nvSpPr>
          <p:cNvPr id="18" name="Shape 15"/>
          <p:cNvSpPr/>
          <p:nvPr/>
        </p:nvSpPr>
        <p:spPr>
          <a:xfrm>
            <a:off x="6244352" y="6008489"/>
            <a:ext cx="440055" cy="440055"/>
          </a:xfrm>
          <a:prstGeom prst="roundRect">
            <a:avLst>
              <a:gd name="adj" fmla="val 8002"/>
            </a:avLst>
          </a:prstGeom>
          <a:solidFill>
            <a:srgbClr val="F3EEE3"/>
          </a:solidFill>
          <a:ln/>
        </p:spPr>
      </p:sp>
      <p:sp>
        <p:nvSpPr>
          <p:cNvPr id="19" name="Text 16"/>
          <p:cNvSpPr/>
          <p:nvPr/>
        </p:nvSpPr>
        <p:spPr>
          <a:xfrm>
            <a:off x="6381869" y="6081713"/>
            <a:ext cx="164902" cy="2934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311"/>
              </a:lnSpc>
              <a:buNone/>
            </a:pPr>
            <a:r>
              <a:rPr lang="en-US" sz="2311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3</a:t>
            </a:r>
            <a:endParaRPr lang="en-US" sz="2311" dirty="0"/>
          </a:p>
        </p:txBody>
      </p:sp>
      <p:sp>
        <p:nvSpPr>
          <p:cNvPr id="20" name="Text 17"/>
          <p:cNvSpPr/>
          <p:nvPr/>
        </p:nvSpPr>
        <p:spPr>
          <a:xfrm>
            <a:off x="7540228" y="5984081"/>
            <a:ext cx="2445306" cy="30563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07"/>
              </a:lnSpc>
              <a:buNone/>
            </a:pPr>
            <a:r>
              <a:rPr lang="en-US" sz="1925" dirty="0">
                <a:solidFill>
                  <a:srgbClr val="2B4150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Розвинені м'язи</a:t>
            </a:r>
            <a:endParaRPr lang="en-US" sz="1925" dirty="0"/>
          </a:p>
        </p:txBody>
      </p:sp>
      <p:sp>
        <p:nvSpPr>
          <p:cNvPr id="21" name="Text 18"/>
          <p:cNvSpPr/>
          <p:nvPr/>
        </p:nvSpPr>
        <p:spPr>
          <a:xfrm>
            <a:off x="7540228" y="6406991"/>
            <a:ext cx="6405563" cy="6257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465"/>
              </a:lnSpc>
              <a:buNone/>
            </a:pPr>
            <a:r>
              <a:rPr lang="en-US" sz="1540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Потужні польотні м'язи забезпечують достатню силу, необхідну для підтримки польоту.</a:t>
            </a:r>
            <a:endParaRPr lang="en-US" sz="154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0738C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CF5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04837" y="1609725"/>
            <a:ext cx="7934325" cy="10801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253"/>
              </a:lnSpc>
              <a:buNone/>
            </a:pPr>
            <a:r>
              <a:rPr lang="en-US" sz="3402" dirty="0">
                <a:solidFill>
                  <a:srgbClr val="124E73"/>
                </a:solidFill>
                <a:latin typeface="MuseoModerno" pitchFamily="34" charset="0"/>
                <a:ea typeface="MuseoModerno" pitchFamily="34" charset="-122"/>
                <a:cs typeface="MuseoModerno" pitchFamily="34" charset="-120"/>
              </a:rPr>
              <a:t>Взаємозв'язки між різними групами тварин</a:t>
            </a:r>
            <a:endParaRPr lang="en-US" sz="3402" dirty="0"/>
          </a:p>
        </p:txBody>
      </p:sp>
      <p:sp>
        <p:nvSpPr>
          <p:cNvPr id="6" name="Shape 3"/>
          <p:cNvSpPr/>
          <p:nvPr/>
        </p:nvSpPr>
        <p:spPr>
          <a:xfrm>
            <a:off x="604837" y="2949059"/>
            <a:ext cx="7934325" cy="3670697"/>
          </a:xfrm>
          <a:prstGeom prst="roundRect">
            <a:avLst>
              <a:gd name="adj" fmla="val 847"/>
            </a:avLst>
          </a:prstGeom>
          <a:noFill/>
          <a:ln w="762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612458" y="2956679"/>
            <a:ext cx="7918252" cy="49899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786051" y="3067883"/>
            <a:ext cx="2289810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Наземні тварини</a:t>
            </a:r>
            <a:endParaRPr lang="en-US" sz="1361" dirty="0"/>
          </a:p>
        </p:txBody>
      </p:sp>
      <p:sp>
        <p:nvSpPr>
          <p:cNvPr id="9" name="Text 6"/>
          <p:cNvSpPr/>
          <p:nvPr/>
        </p:nvSpPr>
        <p:spPr>
          <a:xfrm>
            <a:off x="3429000" y="3067883"/>
            <a:ext cx="2286000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Водні тварини</a:t>
            </a:r>
            <a:endParaRPr lang="en-US" sz="1361" dirty="0"/>
          </a:p>
        </p:txBody>
      </p:sp>
      <p:sp>
        <p:nvSpPr>
          <p:cNvPr id="10" name="Text 7"/>
          <p:cNvSpPr/>
          <p:nvPr/>
        </p:nvSpPr>
        <p:spPr>
          <a:xfrm>
            <a:off x="6068139" y="3067883"/>
            <a:ext cx="2289810" cy="27658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Повітряні тварини</a:t>
            </a:r>
            <a:endParaRPr lang="en-US" sz="1361" dirty="0"/>
          </a:p>
        </p:txBody>
      </p:sp>
      <p:sp>
        <p:nvSpPr>
          <p:cNvPr id="11" name="Shape 8"/>
          <p:cNvSpPr/>
          <p:nvPr/>
        </p:nvSpPr>
        <p:spPr>
          <a:xfrm>
            <a:off x="612458" y="3455670"/>
            <a:ext cx="7918252" cy="1052155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786051" y="3566874"/>
            <a:ext cx="2289810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Служать їжею для хижих птахів та літаючих ссавців</a:t>
            </a:r>
            <a:endParaRPr lang="en-US" sz="1361" dirty="0"/>
          </a:p>
        </p:txBody>
      </p:sp>
      <p:sp>
        <p:nvSpPr>
          <p:cNvPr id="13" name="Text 10"/>
          <p:cNvSpPr/>
          <p:nvPr/>
        </p:nvSpPr>
        <p:spPr>
          <a:xfrm>
            <a:off x="3429000" y="3566874"/>
            <a:ext cx="2286000" cy="8297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Живляться наземними рослиноїдними тваринами, які заходять у воду</a:t>
            </a:r>
            <a:endParaRPr lang="en-US" sz="1361" dirty="0"/>
          </a:p>
        </p:txBody>
      </p:sp>
      <p:sp>
        <p:nvSpPr>
          <p:cNvPr id="14" name="Text 11"/>
          <p:cNvSpPr/>
          <p:nvPr/>
        </p:nvSpPr>
        <p:spPr>
          <a:xfrm>
            <a:off x="6068139" y="3566874"/>
            <a:ext cx="2289810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Полюють на наземних та водних тварин</a:t>
            </a:r>
            <a:endParaRPr lang="en-US" sz="1361" dirty="0"/>
          </a:p>
        </p:txBody>
      </p:sp>
      <p:sp>
        <p:nvSpPr>
          <p:cNvPr id="15" name="Shape 12"/>
          <p:cNvSpPr/>
          <p:nvPr/>
        </p:nvSpPr>
        <p:spPr>
          <a:xfrm>
            <a:off x="612458" y="4507825"/>
            <a:ext cx="7918252" cy="1052155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6" name="Text 13"/>
          <p:cNvSpPr/>
          <p:nvPr/>
        </p:nvSpPr>
        <p:spPr>
          <a:xfrm>
            <a:off x="786051" y="4619030"/>
            <a:ext cx="2289810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Розносять насіння та пилок рослин</a:t>
            </a:r>
            <a:endParaRPr lang="en-US" sz="1361" dirty="0"/>
          </a:p>
        </p:txBody>
      </p:sp>
      <p:sp>
        <p:nvSpPr>
          <p:cNvPr id="17" name="Text 14"/>
          <p:cNvSpPr/>
          <p:nvPr/>
        </p:nvSpPr>
        <p:spPr>
          <a:xfrm>
            <a:off x="3429000" y="4619030"/>
            <a:ext cx="2286000" cy="8297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Запилюють водні рослини, а також служать їжею для водних хижаків</a:t>
            </a:r>
            <a:endParaRPr lang="en-US" sz="1361" dirty="0"/>
          </a:p>
        </p:txBody>
      </p:sp>
      <p:sp>
        <p:nvSpPr>
          <p:cNvPr id="18" name="Text 15"/>
          <p:cNvSpPr/>
          <p:nvPr/>
        </p:nvSpPr>
        <p:spPr>
          <a:xfrm>
            <a:off x="6068139" y="4619030"/>
            <a:ext cx="2289810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Запилюють рослини, знищують шкідливих комах</a:t>
            </a:r>
            <a:endParaRPr lang="en-US" sz="1361" dirty="0"/>
          </a:p>
        </p:txBody>
      </p:sp>
      <p:sp>
        <p:nvSpPr>
          <p:cNvPr id="19" name="Shape 16"/>
          <p:cNvSpPr/>
          <p:nvPr/>
        </p:nvSpPr>
        <p:spPr>
          <a:xfrm>
            <a:off x="612458" y="5559981"/>
            <a:ext cx="7918252" cy="1052155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20" name="Text 17"/>
          <p:cNvSpPr/>
          <p:nvPr/>
        </p:nvSpPr>
        <p:spPr>
          <a:xfrm>
            <a:off x="786051" y="5671185"/>
            <a:ext cx="2289810" cy="8297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Відіграють важливу роль в колообігу речовин у наземних екосистемах</a:t>
            </a:r>
            <a:endParaRPr lang="en-US" sz="1361" dirty="0"/>
          </a:p>
        </p:txBody>
      </p:sp>
      <p:sp>
        <p:nvSpPr>
          <p:cNvPr id="21" name="Text 18"/>
          <p:cNvSpPr/>
          <p:nvPr/>
        </p:nvSpPr>
        <p:spPr>
          <a:xfrm>
            <a:off x="3429000" y="5671185"/>
            <a:ext cx="2286000" cy="8297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Відіграють важливу роль в колообігу речовин у водних екосистемах</a:t>
            </a:r>
            <a:endParaRPr lang="en-US" sz="1361" dirty="0"/>
          </a:p>
        </p:txBody>
      </p:sp>
      <p:sp>
        <p:nvSpPr>
          <p:cNvPr id="22" name="Text 19"/>
          <p:cNvSpPr/>
          <p:nvPr/>
        </p:nvSpPr>
        <p:spPr>
          <a:xfrm>
            <a:off x="6068139" y="5671185"/>
            <a:ext cx="2289810" cy="5531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177"/>
              </a:lnSpc>
              <a:buNone/>
            </a:pPr>
            <a:r>
              <a:rPr lang="en-US" sz="1361" dirty="0">
                <a:solidFill>
                  <a:srgbClr val="2B415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Сполучують наземні, водні та повітряні екосистеми</a:t>
            </a:r>
            <a:endParaRPr lang="en-US" sz="136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2024-07-20T17:05:30Z</dcterms:created>
  <dcterms:modified xsi:type="dcterms:W3CDTF">2024-07-20T17:05:30Z</dcterms:modified>
</cp:coreProperties>
</file>