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87" r:id="rId2"/>
    <p:sldId id="288" r:id="rId3"/>
    <p:sldId id="289" r:id="rId4"/>
    <p:sldId id="297" r:id="rId5"/>
    <p:sldId id="311" r:id="rId6"/>
    <p:sldId id="318" r:id="rId7"/>
    <p:sldId id="298" r:id="rId8"/>
    <p:sldId id="312" r:id="rId9"/>
    <p:sldId id="294" r:id="rId10"/>
    <p:sldId id="299" r:id="rId11"/>
    <p:sldId id="310" r:id="rId12"/>
    <p:sldId id="309" r:id="rId13"/>
    <p:sldId id="300" r:id="rId14"/>
    <p:sldId id="291" r:id="rId15"/>
    <p:sldId id="313" r:id="rId16"/>
    <p:sldId id="319" r:id="rId17"/>
    <p:sldId id="301" r:id="rId18"/>
    <p:sldId id="314" r:id="rId19"/>
    <p:sldId id="292" r:id="rId20"/>
    <p:sldId id="321" r:id="rId21"/>
    <p:sldId id="302" r:id="rId22"/>
    <p:sldId id="315" r:id="rId23"/>
    <p:sldId id="317" r:id="rId24"/>
    <p:sldId id="316" r:id="rId25"/>
    <p:sldId id="303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6600"/>
    <a:srgbClr val="FF66FF"/>
    <a:srgbClr val="99CCFF"/>
    <a:srgbClr val="CCECFF"/>
    <a:srgbClr val="C2390E"/>
    <a:srgbClr val="FFFFCC"/>
    <a:srgbClr val="99FFCC"/>
    <a:srgbClr val="00CCFF"/>
    <a:srgbClr val="E5EF5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8" d="100"/>
          <a:sy n="68" d="100"/>
        </p:scale>
        <p:origin x="-582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FCEDFB-A892-4C99-853B-D60B83B56FAF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133C9A-84A5-46C7-B8D8-CE0344750E0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9EABFB-2903-474F-91B5-B484239B7A9A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815E1D-7B5E-4F81-8C99-7B26D8FA67C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63BF0E-A60F-4615-AD2A-84A04E92A153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D5A26F-A0BC-4F61-B2EA-11751C773B9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B54A7B-54B7-41DD-BB60-5EBBD5774C3E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358C5C-BE81-457E-B133-A6BF703A15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DD09D9-18B2-4559-B802-D915661E8030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701E82-10E6-4A38-A147-2C2FE4A91D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2E7155-2532-4D97-9914-F42DFA56A3D0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06A4C-C1F1-4745-8A81-30F7A73C303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A8DA64-EAC5-4F09-8949-19064015ADED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67B6F8-9FDC-4D70-8CED-C41ABE7527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EB2CC4-9001-4AB6-8D26-E8DB2FFD6E7A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94AB7-C9A1-4FAE-8601-A49E3EE1AB5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0AAD90-93A4-4038-863F-3FC57BA2B289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A53889-B843-4CAA-947F-4AB69CCED1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1BC9F-8584-4D37-94BD-FB82F09B5756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0EB38-4FF8-443E-9D83-BB2F601DAB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854F84-96A2-4BA6-9C00-1A4301CE1474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493354-7FD2-48A3-919E-167FF03159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A228A3B-F63B-43D5-8A23-7E5F2AF98131}" type="datetimeFigureOut">
              <a:rPr lang="ru-RU" smtClean="0"/>
              <a:pPr>
                <a:defRPr/>
              </a:pPr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CAFE8CE-33E4-424E-A360-C83D9E5D73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9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AsRock\Downloads\Гільберг_ЯдоСв_(ч.1)_П_4.укр_Обложка_071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409340">
            <a:off x="758095" y="609924"/>
            <a:ext cx="2493311" cy="3277435"/>
          </a:xfrm>
          <a:prstGeom prst="rect">
            <a:avLst/>
          </a:prstGeom>
          <a:noFill/>
        </p:spPr>
      </p:pic>
      <p:pic>
        <p:nvPicPr>
          <p:cNvPr id="1030" name="Picture 6" descr="C:\Users\AsRock\Downloads\1622618993_matematyka-4-klas-kozak-2021-nus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06139">
            <a:off x="5880175" y="606288"/>
            <a:ext cx="2430888" cy="3418305"/>
          </a:xfrm>
          <a:prstGeom prst="rect">
            <a:avLst/>
          </a:prstGeom>
          <a:noFill/>
        </p:spPr>
      </p:pic>
      <p:sp>
        <p:nvSpPr>
          <p:cNvPr id="1032" name="AutoShape 8" descr="Математические символы и знаки. Из истории математических символов.  Обозначение других неизвестны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AsRock\Downloads\kisspng-mathematics-cartoon-division-clip-art-maths-sign-5aab7ff843f865.04053341152118885627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2857496"/>
            <a:ext cx="1885975" cy="1428760"/>
          </a:xfrm>
          <a:prstGeom prst="rect">
            <a:avLst/>
          </a:prstGeom>
          <a:noFill/>
        </p:spPr>
      </p:pic>
      <p:pic>
        <p:nvPicPr>
          <p:cNvPr id="1034" name="Picture 10" descr="C:\Users\AsRock\Downloads\istockphoto-527530420-1024x102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4357694"/>
            <a:ext cx="5072098" cy="2215896"/>
          </a:xfrm>
          <a:prstGeom prst="rect">
            <a:avLst/>
          </a:prstGeom>
          <a:noFill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357166"/>
            <a:ext cx="1752929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357694"/>
            <a:ext cx="335758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22491620"/>
              </p:ext>
            </p:extLst>
          </p:nvPr>
        </p:nvGraphicFramePr>
        <p:xfrm>
          <a:off x="214282" y="214291"/>
          <a:ext cx="8715436" cy="4366837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401522"/>
                <a:gridCol w="5008412"/>
                <a:gridCol w="2305502"/>
              </a:tblGrid>
              <a:tr h="5426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201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201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201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9769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9769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682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642910" y="0"/>
            <a:ext cx="50006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4000" b="1" dirty="0">
                <a:solidFill>
                  <a:srgbClr val="C00000"/>
                </a:solidFill>
                <a:latin typeface="Cambria"/>
              </a:rPr>
              <a:t>Р</a:t>
            </a:r>
            <a:endParaRPr lang="ru-RU" sz="4000" b="1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85918" y="214290"/>
            <a:ext cx="4808576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2400" dirty="0" smtClean="0">
                <a:solidFill>
                  <a:prstClr val="black"/>
                </a:solidFill>
                <a:latin typeface="Cambria"/>
              </a:rPr>
              <a:t> </a:t>
            </a: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320 + 40) : 4 – </a:t>
            </a: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429520" y="0"/>
            <a:ext cx="857256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70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642918"/>
            <a:ext cx="571504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85918" y="642918"/>
            <a:ext cx="4348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300 + 200) ·</a:t>
            </a: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 – 400</a:t>
            </a:r>
            <a:endParaRPr lang="ru-RU" sz="32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072330" y="642918"/>
            <a:ext cx="1272581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600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71472" y="1214422"/>
            <a:ext cx="605898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000232" y="1285860"/>
            <a:ext cx="4457348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(640 – 120 + 80) : 3</a:t>
            </a:r>
            <a:endParaRPr lang="ru-RU" sz="32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215206" y="1214422"/>
            <a:ext cx="13622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00034" y="1857364"/>
            <a:ext cx="829831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785918" y="1928802"/>
            <a:ext cx="4528786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(240 + 320 ) : 8 : 7</a:t>
            </a:r>
            <a:endParaRPr lang="ru-RU" sz="32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215206" y="1857364"/>
            <a:ext cx="8439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71472" y="2500306"/>
            <a:ext cx="677336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857356" y="2571744"/>
            <a:ext cx="4156352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460 – 30 · 2</a:t>
            </a:r>
            <a:endParaRPr lang="ru-RU" sz="32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072330" y="2500306"/>
            <a:ext cx="14336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400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71472" y="3143248"/>
            <a:ext cx="694970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857356" y="3214686"/>
            <a:ext cx="45328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(23 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· 3 – </a:t>
            </a: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60) </a:t>
            </a:r>
            <a:r>
              <a:rPr lang="uk-UA" sz="3200" dirty="0" smtClean="0"/>
              <a:t>•</a:t>
            </a: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sz="32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286644" y="3143248"/>
            <a:ext cx="915391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 smtClean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81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71472" y="3857628"/>
            <a:ext cx="785818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831799" y="3889038"/>
            <a:ext cx="3311705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 · 1000 – 1</a:t>
            </a:r>
            <a:endParaRPr lang="ru-RU" sz="32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143768" y="3857628"/>
            <a:ext cx="1344019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9 999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14348" y="5000636"/>
            <a:ext cx="75009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9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  <a:ea typeface="Calibri"/>
                <a:cs typeface="Times New Roman"/>
              </a:rPr>
              <a:t>Материк</a:t>
            </a:r>
            <a:endParaRPr lang="ru-RU" sz="9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924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1484784"/>
            <a:ext cx="850112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0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  <a:ea typeface="Calibri"/>
                <a:cs typeface="Times New Roman"/>
              </a:rPr>
              <a:t>Материки Землі. Закріплення </a:t>
            </a:r>
            <a:r>
              <a:rPr lang="uk-UA" sz="60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  <a:ea typeface="Calibri"/>
                <a:cs typeface="Times New Roman"/>
              </a:rPr>
              <a:t>дій </a:t>
            </a:r>
            <a:r>
              <a:rPr lang="uk-UA" sz="60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  <a:ea typeface="Calibri"/>
                <a:cs typeface="Times New Roman"/>
              </a:rPr>
              <a:t> з багатоцифровими числами.</a:t>
            </a:r>
            <a:endParaRPr lang="ru-RU" sz="60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71604" y="404664"/>
            <a:ext cx="621510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 smtClean="0">
                <a:ln w="24500" cmpd="dbl">
                  <a:solidFill>
                    <a:srgbClr val="0070C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Segoe Print" pitchFamily="2" charset="0"/>
              </a:rPr>
              <a:t>Тема уроку:</a:t>
            </a:r>
            <a:endParaRPr lang="ru-RU" sz="6000" b="1" cap="none" spc="0" dirty="0">
              <a:ln w="24500" cmpd="dbl">
                <a:solidFill>
                  <a:srgbClr val="0070C0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4" name="Picture 2" descr="3d человечки лупа: стоковые картинки, бесплатные, роялти-фри фото 3d  человечки лупа | Depositphot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375" t="13917" r="14408" b="24376"/>
          <a:stretch/>
        </p:blipFill>
        <p:spPr bwMode="auto">
          <a:xfrm>
            <a:off x="214282" y="4500570"/>
            <a:ext cx="2571768" cy="20717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5143512"/>
            <a:ext cx="435771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19447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28588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Segoe Print" pitchFamily="2" charset="0"/>
              </a:rPr>
              <a:t/>
            </a:r>
            <a:br>
              <a:rPr lang="uk-UA" b="1" dirty="0" smtClean="0">
                <a:latin typeface="Segoe Print" pitchFamily="2" charset="0"/>
              </a:rPr>
            </a:br>
            <a:r>
              <a:rPr lang="uk-UA" sz="9800" b="1" dirty="0" smtClean="0">
                <a:latin typeface="Segoe Print" pitchFamily="2" charset="0"/>
              </a:rPr>
              <a:t>Євразія</a:t>
            </a:r>
            <a:r>
              <a:rPr lang="ru-RU" b="1" dirty="0" smtClean="0">
                <a:latin typeface="Segoe Print" pitchFamily="2" charset="0"/>
              </a:rPr>
              <a:t/>
            </a:r>
            <a:br>
              <a:rPr lang="ru-RU" b="1" dirty="0" smtClean="0">
                <a:latin typeface="Segoe Print" pitchFamily="2" charset="0"/>
              </a:rPr>
            </a:br>
            <a:endParaRPr lang="ru-RU" dirty="0"/>
          </a:p>
        </p:txBody>
      </p:sp>
      <p:pic>
        <p:nvPicPr>
          <p:cNvPr id="4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72" y="1714488"/>
            <a:ext cx="7929618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r="11057" b="13711"/>
          <a:stretch/>
        </p:blipFill>
        <p:spPr bwMode="auto">
          <a:xfrm>
            <a:off x="2786050" y="3214686"/>
            <a:ext cx="1000132" cy="9286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67544" y="332657"/>
            <a:ext cx="8229600" cy="238824"/>
          </a:xfrm>
        </p:spPr>
        <p:txBody>
          <a:bodyPr>
            <a:noAutofit/>
          </a:bodyPr>
          <a:lstStyle/>
          <a:p>
            <a:pPr algn="ctr" eaLnBrk="1" hangingPunct="1"/>
            <a:endParaRPr lang="ru-RU" sz="4400" b="1" i="1" dirty="0" smtClean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14282" y="357166"/>
            <a:ext cx="8715436" cy="6143668"/>
          </a:xfrm>
        </p:spPr>
        <p:txBody>
          <a:bodyPr/>
          <a:lstStyle/>
          <a:p>
            <a:r>
              <a:rPr lang="uk-UA" sz="3600" b="1" dirty="0" smtClean="0"/>
              <a:t>Найбільший материк;</a:t>
            </a:r>
          </a:p>
          <a:p>
            <a:r>
              <a:rPr lang="uk-UA" sz="3600" b="1" dirty="0" smtClean="0"/>
              <a:t>Гори з </a:t>
            </a:r>
            <a:r>
              <a:rPr lang="uk-UA" sz="3600" b="1" dirty="0" err="1" smtClean="0"/>
              <a:t>найвищею</a:t>
            </a:r>
            <a:r>
              <a:rPr lang="uk-UA" sz="3600" b="1" dirty="0" smtClean="0"/>
              <a:t> вершиною Еверест;</a:t>
            </a:r>
          </a:p>
          <a:p>
            <a:r>
              <a:rPr lang="uk-UA" sz="3600" b="1" dirty="0" smtClean="0"/>
              <a:t>Представлені всі природні зони;</a:t>
            </a:r>
          </a:p>
          <a:p>
            <a:r>
              <a:rPr lang="uk-UA" sz="3600" b="1" dirty="0" err="1" smtClean="0"/>
              <a:t>Найзаселеніший</a:t>
            </a:r>
            <a:r>
              <a:rPr lang="uk-UA" sz="3600" b="1" dirty="0" smtClean="0"/>
              <a:t> материк Землі;</a:t>
            </a:r>
          </a:p>
          <a:p>
            <a:r>
              <a:rPr lang="uk-UA" sz="3600" b="1" dirty="0" smtClean="0"/>
              <a:t>Омивається всіма океанами;</a:t>
            </a:r>
          </a:p>
          <a:p>
            <a:pPr>
              <a:buNone/>
            </a:pPr>
            <a:endParaRPr lang="uk-UA" sz="3600" b="1" dirty="0" smtClean="0"/>
          </a:p>
          <a:p>
            <a:pPr>
              <a:buNone/>
            </a:pPr>
            <a:endParaRPr lang="uk-UA" dirty="0" smtClean="0"/>
          </a:p>
          <a:p>
            <a:endParaRPr lang="ru-RU" dirty="0"/>
          </a:p>
        </p:txBody>
      </p:sp>
      <p:pic>
        <p:nvPicPr>
          <p:cNvPr id="5" name="Содержимое 3" descr="map04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3857628"/>
            <a:ext cx="8358246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071546"/>
          <a:ext cx="8715436" cy="4857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8"/>
                <a:gridCol w="4357718"/>
              </a:tblGrid>
              <a:tr h="1383830">
                <a:tc>
                  <a:txBody>
                    <a:bodyPr/>
                    <a:lstStyle/>
                    <a:p>
                      <a:pPr algn="ctr"/>
                      <a:r>
                        <a:rPr lang="uk-UA" sz="7200" b="1" i="1" dirty="0" smtClean="0">
                          <a:solidFill>
                            <a:schemeClr val="tx1"/>
                          </a:solidFill>
                        </a:rPr>
                        <a:t>Україна</a:t>
                      </a:r>
                      <a:endParaRPr lang="ru-RU" sz="7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200" b="1" i="1" dirty="0" smtClean="0">
                          <a:solidFill>
                            <a:schemeClr val="tx1"/>
                          </a:solidFill>
                        </a:rPr>
                        <a:t>Польща</a:t>
                      </a:r>
                      <a:endParaRPr lang="ru-RU" sz="7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473954">
                <a:tc>
                  <a:txBody>
                    <a:bodyPr/>
                    <a:lstStyle/>
                    <a:p>
                      <a:endParaRPr lang="uk-UA" sz="6000" dirty="0" smtClean="0"/>
                    </a:p>
                    <a:p>
                      <a:r>
                        <a:rPr lang="uk-UA" sz="6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150 907 </a:t>
                      </a:r>
                      <a:r>
                        <a:rPr lang="ru-RU" sz="6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•  4 </a:t>
                      </a:r>
                      <a:endParaRPr lang="ru-RU" sz="60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6000" b="1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52 113</a:t>
                      </a:r>
                      <a:r>
                        <a:rPr lang="uk-UA" sz="60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6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6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•  6 </a:t>
                      </a:r>
                    </a:p>
                    <a:p>
                      <a:endParaRPr lang="ru-RU" sz="6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atin typeface="Segoe Print" pitchFamily="2" charset="0"/>
              </a:rPr>
              <a:t/>
            </a:r>
            <a:br>
              <a:rPr lang="uk-UA" b="1" dirty="0" smtClean="0">
                <a:latin typeface="Segoe Print" pitchFamily="2" charset="0"/>
              </a:rPr>
            </a:br>
            <a:r>
              <a:rPr lang="uk-UA" sz="9800" b="1" dirty="0" smtClean="0">
                <a:latin typeface="Segoe Print" pitchFamily="2" charset="0"/>
              </a:rPr>
              <a:t>Африка</a:t>
            </a:r>
            <a:r>
              <a:rPr lang="ru-RU" b="1" dirty="0" smtClean="0">
                <a:latin typeface="Segoe Print" pitchFamily="2" charset="0"/>
              </a:rPr>
              <a:t/>
            </a:r>
            <a:br>
              <a:rPr lang="ru-RU" b="1" dirty="0" smtClean="0">
                <a:latin typeface="Segoe Print" pitchFamily="2" charset="0"/>
              </a:rPr>
            </a:br>
            <a:endParaRPr lang="ru-RU" dirty="0"/>
          </a:p>
        </p:txBody>
      </p:sp>
      <p:pic>
        <p:nvPicPr>
          <p:cNvPr id="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0166" y="1714488"/>
            <a:ext cx="6072230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r="11057" b="13711"/>
          <a:stretch/>
        </p:blipFill>
        <p:spPr bwMode="auto">
          <a:xfrm>
            <a:off x="3786182" y="3000372"/>
            <a:ext cx="571504" cy="6429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143373" y="357166"/>
            <a:ext cx="4786346" cy="6286544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>• </a:t>
            </a:r>
            <a:r>
              <a:rPr lang="ru-RU" sz="2800" b="1" i="1" dirty="0" err="1" smtClean="0">
                <a:solidFill>
                  <a:schemeClr val="tx1"/>
                </a:solidFill>
                <a:latin typeface="Georgia" pitchFamily="18" charset="0"/>
              </a:rPr>
              <a:t>Другий</a:t>
            </a: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ru-RU" sz="2800" b="1" i="1" dirty="0" smtClean="0">
                <a:latin typeface="Georgia" pitchFamily="18" charset="0"/>
              </a:rPr>
              <a:t>за </a:t>
            </a: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>величиною;</a:t>
            </a:r>
            <a:b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</a:t>
            </a:r>
            <a:r>
              <a:rPr lang="ru-RU" sz="2800" b="1" i="1" dirty="0" err="1" smtClean="0">
                <a:latin typeface="Georgia" pitchFamily="18" charset="0"/>
              </a:rPr>
              <a:t>Найспекотніший</a:t>
            </a:r>
            <a:r>
              <a:rPr lang="ru-RU" sz="2800" b="1" i="1" dirty="0" smtClean="0">
                <a:latin typeface="Georgia" pitchFamily="18" charset="0"/>
              </a:rPr>
              <a:t> материк;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</a:t>
            </a:r>
            <a:r>
              <a:rPr lang="ru-RU" sz="2800" b="1" i="1" dirty="0" err="1" smtClean="0">
                <a:latin typeface="Georgia" pitchFamily="18" charset="0"/>
              </a:rPr>
              <a:t>Пустеля</a:t>
            </a:r>
            <a:r>
              <a:rPr lang="ru-RU" sz="2800" b="1" i="1" dirty="0" smtClean="0">
                <a:latin typeface="Georgia" pitchFamily="18" charset="0"/>
              </a:rPr>
              <a:t> Сахара;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 • </a:t>
            </a:r>
            <a:r>
              <a:rPr lang="ru-RU" sz="2800" b="1" i="1" dirty="0" err="1" smtClean="0">
                <a:latin typeface="Georgia" pitchFamily="18" charset="0"/>
              </a:rPr>
              <a:t>Розташовано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понад</a:t>
            </a:r>
            <a:r>
              <a:rPr lang="ru-RU" sz="2800" b="1" i="1" dirty="0" smtClean="0">
                <a:latin typeface="Georgia" pitchFamily="18" charset="0"/>
              </a:rPr>
              <a:t> 50 держав;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Одна </a:t>
            </a:r>
            <a:r>
              <a:rPr lang="ru-RU" sz="2800" b="1" i="1" dirty="0" err="1" smtClean="0">
                <a:latin typeface="Georgia" pitchFamily="18" charset="0"/>
              </a:rPr>
              <a:t>з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найдовших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річок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світу</a:t>
            </a:r>
            <a:r>
              <a:rPr lang="ru-RU" sz="2800" b="1" i="1" dirty="0" smtClean="0">
                <a:latin typeface="Georgia" pitchFamily="18" charset="0"/>
              </a:rPr>
              <a:t> – </a:t>
            </a:r>
            <a:r>
              <a:rPr lang="ru-RU" sz="2800" b="1" i="1" dirty="0" err="1" smtClean="0">
                <a:latin typeface="Georgia" pitchFamily="18" charset="0"/>
              </a:rPr>
              <a:t>Ніл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endParaRPr lang="ru-RU" sz="2800" b="1" i="1" dirty="0" smtClean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785794"/>
            <a:ext cx="3786214" cy="550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5008" y="500042"/>
            <a:ext cx="2964112" cy="4423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76672"/>
            <a:ext cx="5105158" cy="2166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158" y="3500438"/>
            <a:ext cx="5000660" cy="2373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14282" y="2714620"/>
            <a:ext cx="5214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Ніл</a:t>
            </a:r>
            <a:r>
              <a:rPr lang="uk-UA" sz="4400" b="1" dirty="0" smtClean="0">
                <a:latin typeface="Monotype Corsiva" pitchFamily="66" charset="0"/>
              </a:rPr>
              <a:t>,</a:t>
            </a:r>
            <a:r>
              <a:rPr lang="uk-UA" sz="4400" b="1" dirty="0">
                <a:latin typeface="Monotype Corsiva" pitchFamily="66" charset="0"/>
              </a:rPr>
              <a:t> </a:t>
            </a:r>
            <a:r>
              <a:rPr lang="uk-UA" sz="4400" b="1" dirty="0" smtClean="0">
                <a:latin typeface="Monotype Corsiva" pitchFamily="66" charset="0"/>
              </a:rPr>
              <a:t>довжина </a:t>
            </a:r>
            <a:r>
              <a:rPr lang="uk-UA" sz="4400" b="1" dirty="0">
                <a:solidFill>
                  <a:srgbClr val="C00000"/>
                </a:solidFill>
                <a:latin typeface="Monotype Corsiva" pitchFamily="66" charset="0"/>
              </a:rPr>
              <a:t>6671 </a:t>
            </a:r>
            <a:r>
              <a:rPr lang="uk-UA" sz="4400" b="1" dirty="0" smtClean="0">
                <a:solidFill>
                  <a:srgbClr val="C00000"/>
                </a:solidFill>
                <a:latin typeface="Monotype Corsiva" pitchFamily="66" charset="0"/>
              </a:rPr>
              <a:t>км  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5857892"/>
            <a:ext cx="50006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5400" b="1" dirty="0">
                <a:solidFill>
                  <a:srgbClr val="C00000"/>
                </a:solidFill>
                <a:latin typeface="Monotype Corsiva" pitchFamily="66" charset="0"/>
              </a:rPr>
              <a:t>Слон</a:t>
            </a:r>
            <a:r>
              <a:rPr lang="uk-UA" sz="5400" b="1" dirty="0">
                <a:latin typeface="Monotype Corsiva" pitchFamily="66" charset="0"/>
              </a:rPr>
              <a:t>, </a:t>
            </a:r>
            <a:r>
              <a:rPr lang="uk-UA" sz="5400" b="1" dirty="0" smtClean="0">
                <a:latin typeface="Monotype Corsiva" pitchFamily="66" charset="0"/>
              </a:rPr>
              <a:t>вага </a:t>
            </a:r>
            <a:r>
              <a:rPr lang="uk-UA" sz="5400" b="1" dirty="0">
                <a:solidFill>
                  <a:srgbClr val="C00000"/>
                </a:solidFill>
                <a:latin typeface="Monotype Corsiva" pitchFamily="66" charset="0"/>
              </a:rPr>
              <a:t>7 </a:t>
            </a:r>
            <a:r>
              <a:rPr lang="uk-UA" sz="5400" b="1" dirty="0" smtClean="0">
                <a:solidFill>
                  <a:srgbClr val="C00000"/>
                </a:solidFill>
                <a:latin typeface="Monotype Corsiva" pitchFamily="66" charset="0"/>
              </a:rPr>
              <a:t>т</a:t>
            </a:r>
            <a:r>
              <a:rPr lang="uk-UA" sz="5400" b="1" dirty="0" smtClean="0">
                <a:latin typeface="Monotype Corsiva" pitchFamily="66" charset="0"/>
              </a:rPr>
              <a:t>  </a:t>
            </a:r>
            <a:endParaRPr lang="ru-RU" sz="5400" b="1" dirty="0">
              <a:latin typeface="Monotype Corsiva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57818" y="5143512"/>
            <a:ext cx="378618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Monotype Corsiva" pitchFamily="66" charset="0"/>
              </a:rPr>
              <a:t>Жираф</a:t>
            </a:r>
            <a:r>
              <a:rPr lang="uk-UA" sz="4400" b="1" dirty="0">
                <a:latin typeface="Monotype Corsiva" pitchFamily="66" charset="0"/>
              </a:rPr>
              <a:t>, </a:t>
            </a:r>
            <a:r>
              <a:rPr lang="uk-UA" sz="4400" b="1" dirty="0" smtClean="0">
                <a:latin typeface="Monotype Corsiva" pitchFamily="66" charset="0"/>
              </a:rPr>
              <a:t> </a:t>
            </a:r>
          </a:p>
          <a:p>
            <a:pPr algn="ctr"/>
            <a:r>
              <a:rPr lang="uk-UA" sz="4400" b="1" dirty="0" smtClean="0">
                <a:latin typeface="Monotype Corsiva" pitchFamily="66" charset="0"/>
              </a:rPr>
              <a:t>висота </a:t>
            </a:r>
            <a:r>
              <a:rPr lang="uk-UA" sz="4400" b="1" dirty="0">
                <a:solidFill>
                  <a:srgbClr val="C00000"/>
                </a:solidFill>
                <a:latin typeface="Monotype Corsiva" pitchFamily="66" charset="0"/>
              </a:rPr>
              <a:t>6 м 10 см</a:t>
            </a:r>
            <a:endParaRPr lang="ru-RU" sz="4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088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Segoe Print" pitchFamily="2" charset="0"/>
              </a:rPr>
              <a:t/>
            </a:r>
            <a:br>
              <a:rPr lang="uk-UA" b="1" dirty="0" smtClean="0">
                <a:latin typeface="Segoe Print" pitchFamily="2" charset="0"/>
              </a:rPr>
            </a:br>
            <a:r>
              <a:rPr lang="uk-UA" b="1" dirty="0" smtClean="0">
                <a:latin typeface="Segoe Print" pitchFamily="2" charset="0"/>
              </a:rPr>
              <a:t/>
            </a:r>
            <a:br>
              <a:rPr lang="uk-UA" b="1" dirty="0" smtClean="0">
                <a:latin typeface="Segoe Print" pitchFamily="2" charset="0"/>
              </a:rPr>
            </a:br>
            <a:r>
              <a:rPr lang="uk-UA" sz="8000" b="1" dirty="0" smtClean="0">
                <a:latin typeface="Segoe Print" pitchFamily="2" charset="0"/>
              </a:rPr>
              <a:t>Антарктида</a:t>
            </a:r>
            <a:r>
              <a:rPr lang="ru-RU" sz="8000" b="1" dirty="0" smtClean="0">
                <a:latin typeface="Segoe Print" pitchFamily="2" charset="0"/>
              </a:rPr>
              <a:t/>
            </a:r>
            <a:br>
              <a:rPr lang="ru-RU" sz="8000" b="1" dirty="0" smtClean="0">
                <a:latin typeface="Segoe Print" pitchFamily="2" charset="0"/>
              </a:rPr>
            </a:br>
            <a:endParaRPr lang="ru-RU" sz="8000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clrChange>
              <a:clrFrom>
                <a:srgbClr val="000034"/>
              </a:clrFrom>
              <a:clrTo>
                <a:srgbClr val="000034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artisticFilmGrain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036"/>
          <a:stretch/>
        </p:blipFill>
        <p:spPr>
          <a:xfrm>
            <a:off x="1428728" y="1571612"/>
            <a:ext cx="6215106" cy="478634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r="11057" b="13711"/>
          <a:stretch/>
        </p:blipFill>
        <p:spPr bwMode="auto">
          <a:xfrm>
            <a:off x="3571868" y="3000372"/>
            <a:ext cx="928694" cy="9286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5436" cy="3786214"/>
          </a:xfrm>
        </p:spPr>
        <p:txBody>
          <a:bodyPr>
            <a:noAutofit/>
          </a:bodyPr>
          <a:lstStyle/>
          <a:p>
            <a:pPr algn="l"/>
            <a:r>
              <a:rPr lang="ru-RU" sz="3200" b="1" i="1" dirty="0" smtClean="0">
                <a:latin typeface="Georgia" pitchFamily="18" charset="0"/>
              </a:rPr>
              <a:t>• </a:t>
            </a:r>
            <a:r>
              <a:rPr lang="ru-RU" sz="3200" b="1" i="1" dirty="0" err="1" smtClean="0">
                <a:latin typeface="Georgia" pitchFamily="18" charset="0"/>
              </a:rPr>
              <a:t>Найхолодніший</a:t>
            </a:r>
            <a:r>
              <a:rPr lang="ru-RU" sz="3200" b="1" i="1" dirty="0" smtClean="0">
                <a:latin typeface="Georgia" pitchFamily="18" charset="0"/>
              </a:rPr>
              <a:t> материк;</a:t>
            </a:r>
            <a:br>
              <a:rPr lang="ru-RU" sz="3200" b="1" i="1" dirty="0" smtClean="0">
                <a:latin typeface="Georgia" pitchFamily="18" charset="0"/>
              </a:rPr>
            </a:br>
            <a:r>
              <a:rPr lang="ru-RU" sz="3200" b="1" i="1" dirty="0" smtClean="0">
                <a:latin typeface="Georgia" pitchFamily="18" charset="0"/>
              </a:rPr>
              <a:t> •  </a:t>
            </a:r>
            <a:r>
              <a:rPr lang="ru-RU" sz="3200" b="1" i="1" dirty="0" err="1" smtClean="0">
                <a:latin typeface="Georgia" pitchFamily="18" charset="0"/>
              </a:rPr>
              <a:t>Майже</a:t>
            </a:r>
            <a:r>
              <a:rPr lang="ru-RU" sz="3200" b="1" i="1" dirty="0" smtClean="0">
                <a:latin typeface="Georgia" pitchFamily="18" charset="0"/>
              </a:rPr>
              <a:t> вся </a:t>
            </a:r>
            <a:r>
              <a:rPr lang="ru-RU" sz="3200" b="1" i="1" dirty="0" err="1" smtClean="0">
                <a:latin typeface="Georgia" pitchFamily="18" charset="0"/>
              </a:rPr>
              <a:t>поверхня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вкрита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кригою</a:t>
            </a:r>
            <a:r>
              <a:rPr lang="ru-RU" sz="3200" b="1" i="1" dirty="0" smtClean="0">
                <a:latin typeface="Georgia" pitchFamily="18" charset="0"/>
              </a:rPr>
              <a:t>;</a:t>
            </a:r>
            <a:br>
              <a:rPr lang="ru-RU" sz="3200" b="1" i="1" dirty="0" smtClean="0">
                <a:latin typeface="Georgia" pitchFamily="18" charset="0"/>
              </a:rPr>
            </a:br>
            <a:r>
              <a:rPr lang="ru-RU" sz="3200" b="1" i="1" dirty="0" smtClean="0">
                <a:latin typeface="Georgia" pitchFamily="18" charset="0"/>
              </a:rPr>
              <a:t> • Не </a:t>
            </a:r>
            <a:r>
              <a:rPr lang="ru-RU" sz="3200" b="1" i="1" dirty="0" err="1" smtClean="0">
                <a:latin typeface="Georgia" pitchFamily="18" charset="0"/>
              </a:rPr>
              <a:t>належить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жодній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державі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світу</a:t>
            </a:r>
            <a:r>
              <a:rPr lang="ru-RU" sz="3200" b="1" i="1" dirty="0" smtClean="0">
                <a:latin typeface="Georgia" pitchFamily="18" charset="0"/>
              </a:rPr>
              <a:t>;</a:t>
            </a:r>
            <a:br>
              <a:rPr lang="ru-RU" sz="3200" b="1" i="1" dirty="0" smtClean="0">
                <a:latin typeface="Georgia" pitchFamily="18" charset="0"/>
              </a:rPr>
            </a:br>
            <a:r>
              <a:rPr lang="ru-RU" sz="3200" b="1" i="1" dirty="0" smtClean="0">
                <a:latin typeface="Georgia" pitchFamily="18" charset="0"/>
              </a:rPr>
              <a:t> • </a:t>
            </a:r>
            <a:r>
              <a:rPr lang="ru-RU" sz="3200" b="1" i="1" dirty="0" err="1" smtClean="0">
                <a:latin typeface="Georgia" pitchFamily="18" charset="0"/>
              </a:rPr>
              <a:t>Постійного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населення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немає</a:t>
            </a:r>
            <a:r>
              <a:rPr lang="ru-RU" sz="3200" b="1" i="1" dirty="0" smtClean="0">
                <a:latin typeface="Georgia" pitchFamily="18" charset="0"/>
              </a:rPr>
              <a:t>;</a:t>
            </a:r>
            <a:br>
              <a:rPr lang="ru-RU" sz="3200" b="1" i="1" dirty="0" smtClean="0">
                <a:latin typeface="Georgia" pitchFamily="18" charset="0"/>
              </a:rPr>
            </a:br>
            <a:r>
              <a:rPr lang="ru-RU" sz="3200" b="1" i="1" dirty="0" smtClean="0">
                <a:latin typeface="Georgia" pitchFamily="18" charset="0"/>
              </a:rPr>
              <a:t> • </a:t>
            </a:r>
            <a:r>
              <a:rPr lang="ru-RU" sz="3200" b="1" i="1" dirty="0" err="1" smtClean="0">
                <a:latin typeface="Georgia" pitchFamily="18" charset="0"/>
              </a:rPr>
              <a:t>Працюють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наукові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міжнародні</a:t>
            </a:r>
            <a:r>
              <a:rPr lang="ru-RU" sz="3200" b="1" i="1" dirty="0" smtClean="0">
                <a:latin typeface="Georgia" pitchFamily="18" charset="0"/>
              </a:rPr>
              <a:t> </a:t>
            </a:r>
            <a:r>
              <a:rPr lang="ru-RU" sz="3200" b="1" i="1" dirty="0" err="1" smtClean="0">
                <a:latin typeface="Georgia" pitchFamily="18" charset="0"/>
              </a:rPr>
              <a:t>станції</a:t>
            </a:r>
            <a:r>
              <a:rPr lang="ru-RU" sz="3200" b="1" i="1" dirty="0" smtClean="0">
                <a:latin typeface="Georgia" pitchFamily="18" charset="0"/>
              </a:rPr>
              <a:t>;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AsRock\Downloads\index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857224" y="4000504"/>
            <a:ext cx="7572428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uk-UA" sz="5400" b="1" i="1" dirty="0" err="1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Руханка</a:t>
            </a:r>
            <a:r>
              <a:rPr lang="uk-UA" sz="5400" b="1" i="1" dirty="0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/>
            </a:r>
            <a:br>
              <a:rPr lang="uk-UA" sz="5400" b="1" i="1" dirty="0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</a:br>
            <a:r>
              <a:rPr lang="uk-UA" sz="5400" b="1" i="1" dirty="0" err="1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“Веселі</a:t>
            </a:r>
            <a:r>
              <a:rPr lang="uk-UA" sz="5400" b="1" i="1" dirty="0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 </a:t>
            </a:r>
            <a:r>
              <a:rPr lang="uk-UA" sz="5400" b="1" i="1" dirty="0" err="1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пінгвіни”</a:t>
            </a:r>
            <a:r>
              <a:rPr lang="uk-UA" sz="5400" b="1" i="1" dirty="0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 </a:t>
            </a:r>
            <a:endParaRPr lang="ru-RU" sz="5400" b="1" i="1" dirty="0">
              <a:solidFill>
                <a:srgbClr val="0070C0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5122" name="Picture 2" descr="C:\Users\AsRock\Downloads\img134286146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57364"/>
            <a:ext cx="8358246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atin typeface="Segoe Print" pitchFamily="2" charset="0"/>
              </a:rPr>
              <a:t/>
            </a:r>
            <a:br>
              <a:rPr lang="uk-UA" b="1" dirty="0" smtClean="0">
                <a:latin typeface="Segoe Print" pitchFamily="2" charset="0"/>
              </a:rPr>
            </a:br>
            <a:r>
              <a:rPr lang="uk-UA" sz="7300" b="1" dirty="0" smtClean="0">
                <a:latin typeface="Segoe Print" pitchFamily="2" charset="0"/>
              </a:rPr>
              <a:t>Південна Америка</a:t>
            </a:r>
            <a:r>
              <a:rPr lang="ru-RU" b="1" dirty="0" smtClean="0">
                <a:latin typeface="Segoe Print" pitchFamily="2" charset="0"/>
              </a:rPr>
              <a:t/>
            </a:r>
            <a:br>
              <a:rPr lang="ru-RU" b="1" dirty="0" smtClean="0">
                <a:latin typeface="Segoe Print" pitchFamily="2" charset="0"/>
              </a:rPr>
            </a:br>
            <a:endParaRPr lang="ru-RU" dirty="0"/>
          </a:p>
        </p:txBody>
      </p:sp>
      <p:pic>
        <p:nvPicPr>
          <p:cNvPr id="4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08" y="1785926"/>
            <a:ext cx="4429156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r="11057" b="13711"/>
          <a:stretch/>
        </p:blipFill>
        <p:spPr bwMode="auto">
          <a:xfrm>
            <a:off x="4500562" y="3929066"/>
            <a:ext cx="642942" cy="6429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7818" y="0"/>
            <a:ext cx="378618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357166"/>
            <a:ext cx="5286380" cy="60016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vi-VN" sz="4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Христофо́р Колу́мб</a:t>
            </a:r>
            <a:r>
              <a:rPr lang="vi-VN" sz="4800" dirty="0">
                <a:solidFill>
                  <a:schemeClr val="tx2">
                    <a:lumMod val="10000"/>
                  </a:schemeClr>
                </a:solidFill>
              </a:rPr>
              <a:t> </a:t>
            </a:r>
            <a:endParaRPr lang="uk-UA" sz="4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r>
              <a:rPr lang="uk-UA" sz="4800" dirty="0" smtClean="0">
                <a:solidFill>
                  <a:schemeClr val="tx2">
                    <a:lumMod val="10000"/>
                  </a:schemeClr>
                </a:solidFill>
                <a:latin typeface="Georgia" pitchFamily="18" charset="0"/>
              </a:rPr>
              <a:t> - </a:t>
            </a:r>
            <a:r>
              <a:rPr lang="vi-VN" sz="4800" dirty="0">
                <a:solidFill>
                  <a:schemeClr val="tx2">
                    <a:lumMod val="10000"/>
                  </a:schemeClr>
                </a:solidFill>
              </a:rPr>
              <a:t> </a:t>
            </a:r>
            <a:r>
              <a:rPr lang="vi-VN" sz="4800" b="1" i="1" dirty="0" smtClean="0">
                <a:solidFill>
                  <a:schemeClr val="tx2">
                    <a:lumMod val="10000"/>
                  </a:schemeClr>
                </a:solidFill>
              </a:rPr>
              <a:t>іспанс</a:t>
            </a:r>
            <a:r>
              <a:rPr lang="uk-UA" sz="4800" b="1" i="1" dirty="0" err="1" smtClean="0">
                <a:solidFill>
                  <a:schemeClr val="tx2">
                    <a:lumMod val="10000"/>
                  </a:schemeClr>
                </a:solidFill>
              </a:rPr>
              <a:t>ький</a:t>
            </a:r>
            <a:r>
              <a:rPr lang="uk-UA" sz="4800" b="1" i="1" dirty="0" smtClean="0">
                <a:solidFill>
                  <a:schemeClr val="tx2">
                    <a:lumMod val="10000"/>
                  </a:schemeClr>
                </a:solidFill>
              </a:rPr>
              <a:t> мореплавець</a:t>
            </a:r>
            <a:r>
              <a:rPr lang="vi-VN" sz="4800" b="1" i="1" dirty="0" smtClean="0">
                <a:solidFill>
                  <a:schemeClr val="tx2">
                    <a:lumMod val="10000"/>
                  </a:schemeClr>
                </a:solidFill>
              </a:rPr>
              <a:t>, </a:t>
            </a:r>
            <a:r>
              <a:rPr lang="vi-VN" sz="4800" b="1" i="1" dirty="0">
                <a:solidFill>
                  <a:schemeClr val="tx2">
                    <a:lumMod val="10000"/>
                  </a:schemeClr>
                </a:solidFill>
              </a:rPr>
              <a:t>першовідкривач Південної </a:t>
            </a:r>
            <a:r>
              <a:rPr lang="vi-VN" sz="4800" b="1" i="1" dirty="0" smtClean="0">
                <a:solidFill>
                  <a:schemeClr val="tx2">
                    <a:lumMod val="10000"/>
                  </a:schemeClr>
                </a:solidFill>
              </a:rPr>
              <a:t>Америки</a:t>
            </a:r>
            <a:endParaRPr lang="ru-RU" sz="4800" b="1" i="1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r>
              <a:rPr lang="ru-RU" sz="4800" b="1" i="1" dirty="0" smtClean="0">
                <a:solidFill>
                  <a:schemeClr val="tx2">
                    <a:lumMod val="10000"/>
                  </a:schemeClr>
                </a:solidFill>
                <a:latin typeface="Georgia" pitchFamily="18" charset="0"/>
              </a:rPr>
              <a:t>(1492 р.)</a:t>
            </a:r>
            <a:endParaRPr lang="ru-RU" sz="4800" b="1" i="1" dirty="0">
              <a:solidFill>
                <a:schemeClr val="tx2">
                  <a:lumMod val="1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196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28604"/>
            <a:ext cx="4000528" cy="5929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2" y="214290"/>
            <a:ext cx="4429156" cy="6072229"/>
          </a:xfrm>
        </p:spPr>
        <p:txBody>
          <a:bodyPr rtlCol="0">
            <a:normAutofit fontScale="90000"/>
          </a:bodyPr>
          <a:lstStyle/>
          <a:p>
            <a:pPr algn="l">
              <a:defRPr/>
            </a:pP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• </a:t>
            </a:r>
            <a:r>
              <a:rPr lang="ru-RU" sz="2800" b="1" i="1" dirty="0" err="1" smtClean="0">
                <a:latin typeface="Georgia" pitchFamily="18" charset="0"/>
              </a:rPr>
              <a:t>Омивають</a:t>
            </a:r>
            <a:r>
              <a:rPr lang="ru-RU" sz="2800" b="1" i="1" dirty="0" smtClean="0">
                <a:latin typeface="Georgia" pitchFamily="18" charset="0"/>
              </a:rPr>
              <a:t> води  </a:t>
            </a:r>
            <a:r>
              <a:rPr lang="ru-RU" sz="2800" b="1" i="1" dirty="0" err="1" smtClean="0">
                <a:latin typeface="Georgia" pitchFamily="18" charset="0"/>
              </a:rPr>
              <a:t>Атлантичного</a:t>
            </a:r>
            <a:r>
              <a:rPr lang="ru-RU" sz="2800" b="1" i="1" dirty="0" smtClean="0">
                <a:latin typeface="Georgia" pitchFamily="18" charset="0"/>
              </a:rPr>
              <a:t>  та Тихого </a:t>
            </a:r>
            <a:r>
              <a:rPr lang="ru-RU" sz="2800" b="1" i="1" dirty="0" err="1" smtClean="0">
                <a:latin typeface="Georgia" pitchFamily="18" charset="0"/>
              </a:rPr>
              <a:t>океанів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• </a:t>
            </a:r>
            <a:r>
              <a:rPr lang="ru-RU" sz="2800" b="1" i="1" dirty="0" err="1" smtClean="0">
                <a:latin typeface="Georgia" pitchFamily="18" charset="0"/>
              </a:rPr>
              <a:t>Найбільш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дощовий</a:t>
            </a:r>
            <a:r>
              <a:rPr lang="ru-RU" sz="2800" b="1" i="1" dirty="0" smtClean="0">
                <a:latin typeface="Georgia" pitchFamily="18" charset="0"/>
              </a:rPr>
              <a:t> материк;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b="1" i="1" dirty="0" smtClean="0">
                <a:latin typeface="Georgia" pitchFamily="18" charset="0"/>
              </a:rPr>
              <a:t> </a:t>
            </a:r>
            <a:r>
              <a:rPr lang="ru-RU" sz="2800" b="1" i="1" dirty="0" smtClean="0">
                <a:latin typeface="Georgia" pitchFamily="18" charset="0"/>
              </a:rPr>
              <a:t>• </a:t>
            </a:r>
            <a:r>
              <a:rPr lang="ru-RU" sz="2800" b="1" i="1" dirty="0" err="1" smtClean="0">
                <a:latin typeface="Georgia" pitchFamily="18" charset="0"/>
              </a:rPr>
              <a:t>Найбільша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річка</a:t>
            </a:r>
            <a:r>
              <a:rPr lang="ru-RU" sz="2800" b="1" i="1" dirty="0" smtClean="0">
                <a:latin typeface="Georgia" pitchFamily="18" charset="0"/>
              </a:rPr>
              <a:t> на </a:t>
            </a:r>
            <a:r>
              <a:rPr lang="ru-RU" sz="2800" b="1" i="1" dirty="0" err="1" smtClean="0">
                <a:latin typeface="Georgia" pitchFamily="18" charset="0"/>
              </a:rPr>
              <a:t>Землі</a:t>
            </a:r>
            <a:r>
              <a:rPr lang="ru-RU" sz="2800" b="1" i="1" dirty="0" smtClean="0">
                <a:latin typeface="Georgia" pitchFamily="18" charset="0"/>
              </a:rPr>
              <a:t> – Амазонка;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Створено </a:t>
            </a:r>
            <a:r>
              <a:rPr lang="ru-RU" sz="2800" b="1" i="1" dirty="0" err="1" smtClean="0">
                <a:latin typeface="Georgia" pitchFamily="18" charset="0"/>
              </a:rPr>
              <a:t>близько</a:t>
            </a:r>
            <a:r>
              <a:rPr lang="ru-RU" sz="2800" b="1" i="1" dirty="0" smtClean="0">
                <a:latin typeface="Georgia" pitchFamily="18" charset="0"/>
              </a:rPr>
              <a:t> 200 </a:t>
            </a:r>
            <a:r>
              <a:rPr lang="ru-RU" sz="2800" b="1" i="1" dirty="0" err="1" smtClean="0">
                <a:latin typeface="Georgia" pitchFamily="18" charset="0"/>
              </a:rPr>
              <a:t>заповідників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і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національних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парків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endParaRPr lang="ru-RU" b="1" i="1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6600" b="1" dirty="0" smtClean="0"/>
              <a:t>х </a:t>
            </a:r>
            <a:r>
              <a:rPr lang="uk-UA" sz="6600" dirty="0" smtClean="0"/>
              <a:t>•</a:t>
            </a:r>
            <a:r>
              <a:rPr lang="uk-UA" sz="6600" b="1" dirty="0" smtClean="0"/>
              <a:t> 4 + 1200 = 28 400</a:t>
            </a:r>
          </a:p>
          <a:p>
            <a:pPr>
              <a:buNone/>
            </a:pPr>
            <a:r>
              <a:rPr lang="uk-UA" sz="6600" b="1" dirty="0" smtClean="0"/>
              <a:t>х </a:t>
            </a:r>
            <a:r>
              <a:rPr lang="uk-UA" sz="6600" dirty="0" smtClean="0"/>
              <a:t>•</a:t>
            </a:r>
            <a:r>
              <a:rPr lang="uk-UA" sz="6600" b="1" dirty="0" smtClean="0"/>
              <a:t> 4 = 28 400 – 1200</a:t>
            </a:r>
          </a:p>
          <a:p>
            <a:pPr>
              <a:buNone/>
            </a:pPr>
            <a:r>
              <a:rPr lang="uk-UA" sz="6600" b="1" dirty="0" smtClean="0"/>
              <a:t>х </a:t>
            </a:r>
            <a:r>
              <a:rPr lang="uk-UA" sz="6600" dirty="0" smtClean="0"/>
              <a:t>•</a:t>
            </a:r>
            <a:r>
              <a:rPr lang="uk-UA" sz="6600" b="1" dirty="0" smtClean="0"/>
              <a:t> 4 = 27 200</a:t>
            </a:r>
          </a:p>
          <a:p>
            <a:pPr>
              <a:buNone/>
            </a:pPr>
            <a:r>
              <a:rPr lang="uk-UA" sz="6600" b="1" dirty="0" smtClean="0"/>
              <a:t>х = 27 200 </a:t>
            </a:r>
            <a:r>
              <a:rPr lang="uk-UA" sz="8000" b="1" dirty="0" smtClean="0"/>
              <a:t>:</a:t>
            </a:r>
            <a:r>
              <a:rPr lang="uk-UA" sz="6600" b="1" dirty="0" smtClean="0"/>
              <a:t> 4</a:t>
            </a:r>
          </a:p>
          <a:p>
            <a:pPr>
              <a:buNone/>
            </a:pPr>
            <a:r>
              <a:rPr lang="uk-UA" sz="6600" b="1" dirty="0" smtClean="0"/>
              <a:t>х= 6800 (км)</a:t>
            </a:r>
            <a:endParaRPr lang="ru-RU" sz="66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atin typeface="Segoe Print" pitchFamily="2" charset="0"/>
              </a:rPr>
              <a:t/>
            </a:r>
            <a:br>
              <a:rPr lang="uk-UA" b="1" dirty="0" smtClean="0">
                <a:latin typeface="Segoe Print" pitchFamily="2" charset="0"/>
              </a:rPr>
            </a:br>
            <a:r>
              <a:rPr lang="uk-UA" b="1" dirty="0" smtClean="0">
                <a:latin typeface="Segoe Print" pitchFamily="2" charset="0"/>
              </a:rPr>
              <a:t/>
            </a:r>
            <a:br>
              <a:rPr lang="uk-UA" b="1" dirty="0" smtClean="0">
                <a:latin typeface="Segoe Print" pitchFamily="2" charset="0"/>
              </a:rPr>
            </a:br>
            <a:r>
              <a:rPr lang="uk-UA" sz="6700" b="1" dirty="0" smtClean="0">
                <a:latin typeface="Segoe Print" pitchFamily="2" charset="0"/>
              </a:rPr>
              <a:t>Північна Америка</a:t>
            </a:r>
            <a:r>
              <a:rPr lang="ru-RU" sz="6700" b="1" dirty="0" smtClean="0">
                <a:latin typeface="Segoe Print" pitchFamily="2" charset="0"/>
              </a:rPr>
              <a:t/>
            </a:r>
            <a:br>
              <a:rPr lang="ru-RU" sz="6700" b="1" dirty="0" smtClean="0">
                <a:latin typeface="Segoe Print" pitchFamily="2" charset="0"/>
              </a:rPr>
            </a:br>
            <a:endParaRPr lang="ru-RU" sz="6700" dirty="0"/>
          </a:p>
        </p:txBody>
      </p:sp>
      <p:pic>
        <p:nvPicPr>
          <p:cNvPr id="4" name="Picture 7" descr="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7356" y="1714488"/>
            <a:ext cx="5072098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r="11057" b="13711"/>
          <a:stretch/>
        </p:blipFill>
        <p:spPr bwMode="auto">
          <a:xfrm>
            <a:off x="4857752" y="4214818"/>
            <a:ext cx="642942" cy="6429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429124" y="214290"/>
            <a:ext cx="4429156" cy="6143668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>• </a:t>
            </a:r>
            <a:r>
              <a:rPr lang="ru-RU" sz="2800" b="1" i="1" dirty="0" err="1" smtClean="0">
                <a:solidFill>
                  <a:schemeClr val="tx1"/>
                </a:solidFill>
                <a:latin typeface="Georgia" pitchFamily="18" charset="0"/>
              </a:rPr>
              <a:t>Третій</a:t>
            </a: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> за величиною материк;</a:t>
            </a:r>
            <a:b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 </a:t>
            </a:r>
            <a:r>
              <a:rPr lang="ru-RU" sz="2800" b="1" i="1" dirty="0" err="1" smtClean="0">
                <a:latin typeface="Georgia" pitchFamily="18" charset="0"/>
              </a:rPr>
              <a:t>Багатий</a:t>
            </a:r>
            <a:r>
              <a:rPr lang="ru-RU" sz="2800" b="1" i="1" dirty="0" smtClean="0">
                <a:latin typeface="Georgia" pitchFamily="18" charset="0"/>
              </a:rPr>
              <a:t> на </a:t>
            </a:r>
            <a:r>
              <a:rPr lang="ru-RU" sz="2800" b="1" i="1" dirty="0" err="1" smtClean="0">
                <a:latin typeface="Georgia" pitchFamily="18" charset="0"/>
              </a:rPr>
              <a:t>корисні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копалини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</a:t>
            </a:r>
            <a:r>
              <a:rPr lang="ru-RU" sz="2800" b="1" i="1" dirty="0" err="1" smtClean="0">
                <a:latin typeface="Georgia" pitchFamily="18" charset="0"/>
              </a:rPr>
              <a:t>Корінні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мешканці</a:t>
            </a:r>
            <a:r>
              <a:rPr lang="ru-RU" sz="2800" b="1" i="1" dirty="0" smtClean="0">
                <a:latin typeface="Georgia" pitchFamily="18" charset="0"/>
              </a:rPr>
              <a:t> – </a:t>
            </a:r>
            <a:r>
              <a:rPr lang="ru-RU" sz="2800" b="1" i="1" dirty="0" err="1" smtClean="0">
                <a:latin typeface="Georgia" pitchFamily="18" charset="0"/>
              </a:rPr>
              <a:t>індіанці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і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ескімоси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 Природа материка </a:t>
            </a:r>
            <a:r>
              <a:rPr lang="ru-RU" sz="2800" b="1" i="1" dirty="0" err="1" smtClean="0">
                <a:latin typeface="Georgia" pitchFamily="18" charset="0"/>
              </a:rPr>
              <a:t>багата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і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різноманітна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endParaRPr lang="ru-RU" sz="2800" b="1" i="1" dirty="0" smtClean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9219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357166"/>
            <a:ext cx="3857652" cy="62151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428604"/>
            <a:ext cx="8784976" cy="47089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Задача</a:t>
            </a:r>
          </a:p>
          <a:p>
            <a:pPr algn="ctr"/>
            <a:r>
              <a:rPr lang="uk-UA" sz="60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Висота сосни </a:t>
            </a:r>
            <a:r>
              <a:rPr lang="uk-UA" sz="60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2 8 </a:t>
            </a:r>
            <a:r>
              <a:rPr lang="uk-UA" sz="60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м, що  у </a:t>
            </a:r>
            <a:r>
              <a:rPr lang="uk-UA" sz="60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60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рази менше, ніж висота секвої. Яка висота секвої? </a:t>
            </a:r>
            <a:endParaRPr lang="ru-RU" sz="6000" b="1" i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5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5436" cy="1357322"/>
          </a:xfrm>
        </p:spPr>
        <p:txBody>
          <a:bodyPr>
            <a:noAutofit/>
          </a:bodyPr>
          <a:lstStyle/>
          <a:p>
            <a:r>
              <a:rPr lang="uk-UA" sz="5400" b="1" dirty="0" smtClean="0"/>
              <a:t>Національний парк секвої (США)</a:t>
            </a:r>
            <a:endParaRPr lang="ru-RU" sz="5400" b="1" dirty="0"/>
          </a:p>
        </p:txBody>
      </p:sp>
      <p:pic>
        <p:nvPicPr>
          <p:cNvPr id="4" name="Picture 2" descr="C:\Users\AsRock\Desktop\maxresdefaul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3857628"/>
            <a:ext cx="8286808" cy="2649882"/>
          </a:xfrm>
          <a:prstGeom prst="rect">
            <a:avLst/>
          </a:prstGeom>
          <a:noFill/>
        </p:spPr>
      </p:pic>
      <p:pic>
        <p:nvPicPr>
          <p:cNvPr id="2050" name="Picture 2" descr="C:\Users\AsRock\Desktop\tunnel-stvol-dere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571612"/>
            <a:ext cx="3238522" cy="2214578"/>
          </a:xfrm>
          <a:prstGeom prst="rect">
            <a:avLst/>
          </a:prstGeom>
          <a:noFill/>
        </p:spPr>
      </p:pic>
      <p:pic>
        <p:nvPicPr>
          <p:cNvPr id="2051" name="Picture 3" descr="C:\Users\AsRock\Desktop\pic-18-02-2018-06584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571612"/>
            <a:ext cx="3309934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>
                <a:latin typeface="Segoe Print" pitchFamily="2" charset="0"/>
                <a:cs typeface="Times New Roman" pitchFamily="18" charset="0"/>
              </a:rPr>
              <a:t>Австралія</a:t>
            </a:r>
            <a:endParaRPr lang="ru-RU" sz="8000" dirty="0"/>
          </a:p>
        </p:txBody>
      </p:sp>
      <p:pic>
        <p:nvPicPr>
          <p:cNvPr id="4" name="Picture 1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1670" y="2000240"/>
            <a:ext cx="4714908" cy="4071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r="11057" b="13711"/>
          <a:stretch/>
        </p:blipFill>
        <p:spPr bwMode="auto">
          <a:xfrm>
            <a:off x="4857752" y="4214818"/>
            <a:ext cx="642942" cy="6429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643438" y="404664"/>
            <a:ext cx="4286280" cy="6024732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latin typeface="Georgia" pitchFamily="18" charset="0"/>
              </a:rPr>
              <a:t>• </a:t>
            </a:r>
            <a:r>
              <a:rPr lang="ru-RU" sz="2800" b="1" i="1" dirty="0" err="1" smtClean="0">
                <a:latin typeface="Georgia" pitchFamily="18" charset="0"/>
              </a:rPr>
              <a:t>Найменший</a:t>
            </a:r>
            <a:r>
              <a:rPr lang="ru-RU" sz="2800" b="1" i="1" dirty="0" smtClean="0">
                <a:latin typeface="Georgia" pitchFamily="18" charset="0"/>
              </a:rPr>
              <a:t> материк на </a:t>
            </a:r>
            <a:r>
              <a:rPr lang="ru-RU" sz="2800" b="1" i="1" dirty="0" err="1" smtClean="0">
                <a:latin typeface="Georgia" pitchFamily="18" charset="0"/>
              </a:rPr>
              <a:t>Землі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</a:t>
            </a:r>
            <a:r>
              <a:rPr lang="ru-RU" sz="2800" b="1" i="1" dirty="0" err="1" smtClean="0">
                <a:latin typeface="Georgia" pitchFamily="18" charset="0"/>
              </a:rPr>
              <a:t>Розміщена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тільки</a:t>
            </a:r>
            <a:r>
              <a:rPr lang="ru-RU" sz="2800" b="1" i="1" dirty="0" smtClean="0">
                <a:latin typeface="Georgia" pitchFamily="18" charset="0"/>
              </a:rPr>
              <a:t> одна держава- </a:t>
            </a:r>
            <a:r>
              <a:rPr lang="ru-RU" sz="2800" b="1" i="1" dirty="0" err="1" smtClean="0">
                <a:latin typeface="Georgia" pitchFamily="18" charset="0"/>
              </a:rPr>
              <a:t>Австралійський</a:t>
            </a:r>
            <a:r>
              <a:rPr lang="ru-RU" sz="2800" b="1" i="1" dirty="0" smtClean="0">
                <a:latin typeface="Georgia" pitchFamily="18" charset="0"/>
              </a:rPr>
              <a:t> союз;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</a:t>
            </a:r>
            <a:r>
              <a:rPr lang="ru-RU" sz="2800" b="1" i="1" dirty="0" err="1" smtClean="0">
                <a:latin typeface="Georgia" pitchFamily="18" charset="0"/>
              </a:rPr>
              <a:t>Найсухіший</a:t>
            </a:r>
            <a:r>
              <a:rPr lang="ru-RU" sz="2800" b="1" i="1" dirty="0" smtClean="0">
                <a:latin typeface="Georgia" pitchFamily="18" charset="0"/>
              </a:rPr>
              <a:t> материк </a:t>
            </a:r>
            <a:r>
              <a:rPr lang="ru-RU" sz="2800" b="1" i="1" dirty="0" err="1" smtClean="0">
                <a:latin typeface="Georgia" pitchFamily="18" charset="0"/>
              </a:rPr>
              <a:t>Землі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/>
            </a:r>
            <a:br>
              <a:rPr lang="ru-RU" sz="2800" b="1" i="1" dirty="0" smtClean="0">
                <a:latin typeface="Georgia" pitchFamily="18" charset="0"/>
              </a:rPr>
            </a:br>
            <a:r>
              <a:rPr lang="ru-RU" sz="2800" b="1" i="1" dirty="0" smtClean="0">
                <a:latin typeface="Georgia" pitchFamily="18" charset="0"/>
              </a:rPr>
              <a:t> • </a:t>
            </a:r>
            <a:r>
              <a:rPr lang="ru-RU" sz="2800" b="1" i="1" dirty="0" err="1" smtClean="0">
                <a:latin typeface="Georgia" pitchFamily="18" charset="0"/>
              </a:rPr>
              <a:t>Корінне</a:t>
            </a:r>
            <a:r>
              <a:rPr lang="ru-RU" sz="2800" b="1" i="1" dirty="0" smtClean="0">
                <a:latin typeface="Georgia" pitchFamily="18" charset="0"/>
              </a:rPr>
              <a:t> </a:t>
            </a:r>
            <a:r>
              <a:rPr lang="ru-RU" sz="2800" b="1" i="1" dirty="0" err="1" smtClean="0">
                <a:latin typeface="Georgia" pitchFamily="18" charset="0"/>
              </a:rPr>
              <a:t>населення</a:t>
            </a:r>
            <a:r>
              <a:rPr lang="ru-RU" sz="2800" b="1" i="1" dirty="0" smtClean="0">
                <a:latin typeface="Georgia" pitchFamily="18" charset="0"/>
              </a:rPr>
              <a:t> – </a:t>
            </a:r>
            <a:r>
              <a:rPr lang="ru-RU" sz="2800" b="1" i="1" dirty="0" err="1" smtClean="0">
                <a:latin typeface="Georgia" pitchFamily="18" charset="0"/>
              </a:rPr>
              <a:t>аборигени</a:t>
            </a:r>
            <a:r>
              <a:rPr lang="ru-RU" sz="2800" b="1" i="1" dirty="0" smtClean="0">
                <a:latin typeface="Georgia" pitchFamily="18" charset="0"/>
              </a:rPr>
              <a:t>;</a:t>
            </a:r>
            <a:endParaRPr lang="ru-RU" sz="2800" b="1" i="1" dirty="0" smtClean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10244" name="Содержимое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500042"/>
            <a:ext cx="4143404" cy="6000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rgbClr val="002060"/>
                </a:solidFill>
              </a:rPr>
              <a:t>Задача</a:t>
            </a:r>
            <a:endParaRPr lang="ru-RU" sz="66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715436" cy="571504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5400" b="1" dirty="0" smtClean="0">
                <a:solidFill>
                  <a:srgbClr val="0000FF"/>
                </a:solidFill>
              </a:rPr>
              <a:t>До Австралійського міста Сідней вилетів літак з Києва. Швидкість літака 700 км/год. Відстань між містами 14 700 км. Скільки годин триває політ до міста Сідней?</a:t>
            </a:r>
            <a:endParaRPr lang="ru-RU" sz="5400" b="1" dirty="0" smtClean="0">
              <a:solidFill>
                <a:srgbClr val="0000FF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85725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k-UA" b="1" i="1" dirty="0" smtClean="0">
                <a:solidFill>
                  <a:schemeClr val="tx1"/>
                </a:solidFill>
                <a:latin typeface="Georgia" pitchFamily="18" charset="0"/>
              </a:rPr>
              <a:t>Материки Землі</a:t>
            </a:r>
            <a:endParaRPr lang="ru-RU" b="1" i="1" dirty="0" smtClean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6145" name="Picture 1" descr="C:\Users\AsRock\Downloads\png-transparent-darwin-cartoon-illustration-australian-travel-cartoon-hand-painted-map-watercolor-painting-cartoon-character-hand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5214950"/>
            <a:ext cx="1949237" cy="1428760"/>
          </a:xfrm>
          <a:prstGeom prst="rect">
            <a:avLst/>
          </a:prstGeom>
          <a:noFill/>
        </p:spPr>
      </p:pic>
      <p:pic>
        <p:nvPicPr>
          <p:cNvPr id="6146" name="Picture 2" descr="C:\Users\AsRock\Downloads\inde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5143512"/>
            <a:ext cx="1652582" cy="1452475"/>
          </a:xfrm>
          <a:prstGeom prst="rect">
            <a:avLst/>
          </a:prstGeom>
          <a:noFill/>
        </p:spPr>
      </p:pic>
      <p:pic>
        <p:nvPicPr>
          <p:cNvPr id="6147" name="Picture 3" descr="C:\Users\AsRock\Downloads\Северная6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928670"/>
            <a:ext cx="1568438" cy="1857388"/>
          </a:xfrm>
          <a:prstGeom prst="rect">
            <a:avLst/>
          </a:prstGeom>
          <a:noFill/>
        </p:spPr>
      </p:pic>
      <p:pic>
        <p:nvPicPr>
          <p:cNvPr id="6148" name="Picture 4" descr="C:\Users\AsRock\Downloads\Южная6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3143248"/>
            <a:ext cx="1714512" cy="1857388"/>
          </a:xfrm>
          <a:prstGeom prst="rect">
            <a:avLst/>
          </a:prstGeom>
          <a:noFill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472" y="2928934"/>
            <a:ext cx="1829600" cy="2071702"/>
          </a:xfrm>
          <a:prstGeom prst="rect">
            <a:avLst/>
          </a:prstGeom>
        </p:spPr>
      </p:pic>
      <p:pic>
        <p:nvPicPr>
          <p:cNvPr id="8" name="Picture 2" descr="Интересная и увлекательная география. Стихотворение - Евразия - География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00108"/>
            <a:ext cx="2965956" cy="191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929454" y="1428736"/>
            <a:ext cx="2000264" cy="78581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>
                <a:solidFill>
                  <a:schemeClr val="tx1"/>
                </a:solidFill>
              </a:rPr>
              <a:t>Пн. Америка</a:t>
            </a:r>
            <a:endParaRPr lang="uk-UA" sz="2800" b="1" i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488" y="3500438"/>
            <a:ext cx="2000264" cy="78581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 smtClean="0">
                <a:solidFill>
                  <a:schemeClr val="tx1"/>
                </a:solidFill>
              </a:rPr>
              <a:t>Африка</a:t>
            </a:r>
            <a:endParaRPr lang="uk-UA" sz="3600" b="1" i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29454" y="3429000"/>
            <a:ext cx="2000264" cy="8572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>
                <a:solidFill>
                  <a:schemeClr val="tx1"/>
                </a:solidFill>
              </a:rPr>
              <a:t>Пд. Америка</a:t>
            </a:r>
            <a:endParaRPr lang="uk-UA" sz="2800" b="1" i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71802" y="1428736"/>
            <a:ext cx="2000264" cy="7858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i="1" dirty="0" smtClean="0">
                <a:solidFill>
                  <a:schemeClr val="tx1"/>
                </a:solidFill>
              </a:rPr>
              <a:t>Євразія</a:t>
            </a:r>
            <a:endParaRPr lang="uk-UA" sz="4000" b="1" i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58016" y="5357827"/>
            <a:ext cx="2143140" cy="78581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Антарктида</a:t>
            </a:r>
            <a:endParaRPr lang="uk-UA" sz="2400" b="1" i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71736" y="5429265"/>
            <a:ext cx="2108634" cy="78581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Австралія</a:t>
            </a:r>
            <a:endParaRPr lang="uk-UA" sz="2800" b="1" i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9801" y="159109"/>
            <a:ext cx="114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4">
            <a:extLst>
              <a:ext uri="{FF2B5EF4-FFF2-40B4-BE49-F238E27FC236}">
                <a16:creationId xmlns="" xmlns:a16="http://schemas.microsoft.com/office/drawing/2014/main" id="{6F18290F-02C1-493B-B24A-343BB9484D7F}"/>
              </a:ext>
            </a:extLst>
          </p:cNvPr>
          <p:cNvSpPr/>
          <p:nvPr/>
        </p:nvSpPr>
        <p:spPr>
          <a:xfrm>
            <a:off x="214282" y="214290"/>
            <a:ext cx="8643998" cy="785818"/>
          </a:xfrm>
          <a:prstGeom prst="rect">
            <a:avLst/>
          </a:prstGeom>
          <a:gradFill>
            <a:gsLst>
              <a:gs pos="0">
                <a:srgbClr val="FFC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uk-UA" sz="4400" b="1" i="1" dirty="0">
                <a:solidFill>
                  <a:schemeClr val="tx1"/>
                </a:solidFill>
              </a:rPr>
              <a:t>Вправа «Емоційна ромашка</a:t>
            </a:r>
            <a:r>
              <a:rPr lang="uk-UA" sz="4400" b="1" i="1" dirty="0" smtClean="0">
                <a:solidFill>
                  <a:schemeClr val="tx1"/>
                </a:solidFill>
              </a:rPr>
              <a:t>»</a:t>
            </a:r>
            <a:endParaRPr lang="ru-RU" sz="4400" b="1" i="1" dirty="0">
              <a:solidFill>
                <a:schemeClr val="tx1"/>
              </a:solidFill>
            </a:endParaRPr>
          </a:p>
        </p:txBody>
      </p:sp>
      <p:sp>
        <p:nvSpPr>
          <p:cNvPr id="2" name="Выноска-облако 1"/>
          <p:cNvSpPr/>
          <p:nvPr/>
        </p:nvSpPr>
        <p:spPr>
          <a:xfrm>
            <a:off x="214282" y="3786191"/>
            <a:ext cx="3143272" cy="2857520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Я задоволена </a:t>
            </a:r>
          </a:p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(</a:t>
            </a:r>
            <a:r>
              <a:rPr lang="uk-UA" sz="2800" b="1" dirty="0" err="1" smtClean="0">
                <a:solidFill>
                  <a:schemeClr val="bg1"/>
                </a:solidFill>
              </a:rPr>
              <a:t>-ний</a:t>
            </a:r>
            <a:r>
              <a:rPr lang="uk-UA" sz="2800" b="1" dirty="0" smtClean="0">
                <a:solidFill>
                  <a:schemeClr val="bg1"/>
                </a:solidFill>
              </a:rPr>
              <a:t>).  </a:t>
            </a:r>
          </a:p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У </a:t>
            </a:r>
            <a:r>
              <a:rPr lang="uk-UA" sz="2800" b="1" dirty="0">
                <a:solidFill>
                  <a:schemeClr val="bg1"/>
                </a:solidFill>
              </a:rPr>
              <a:t>мене все </a:t>
            </a:r>
            <a:r>
              <a:rPr lang="uk-UA" sz="2800" b="1" dirty="0" smtClean="0">
                <a:solidFill>
                  <a:schemeClr val="bg1"/>
                </a:solidFill>
              </a:rPr>
              <a:t>вийшло.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3291840" y="3857628"/>
            <a:ext cx="2994671" cy="2714643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Я старалась 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(</a:t>
            </a:r>
            <a:r>
              <a:rPr lang="uk-UA" sz="2800" b="1" dirty="0" err="1" smtClean="0">
                <a:solidFill>
                  <a:schemeClr val="tx1"/>
                </a:solidFill>
              </a:rPr>
              <a:t>-вся</a:t>
            </a:r>
            <a:r>
              <a:rPr lang="uk-UA" sz="2800" b="1" dirty="0" smtClean="0">
                <a:solidFill>
                  <a:schemeClr val="tx1"/>
                </a:solidFill>
              </a:rPr>
              <a:t>), але було досить  </a:t>
            </a:r>
            <a:r>
              <a:rPr lang="uk-UA" sz="2800" b="1" dirty="0">
                <a:solidFill>
                  <a:schemeClr val="tx1"/>
                </a:solidFill>
              </a:rPr>
              <a:t>важко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3" name="Выноска-облако 12"/>
          <p:cNvSpPr/>
          <p:nvPr/>
        </p:nvSpPr>
        <p:spPr>
          <a:xfrm>
            <a:off x="6198240" y="3857628"/>
            <a:ext cx="2731478" cy="27013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На жаль, я  майже нічого </a:t>
            </a:r>
            <a:r>
              <a:rPr lang="uk-UA" sz="2800" b="1" dirty="0">
                <a:solidFill>
                  <a:schemeClr val="bg1"/>
                </a:solidFill>
              </a:rPr>
              <a:t>не </a:t>
            </a:r>
            <a:r>
              <a:rPr lang="uk-UA" sz="2800" b="1" dirty="0" smtClean="0">
                <a:solidFill>
                  <a:schemeClr val="bg1"/>
                </a:solidFill>
              </a:rPr>
              <a:t>зрозуміла (-в).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949" b="16923"/>
          <a:stretch/>
        </p:blipFill>
        <p:spPr>
          <a:xfrm>
            <a:off x="474709" y="1229660"/>
            <a:ext cx="2739969" cy="20564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666" b="16667"/>
          <a:stretch/>
        </p:blipFill>
        <p:spPr>
          <a:xfrm>
            <a:off x="6357950" y="1142984"/>
            <a:ext cx="2305446" cy="21431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025" b="16693"/>
          <a:stretch/>
        </p:blipFill>
        <p:spPr>
          <a:xfrm>
            <a:off x="3571868" y="1142984"/>
            <a:ext cx="2376816" cy="21431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384312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1186</TotalTime>
  <Words>288</Words>
  <Application>Microsoft Office PowerPoint</Application>
  <PresentationFormat>Экран (4:3)</PresentationFormat>
  <Paragraphs>80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 Євразія </vt:lpstr>
      <vt:lpstr>Слайд 5</vt:lpstr>
      <vt:lpstr>Слайд 6</vt:lpstr>
      <vt:lpstr> Африка </vt:lpstr>
      <vt:lpstr>            • Другий за величиною;   • Найспекотніший материк;   • Пустеля Сахара;    • Розташовано понад 50 держав;   • Одна з найдовших річок світу – Ніл;             </vt:lpstr>
      <vt:lpstr>Слайд 9</vt:lpstr>
      <vt:lpstr>  Антарктида </vt:lpstr>
      <vt:lpstr>• Найхолодніший материк;  •  Майже вся поверхня вкрита кригою;  • Не належить жодній державі світу;  • Постійного населення немає;  • Працюють наукові міжнародні станції;</vt:lpstr>
      <vt:lpstr>Руханка “Веселі пінгвіни” </vt:lpstr>
      <vt:lpstr> Південна Америка </vt:lpstr>
      <vt:lpstr>Слайд 14</vt:lpstr>
      <vt:lpstr>     • Омивають води  Атлантичного  та Тихого океанів;  • Найбільш дощовий материк;  • Найбільша річка на Землі – Амазонка;   • Створено близько 200 заповідників і національних парків;    </vt:lpstr>
      <vt:lpstr>Слайд 16</vt:lpstr>
      <vt:lpstr>  Північна Америка </vt:lpstr>
      <vt:lpstr>     • Третій за величиною материк;   •  Багатий на корисні копалини;   • Корінні мешканці – індіанці і ескімоси;   •  Природа материка багата і різноманітна;      </vt:lpstr>
      <vt:lpstr>Слайд 19</vt:lpstr>
      <vt:lpstr>Національний парк секвої (США)</vt:lpstr>
      <vt:lpstr>Австралія</vt:lpstr>
      <vt:lpstr>• Найменший материк на Землі;   • Розміщена тільки одна держава- Австралійський союз;   • Найсухіший материк Землі;   • Корінне населення – аборигени;</vt:lpstr>
      <vt:lpstr>Задача</vt:lpstr>
      <vt:lpstr>Материки Землі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AsRock</cp:lastModifiedBy>
  <cp:revision>108</cp:revision>
  <dcterms:created xsi:type="dcterms:W3CDTF">2009-10-30T19:59:25Z</dcterms:created>
  <dcterms:modified xsi:type="dcterms:W3CDTF">2022-02-23T21:39:08Z</dcterms:modified>
</cp:coreProperties>
</file>