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70" r:id="rId15"/>
    <p:sldId id="279" r:id="rId16"/>
    <p:sldId id="272" r:id="rId17"/>
    <p:sldId id="274" r:id="rId18"/>
    <p:sldId id="277" r:id="rId19"/>
    <p:sldId id="275" r:id="rId20"/>
    <p:sldId id="280" r:id="rId21"/>
    <p:sldId id="278" r:id="rId22"/>
    <p:sldId id="25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0" Type="http://schemas.openxmlformats.org/officeDocument/2006/relationships/image" Target="../media/image21.pn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загружено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1143000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Урок математики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8" name="AutoShape 4" descr="Шаблон презентации &quot;Математическая викторина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Фон для проекта по математике - 64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14348" y="2500306"/>
            <a:ext cx="7929618" cy="22860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>
                <a:latin typeface="Times New Roman" pitchFamily="18" charset="0"/>
                <a:ea typeface="+mj-ea"/>
                <a:cs typeface="Times New Roman" pitchFamily="18" charset="0"/>
              </a:rPr>
              <a:t>Тема:</a:t>
            </a:r>
            <a:r>
              <a:rPr lang="uk-UA" sz="4000" dirty="0">
                <a:latin typeface="Times New Roman" pitchFamily="18" charset="0"/>
                <a:ea typeface="+mj-ea"/>
                <a:cs typeface="Times New Roman" pitchFamily="18" charset="0"/>
              </a:rPr>
              <a:t> Грошові одиниці.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dirty="0">
                <a:latin typeface="Times New Roman" pitchFamily="18" charset="0"/>
                <a:ea typeface="+mj-ea"/>
                <a:cs typeface="Times New Roman" pitchFamily="18" charset="0"/>
              </a:rPr>
              <a:t>           Дії з  іменованими числами.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dirty="0">
                <a:latin typeface="Times New Roman" pitchFamily="18" charset="0"/>
                <a:ea typeface="+mj-ea"/>
                <a:cs typeface="Times New Roman" pitchFamily="18" charset="0"/>
              </a:rPr>
              <a:t>           Числа третього розряду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857720" y="6143620"/>
            <a:ext cx="4286280" cy="714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b="1" dirty="0">
                <a:latin typeface="Times New Roman" pitchFamily="18" charset="0"/>
                <a:ea typeface="+mj-ea"/>
                <a:cs typeface="Times New Roman" pitchFamily="18" charset="0"/>
              </a:rPr>
              <a:t>Підготувала:</a:t>
            </a: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 вчитель початкових класів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                         Старобільської початкової школи № 2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                          Ємельянова Олена Юріївна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Дівка пускає мильні бульбашки: векторна графіка, зображення, Дівка пускає  мильні бульбашки малюнки | Скачати з Depositphotos®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7515252" cy="1143000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Гра “ Збери бульбашки ”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4386234"/>
            <a:ext cx="5143536" cy="2471766"/>
          </a:xfrm>
        </p:spPr>
        <p:txBody>
          <a:bodyPr/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Мильні бульбашки збери, 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Трицифрові числа утвори. 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Пам’ятай — не поспішай: </a:t>
            </a:r>
          </a:p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 розрядами збирай!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6386" name="Picture 2" descr="Набор для пускания мыльных пузырей Bubbleland &amp;quot;Мини пузырьмёт&amp;quot; - Магазин  игрушек - Фантасти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428604"/>
            <a:ext cx="5715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785794"/>
            <a:ext cx="1214446" cy="1143000"/>
          </a:xfrm>
        </p:spPr>
        <p:txBody>
          <a:bodyPr/>
          <a:lstStyle/>
          <a:p>
            <a:r>
              <a:rPr lang="uk-UA" dirty="0"/>
              <a:t>100</a:t>
            </a:r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215074" y="785794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571736" y="2357430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285984" y="357187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286248" y="3571876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5286380" y="2143116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858016" y="357187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3857620" y="107154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214942" y="500063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85786" y="2214554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234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7410" name="Picture 2" descr="Бульбашки: стоковые векторные изображения, иллюстрации | Depositph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000108"/>
            <a:ext cx="5040000" cy="504000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000760" y="164305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000496" y="4500570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929454" y="2571744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357686" y="1285860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857752" y="3571876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786050" y="4357694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214678" y="342900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357290" y="235743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461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072066" y="4572008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857620" y="235743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3143240" y="1000108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6715140" y="4214818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434" name="AutoShape 2" descr="Бульбашки: векторна графіка, зображення, Бульбашки малюнки | Скачати з 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2" name="Заголовок 1"/>
          <p:cNvSpPr txBox="1">
            <a:spLocks/>
          </p:cNvSpPr>
          <p:nvPr/>
        </p:nvSpPr>
        <p:spPr>
          <a:xfrm>
            <a:off x="1785918" y="2786058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253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8438" name="Picture 6" descr="Яркие голубые пузыри мыла на белой предпосылке Иллюстрация вектора -  иллюстрации насчитывающей свеже, иллюстрация: 124786504"/>
          <p:cNvPicPr>
            <a:picLocks noChangeAspect="1" noChangeArrowheads="1"/>
          </p:cNvPicPr>
          <p:nvPr/>
        </p:nvPicPr>
        <p:blipFill>
          <a:blip r:embed="rId3"/>
          <a:srcRect b="6679"/>
          <a:stretch>
            <a:fillRect/>
          </a:stretch>
        </p:blipFill>
        <p:spPr bwMode="auto">
          <a:xfrm>
            <a:off x="3000364" y="714356"/>
            <a:ext cx="5411787" cy="5400000"/>
          </a:xfrm>
          <a:prstGeom prst="rect">
            <a:avLst/>
          </a:prstGeom>
          <a:noFill/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5429256" y="414338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214810" y="4286256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786182" y="485776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214678" y="92867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429124" y="307181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786314" y="214311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358082" y="5143512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6929454" y="1071546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6643702" y="2285992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6858016" y="3643314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20482" name="Picture 2" descr="Пузыри на синем фоне Бесплатная фотография - Public Domain Pictu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285860"/>
            <a:ext cx="5857875" cy="3905251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143372" y="4286256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072330" y="3714752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643174" y="164305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643438" y="1928802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072066" y="3000372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929454" y="2500306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071802" y="3857628"/>
            <a:ext cx="8572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428728" y="235743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340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9458" name="Picture 2" descr="Бесплатные векторы Пузырьки, более 77 000 изображений AI, EP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714356"/>
            <a:ext cx="5399999" cy="540000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857620" y="2786058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143240" y="414338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143372" y="4572008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643438" y="1214422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100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715008" y="342900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143240" y="642918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7500958" y="3357562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857620" y="1571612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7358082" y="928670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7500958" y="4214818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715008" y="5286388"/>
            <a:ext cx="78581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1714480" y="2357430"/>
            <a:ext cx="121444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407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matematika_carica_nauk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000372"/>
            <a:ext cx="8229600" cy="1143000"/>
          </a:xfrm>
        </p:spPr>
        <p:txBody>
          <a:bodyPr>
            <a:normAutofit/>
          </a:bodyPr>
          <a:lstStyle/>
          <a:p>
            <a:r>
              <a:rPr lang="uk-UA" sz="2800" i="1" dirty="0">
                <a:latin typeface="Times New Roman" pitchFamily="18" charset="0"/>
                <a:cs typeface="Times New Roman" pitchFamily="18" charset="0"/>
              </a:rPr>
              <a:t>Каліграфічна хвилинка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AutoShape 2" descr="Фон для проекта по математике - 64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цифра 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 descr="z0-300x300.jpg"/>
          <p:cNvPicPr>
            <a:picLocks noChangeAspect="1"/>
          </p:cNvPicPr>
          <p:nvPr/>
        </p:nvPicPr>
        <p:blipFill>
          <a:blip r:embed="rId3"/>
          <a:srcRect l="23750" t="23750" r="3125" b="1250"/>
          <a:stretch>
            <a:fillRect/>
          </a:stretch>
        </p:blipFill>
        <p:spPr>
          <a:xfrm>
            <a:off x="3500430" y="4286256"/>
            <a:ext cx="2106000" cy="2160000"/>
          </a:xfrm>
          <a:prstGeom prst="rect">
            <a:avLst/>
          </a:prstGeom>
        </p:spPr>
      </p:pic>
      <p:pic>
        <p:nvPicPr>
          <p:cNvPr id="12" name="Рисунок 11" descr="z0-300x300.jpg"/>
          <p:cNvPicPr>
            <a:picLocks noChangeAspect="1"/>
          </p:cNvPicPr>
          <p:nvPr/>
        </p:nvPicPr>
        <p:blipFill>
          <a:blip r:embed="rId3"/>
          <a:srcRect l="23750" t="23750" r="3125" b="1250"/>
          <a:stretch>
            <a:fillRect/>
          </a:stretch>
        </p:blipFill>
        <p:spPr>
          <a:xfrm>
            <a:off x="5572132" y="4286256"/>
            <a:ext cx="2106000" cy="2160000"/>
          </a:xfrm>
          <a:prstGeom prst="rect">
            <a:avLst/>
          </a:prstGeom>
        </p:spPr>
      </p:pic>
      <p:pic>
        <p:nvPicPr>
          <p:cNvPr id="9" name="Рисунок 8" descr="z3-300x300.jpg"/>
          <p:cNvPicPr>
            <a:picLocks noChangeAspect="1"/>
          </p:cNvPicPr>
          <p:nvPr/>
        </p:nvPicPr>
        <p:blipFill>
          <a:blip r:embed="rId4"/>
          <a:srcRect l="23750" t="23750" r="1250" b="1623"/>
          <a:stretch>
            <a:fillRect/>
          </a:stretch>
        </p:blipFill>
        <p:spPr>
          <a:xfrm>
            <a:off x="1428728" y="4286256"/>
            <a:ext cx="2170790" cy="2160000"/>
          </a:xfrm>
          <a:prstGeom prst="rect">
            <a:avLst/>
          </a:prstGeom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642910" y="17144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30 листопада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Класна</a:t>
            </a:r>
            <a:r>
              <a:rPr kumimoji="0" lang="uk-UA" sz="4400" b="0" i="1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робота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8229600" cy="1143000"/>
          </a:xfrm>
        </p:spPr>
        <p:txBody>
          <a:bodyPr/>
          <a:lstStyle/>
          <a:p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Математичний диктант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14282" y="192880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1   6   0,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071802" y="192880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noProof="0" dirty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</a:t>
            </a: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</a:t>
            </a:r>
            <a:r>
              <a:rPr lang="uk-UA" sz="4400" i="1" noProof="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929322" y="192880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5   9,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14282" y="335756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6   1,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071802" y="335756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</a:t>
            </a: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0,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5715008" y="335756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1   9   9,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643042" y="478632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kumimoji="0" lang="uk-UA" sz="4400" b="0" i="1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7   0,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4500562" y="4786322"/>
            <a:ext cx="221457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sz="4400" b="0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8   9</a:t>
            </a:r>
            <a:r>
              <a:rPr lang="uk-UA" sz="4400" i="1" dirty="0"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ru-RU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616995320_3-p-fon-dlya-proekta-po-matematike-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37308"/>
            <a:ext cx="9157494" cy="703820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i="1" dirty="0">
                <a:latin typeface="Times New Roman" pitchFamily="18" charset="0"/>
                <a:cs typeface="Times New Roman" pitchFamily="18" charset="0"/>
              </a:rPr>
              <a:t>Грошова одиниця України - </a:t>
            </a:r>
            <a:r>
              <a:rPr lang="uk-UA" b="1" i="1" dirty="0">
                <a:latin typeface="Times New Roman" pitchFamily="18" charset="0"/>
                <a:cs typeface="Times New Roman" pitchFamily="18" charset="0"/>
              </a:rPr>
              <a:t>гривня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AutoShape 2" descr="Фон для проекта по математике - 64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534" name="AutoShape 6" descr="1 Hryvnia 2005 fron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120px-1_hryvnia_2006_fro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143116"/>
            <a:ext cx="1498500" cy="799200"/>
          </a:xfrm>
          <a:prstGeom prst="rect">
            <a:avLst/>
          </a:prstGeom>
        </p:spPr>
      </p:pic>
      <p:pic>
        <p:nvPicPr>
          <p:cNvPr id="9" name="Рисунок 8" descr="2_hryvnia_2005_fron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143116"/>
            <a:ext cx="1498500" cy="799200"/>
          </a:xfrm>
          <a:prstGeom prst="rect">
            <a:avLst/>
          </a:prstGeom>
        </p:spPr>
      </p:pic>
      <p:sp>
        <p:nvSpPr>
          <p:cNvPr id="22536" name="AutoShape 8" descr="5-Hryvnia-2005-fron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 descr="5_hryvnia_2005_fron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2214554"/>
            <a:ext cx="1498500" cy="799200"/>
          </a:xfrm>
          <a:prstGeom prst="rect">
            <a:avLst/>
          </a:prstGeom>
        </p:spPr>
      </p:pic>
      <p:pic>
        <p:nvPicPr>
          <p:cNvPr id="14" name="Рисунок 13" descr="10-Hryvnia-2005-front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5918" y="3571876"/>
            <a:ext cx="1498500" cy="799200"/>
          </a:xfrm>
          <a:prstGeom prst="rect">
            <a:avLst/>
          </a:prstGeom>
        </p:spPr>
      </p:pic>
      <p:pic>
        <p:nvPicPr>
          <p:cNvPr id="16" name="Рисунок 15" descr="100_гривень,_2015_0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4744" y="4286256"/>
            <a:ext cx="1524000" cy="800100"/>
          </a:xfrm>
          <a:prstGeom prst="rect">
            <a:avLst/>
          </a:prstGeom>
        </p:spPr>
      </p:pic>
      <p:pic>
        <p:nvPicPr>
          <p:cNvPr id="17" name="Рисунок 16" descr="120px-1000_гривень_2019_аверс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504" y="5357826"/>
            <a:ext cx="1682526" cy="799200"/>
          </a:xfrm>
          <a:prstGeom prst="rect">
            <a:avLst/>
          </a:prstGeom>
        </p:spPr>
      </p:pic>
      <p:pic>
        <p:nvPicPr>
          <p:cNvPr id="18" name="Рисунок 17" descr="120px-500_гривень_2015_року_(новий_зразок)_аверс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1802" y="5357826"/>
            <a:ext cx="1653517" cy="799200"/>
          </a:xfrm>
          <a:prstGeom prst="rect">
            <a:avLst/>
          </a:prstGeom>
        </p:spPr>
      </p:pic>
      <p:pic>
        <p:nvPicPr>
          <p:cNvPr id="19" name="Рисунок 18" descr="120px-200-uah-2020-1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29322" y="4357694"/>
            <a:ext cx="1598400" cy="799200"/>
          </a:xfrm>
          <a:prstGeom prst="rect">
            <a:avLst/>
          </a:prstGeom>
        </p:spPr>
      </p:pic>
      <p:pic>
        <p:nvPicPr>
          <p:cNvPr id="20" name="Рисунок 19" descr="120px-50-uah-2019-1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2198" y="3286124"/>
            <a:ext cx="1522286" cy="799200"/>
          </a:xfrm>
          <a:prstGeom prst="rect">
            <a:avLst/>
          </a:prstGeom>
        </p:spPr>
      </p:pic>
      <p:pic>
        <p:nvPicPr>
          <p:cNvPr id="22" name="Рисунок 21" descr="UAH20-2018-A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86182" y="3143248"/>
            <a:ext cx="1491841" cy="799200"/>
          </a:xfrm>
          <a:prstGeom prst="rect">
            <a:avLst/>
          </a:prstGeom>
        </p:spPr>
      </p:pic>
      <p:sp>
        <p:nvSpPr>
          <p:cNvPr id="23" name="Заголовок 1"/>
          <p:cNvSpPr txBox="1">
            <a:spLocks/>
          </p:cNvSpPr>
          <p:nvPr/>
        </p:nvSpPr>
        <p:spPr>
          <a:xfrm>
            <a:off x="3357554" y="1000108"/>
            <a:ext cx="271464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dirty="0">
                <a:latin typeface="Times New Roman" pitchFamily="18" charset="0"/>
                <a:ea typeface="+mj-ea"/>
                <a:cs typeface="Times New Roman" pitchFamily="18" charset="0"/>
              </a:rPr>
              <a:t>Банкноти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1616995320_3-p-fon-dlya-proekta-po-matematik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308"/>
            <a:ext cx="9157494" cy="70382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64" y="214290"/>
            <a:ext cx="3071834" cy="1143000"/>
          </a:xfrm>
        </p:spPr>
        <p:txBody>
          <a:bodyPr/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Монети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50-kopiyok-Ukrain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580" name="AutoShape 4" descr="10 hryvnia coin of Ukraine, 2018 (reverse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1_гривн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428736"/>
            <a:ext cx="2700000" cy="1080000"/>
          </a:xfrm>
          <a:prstGeom prst="rect">
            <a:avLst/>
          </a:prstGeom>
        </p:spPr>
      </p:pic>
      <p:pic>
        <p:nvPicPr>
          <p:cNvPr id="9" name="Рисунок 8" descr="280px-50-kopiyok-Ukrain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1285860"/>
            <a:ext cx="2636007" cy="1214446"/>
          </a:xfrm>
          <a:prstGeom prst="rect">
            <a:avLst/>
          </a:prstGeom>
        </p:spPr>
      </p:pic>
      <p:pic>
        <p:nvPicPr>
          <p:cNvPr id="10" name="Рисунок 9" descr="95px-1_hryvnia_coin_of_Ukraine,_2018_(averse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3" y="2857495"/>
            <a:ext cx="1080000" cy="1080000"/>
          </a:xfrm>
          <a:prstGeom prst="rect">
            <a:avLst/>
          </a:prstGeom>
        </p:spPr>
      </p:pic>
      <p:pic>
        <p:nvPicPr>
          <p:cNvPr id="11" name="Рисунок 10" descr="101px-2_hryvnia_coin_of_Ukraine,_2018_(averse)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6446" y="2857496"/>
            <a:ext cx="1080000" cy="1080000"/>
          </a:xfrm>
          <a:prstGeom prst="rect">
            <a:avLst/>
          </a:prstGeom>
        </p:spPr>
      </p:pic>
      <p:pic>
        <p:nvPicPr>
          <p:cNvPr id="12" name="Рисунок 11" descr="95px-1_hryvnia_coin_of_Ukraine,_2018_(reverse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2857496"/>
            <a:ext cx="1080000" cy="1080000"/>
          </a:xfrm>
          <a:prstGeom prst="rect">
            <a:avLst/>
          </a:prstGeom>
        </p:spPr>
      </p:pic>
      <p:pic>
        <p:nvPicPr>
          <p:cNvPr id="13" name="Рисунок 12" descr="101px-2_hryvnia_coin_of_Ukraine,_2018_(reverse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8016" y="2857496"/>
            <a:ext cx="1080000" cy="1080000"/>
          </a:xfrm>
          <a:prstGeom prst="rect">
            <a:avLst/>
          </a:prstGeom>
        </p:spPr>
      </p:pic>
      <p:pic>
        <p:nvPicPr>
          <p:cNvPr id="14" name="Рисунок 13" descr="111px-5_hryvnia_coin_of_Ukraine,_2018_(averse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8860" y="4214818"/>
            <a:ext cx="1057275" cy="1057275"/>
          </a:xfrm>
          <a:prstGeom prst="rect">
            <a:avLst/>
          </a:prstGeom>
        </p:spPr>
      </p:pic>
      <p:pic>
        <p:nvPicPr>
          <p:cNvPr id="15" name="Рисунок 14" descr="111px-5_hryvnia_coin_of_Ukraine,_2018_(reverse)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00430" y="4214818"/>
            <a:ext cx="1057275" cy="1057275"/>
          </a:xfrm>
          <a:prstGeom prst="rect">
            <a:avLst/>
          </a:prstGeom>
        </p:spPr>
      </p:pic>
      <p:pic>
        <p:nvPicPr>
          <p:cNvPr id="16" name="Рисунок 15" descr="118px-10_hryvnia_coin_of_Ukraine,_2018_(averse)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43504" y="4214818"/>
            <a:ext cx="1123950" cy="1123950"/>
          </a:xfrm>
          <a:prstGeom prst="rect">
            <a:avLst/>
          </a:prstGeom>
        </p:spPr>
      </p:pic>
      <p:pic>
        <p:nvPicPr>
          <p:cNvPr id="17" name="Рисунок 16" descr="118px-10_hryvnia_coin_of_Ukraine,_2018_(reverse)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86512" y="4214818"/>
            <a:ext cx="1123950" cy="11239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Картки для &amp;quot;Щоденні 3&amp;quot; - Математика самостійно. НУШ 3кл. Третій тиждень  навчання. | Інші методичні матеріали. НУШ"/>
          <p:cNvPicPr>
            <a:picLocks noChangeAspect="1" noChangeArrowheads="1"/>
          </p:cNvPicPr>
          <p:nvPr/>
        </p:nvPicPr>
        <p:blipFill>
          <a:blip r:embed="rId3"/>
          <a:srcRect l="13184" t="9758" r="15133"/>
          <a:stretch>
            <a:fillRect/>
          </a:stretch>
        </p:blipFill>
        <p:spPr bwMode="auto">
          <a:xfrm>
            <a:off x="1285852" y="642918"/>
            <a:ext cx="6879101" cy="51566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357430"/>
            <a:ext cx="2124223" cy="19132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Картки для &amp;quot;Щоденні 3&amp;quot; - Математика самостійно. НУШ 3кл. Третій тиждень  навчання. | Інші методичні матеріали. НУШ"/>
          <p:cNvPicPr>
            <a:picLocks noChangeAspect="1" noChangeArrowheads="1"/>
          </p:cNvPicPr>
          <p:nvPr/>
        </p:nvPicPr>
        <p:blipFill>
          <a:blip r:embed="rId3"/>
          <a:srcRect l="13184" t="40282" r="61138" b="26894"/>
          <a:stretch>
            <a:fillRect/>
          </a:stretch>
        </p:blipFill>
        <p:spPr bwMode="auto">
          <a:xfrm>
            <a:off x="3428992" y="2143116"/>
            <a:ext cx="2464190" cy="1561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28596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Робота в парах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214414" y="857232"/>
            <a:ext cx="70009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кожному гаманці є чотири купюри номіналами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20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або 50 грн.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Запиши, які купюри є у кожному гаманці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G:\мне на урок\гаманці.jpg"/>
          <p:cNvPicPr/>
          <p:nvPr/>
        </p:nvPicPr>
        <p:blipFill>
          <a:blip r:embed="rId3" cstate="print"/>
          <a:srcRect l="3611" t="13608" r="22422" b="42206"/>
          <a:stretch>
            <a:fillRect/>
          </a:stretch>
        </p:blipFill>
        <p:spPr bwMode="auto">
          <a:xfrm>
            <a:off x="2000232" y="2357430"/>
            <a:ext cx="612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Робота в парах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214414" y="857232"/>
            <a:ext cx="70009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кожному гаманці є чотири купюри номіналами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20 </a:t>
            </a:r>
            <a:r>
              <a:rPr kumimoji="0" lang="uk-UA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грн</a:t>
            </a: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або 50 грн.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Запиши, які купюри є у кожному гаманці</a:t>
            </a:r>
            <a:endParaRPr kumimoji="0" lang="uk-UA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G:\мне на урок\гаманці.jpg"/>
          <p:cNvPicPr/>
          <p:nvPr/>
        </p:nvPicPr>
        <p:blipFill>
          <a:blip r:embed="rId3" cstate="print"/>
          <a:srcRect l="3611" t="13608" r="22422" b="42206"/>
          <a:stretch>
            <a:fillRect/>
          </a:stretch>
        </p:blipFill>
        <p:spPr bwMode="auto">
          <a:xfrm>
            <a:off x="2000232" y="2357430"/>
            <a:ext cx="6120000" cy="39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143108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643174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071802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071934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572000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072198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500826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2143108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2643174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071934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571868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7000892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7429520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5072066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5500694" y="307181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6072198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3" name="Заголовок 1"/>
          <p:cNvSpPr txBox="1">
            <a:spLocks/>
          </p:cNvSpPr>
          <p:nvPr/>
        </p:nvSpPr>
        <p:spPr>
          <a:xfrm>
            <a:off x="6500826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4" name="Заголовок 1"/>
          <p:cNvSpPr txBox="1">
            <a:spLocks/>
          </p:cNvSpPr>
          <p:nvPr/>
        </p:nvSpPr>
        <p:spPr>
          <a:xfrm>
            <a:off x="7000892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4143372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3143240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2214546" y="5643578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3571868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7429520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0" name="Заголовок 1"/>
          <p:cNvSpPr txBox="1">
            <a:spLocks/>
          </p:cNvSpPr>
          <p:nvPr/>
        </p:nvSpPr>
        <p:spPr>
          <a:xfrm>
            <a:off x="7000892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6572264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2" name="Заголовок 1"/>
          <p:cNvSpPr txBox="1">
            <a:spLocks/>
          </p:cNvSpPr>
          <p:nvPr/>
        </p:nvSpPr>
        <p:spPr>
          <a:xfrm>
            <a:off x="6072198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7429520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4" name="Заголовок 1"/>
          <p:cNvSpPr txBox="1">
            <a:spLocks/>
          </p:cNvSpPr>
          <p:nvPr/>
        </p:nvSpPr>
        <p:spPr>
          <a:xfrm>
            <a:off x="5500694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5" name="Заголовок 1"/>
          <p:cNvSpPr txBox="1">
            <a:spLocks/>
          </p:cNvSpPr>
          <p:nvPr/>
        </p:nvSpPr>
        <p:spPr>
          <a:xfrm>
            <a:off x="5500694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6" name="Заголовок 1"/>
          <p:cNvSpPr txBox="1">
            <a:spLocks/>
          </p:cNvSpPr>
          <p:nvPr/>
        </p:nvSpPr>
        <p:spPr>
          <a:xfrm>
            <a:off x="5072066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7" name="Заголовок 1"/>
          <p:cNvSpPr txBox="1">
            <a:spLocks/>
          </p:cNvSpPr>
          <p:nvPr/>
        </p:nvSpPr>
        <p:spPr>
          <a:xfrm>
            <a:off x="4572000" y="5572140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8" name="Заголовок 1"/>
          <p:cNvSpPr txBox="1">
            <a:spLocks/>
          </p:cNvSpPr>
          <p:nvPr/>
        </p:nvSpPr>
        <p:spPr>
          <a:xfrm>
            <a:off x="3571868" y="5643578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9" name="Заголовок 1"/>
          <p:cNvSpPr txBox="1">
            <a:spLocks/>
          </p:cNvSpPr>
          <p:nvPr/>
        </p:nvSpPr>
        <p:spPr>
          <a:xfrm>
            <a:off x="2643174" y="5643578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3143240" y="5643578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50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4572000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072066" y="4357694"/>
            <a:ext cx="540000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uk-UA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0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6368D2-D8B3-4BEA-92EB-CCA77ACB0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6936EE-A4B3-4FD7-BC27-6ABC3A34B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92509C9-17A8-424F-8560-E4F43532C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6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1616995320_3-p-fon-dlya-proekta-po-matematik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308"/>
            <a:ext cx="9157494" cy="70382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802" y="4643446"/>
            <a:ext cx="3571900" cy="1143000"/>
          </a:xfrm>
        </p:spPr>
        <p:txBody>
          <a:bodyPr/>
          <a:lstStyle/>
          <a:p>
            <a:r>
              <a:rPr lang="uk-UA" i="1" dirty="0">
                <a:latin typeface="Times New Roman" pitchFamily="18" charset="0"/>
                <a:cs typeface="Times New Roman" pitchFamily="18" charset="0"/>
              </a:rPr>
              <a:t>Вирази 513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4" name="AutoShape 2" descr="Шаблон презентации &amp;quot;Математический блицтурнир&amp;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2" descr="Картки для &amp;quot;Щоденні 3&amp;quot; - Математика самостійно. НУШ 3кл. Третій тиждень  навчання. | Інші методичні матеріали. НУШ"/>
          <p:cNvPicPr>
            <a:picLocks noChangeAspect="1" noChangeArrowheads="1"/>
          </p:cNvPicPr>
          <p:nvPr/>
        </p:nvPicPr>
        <p:blipFill>
          <a:blip r:embed="rId3"/>
          <a:srcRect l="13184" t="9758" r="15133"/>
          <a:stretch>
            <a:fillRect/>
          </a:stretch>
        </p:blipFill>
        <p:spPr bwMode="auto">
          <a:xfrm>
            <a:off x="1500166" y="285729"/>
            <a:ext cx="5929354" cy="44446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500298" y="1928802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dirty="0">
                <a:latin typeface="+mj-lt"/>
                <a:ea typeface="+mj-ea"/>
                <a:cs typeface="+mj-cs"/>
              </a:rPr>
              <a:t>200 </a:t>
            </a:r>
            <a:r>
              <a:rPr lang="uk-UA" sz="36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2571736" y="2714620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dirty="0">
                <a:latin typeface="+mj-lt"/>
                <a:ea typeface="+mj-ea"/>
                <a:cs typeface="+mj-cs"/>
              </a:rPr>
              <a:t>110 </a:t>
            </a:r>
            <a:r>
              <a:rPr lang="uk-UA" sz="36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00298" y="3357562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dirty="0">
                <a:latin typeface="+mj-lt"/>
                <a:ea typeface="+mj-ea"/>
                <a:cs typeface="+mj-cs"/>
              </a:rPr>
              <a:t>30 </a:t>
            </a:r>
            <a:r>
              <a:rPr lang="uk-UA" sz="36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571736" y="4786322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400" dirty="0">
                <a:latin typeface="+mj-lt"/>
                <a:ea typeface="+mj-ea"/>
                <a:cs typeface="+mj-cs"/>
              </a:rPr>
              <a:t>150 </a:t>
            </a:r>
            <a:r>
              <a:rPr lang="uk-UA" sz="44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2571736" y="4071942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dirty="0">
                <a:latin typeface="+mj-lt"/>
                <a:ea typeface="+mj-ea"/>
                <a:cs typeface="+mj-cs"/>
              </a:rPr>
              <a:t>50 </a:t>
            </a:r>
            <a:r>
              <a:rPr lang="uk-UA" sz="36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i="1" dirty="0">
                <a:latin typeface="Times New Roman" pitchFamily="18" charset="0"/>
                <a:cs typeface="Times New Roman" pitchFamily="18" charset="0"/>
              </a:rPr>
              <a:t>Перевірка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43438" y="2285992"/>
            <a:ext cx="128588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4643438" y="3000372"/>
            <a:ext cx="1285884" cy="35719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643438" y="3786190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643438" y="4429132"/>
            <a:ext cx="1285884" cy="35719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643438" y="5143512"/>
            <a:ext cx="1285884" cy="35719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571736" y="5500702"/>
            <a:ext cx="1785950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dirty="0">
                <a:latin typeface="+mj-lt"/>
                <a:ea typeface="+mj-ea"/>
                <a:cs typeface="+mj-cs"/>
              </a:rPr>
              <a:t>30 </a:t>
            </a:r>
            <a:r>
              <a:rPr lang="uk-UA" sz="3600" dirty="0" err="1">
                <a:latin typeface="+mj-lt"/>
                <a:ea typeface="+mj-ea"/>
                <a:cs typeface="+mj-cs"/>
              </a:rPr>
              <a:t>грн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43438" y="5786454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Презентация к уроку математики в 1 классе &amp;quot;Закрепление изученного&amp;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Картки для &amp;quot;Щоденні 3&amp;quot; - Математика самостійно. НУШ 3кл. Третій тиждень  навчання. | Інші методичні матеріали. НУШ"/>
          <p:cNvPicPr>
            <a:picLocks noChangeAspect="1" noChangeArrowheads="1"/>
          </p:cNvPicPr>
          <p:nvPr/>
        </p:nvPicPr>
        <p:blipFill>
          <a:blip r:embed="rId3"/>
          <a:srcRect l="13184" t="9758" r="15133"/>
          <a:stretch>
            <a:fillRect/>
          </a:stretch>
        </p:blipFill>
        <p:spPr bwMode="auto">
          <a:xfrm>
            <a:off x="1285852" y="642918"/>
            <a:ext cx="6879101" cy="51566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357430"/>
            <a:ext cx="2124223" cy="19132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 descr="Картки для &amp;quot;Щоденні 3&amp;quot; - Математика самостійно. НУШ 3кл. Третій тиждень  навчання. | Інші методичні матеріали. НУШ"/>
          <p:cNvPicPr>
            <a:picLocks noChangeAspect="1" noChangeArrowheads="1"/>
          </p:cNvPicPr>
          <p:nvPr/>
        </p:nvPicPr>
        <p:blipFill>
          <a:blip r:embed="rId3"/>
          <a:srcRect l="13184" t="40282" r="61138" b="26894"/>
          <a:stretch>
            <a:fillRect/>
          </a:stretch>
        </p:blipFill>
        <p:spPr bwMode="auto">
          <a:xfrm>
            <a:off x="5643570" y="1500174"/>
            <a:ext cx="2464190" cy="1561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85918" y="214290"/>
            <a:ext cx="2749062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Робота з підручником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1000108"/>
            <a:ext cx="2749062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800" dirty="0">
                <a:latin typeface="Times New Roman" pitchFamily="18" charset="0"/>
                <a:ea typeface="+mj-ea"/>
                <a:cs typeface="Times New Roman" pitchFamily="18" charset="0"/>
              </a:rPr>
              <a:t>Задача 520 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28663" y="1857364"/>
          <a:ext cx="8001055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14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6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8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45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8628">
                <a:tc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dirty="0"/>
                        <a:t>За 1</a:t>
                      </a:r>
                      <a:r>
                        <a:rPr lang="uk-UA" sz="2400" baseline="0" dirty="0"/>
                        <a:t> день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За 1 день</a:t>
                      </a:r>
                      <a:r>
                        <a:rPr lang="uk-UA" sz="2400" baseline="0" dirty="0"/>
                        <a:t> разом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  За </a:t>
                      </a:r>
                      <a:r>
                        <a:rPr lang="uk-UA" sz="2400" b="1" dirty="0">
                          <a:solidFill>
                            <a:srgbClr val="FF0000"/>
                          </a:solidFill>
                        </a:rPr>
                        <a:t>?</a:t>
                      </a:r>
                      <a:r>
                        <a:rPr lang="uk-UA" sz="2400" dirty="0"/>
                        <a:t> днів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r>
                        <a:rPr lang="uk-UA" sz="2400" dirty="0"/>
                        <a:t>І</a:t>
                      </a:r>
                      <a:r>
                        <a:rPr lang="uk-UA" sz="2400" baseline="0" dirty="0"/>
                        <a:t> кролик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3</a:t>
                      </a:r>
                      <a:r>
                        <a:rPr lang="uk-UA" sz="2400" baseline="0" dirty="0"/>
                        <a:t> морквини</a:t>
                      </a:r>
                      <a:endParaRPr lang="ru-RU" sz="2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r>
                        <a:rPr lang="uk-UA" sz="2400" dirty="0"/>
                        <a:t>ІІ</a:t>
                      </a:r>
                      <a:r>
                        <a:rPr lang="uk-UA" sz="2400" baseline="0" dirty="0"/>
                        <a:t> кролик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/>
                        <a:t>2  морквини</a:t>
                      </a:r>
                      <a:endParaRPr lang="ru-RU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Правая фигурная скобка 8"/>
          <p:cNvSpPr/>
          <p:nvPr/>
        </p:nvSpPr>
        <p:spPr>
          <a:xfrm>
            <a:off x="5162843" y="2391509"/>
            <a:ext cx="478302" cy="823177"/>
          </a:xfrm>
          <a:prstGeom prst="rightBrac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717345" y="2543908"/>
            <a:ext cx="1091419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? м.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929454" y="2428868"/>
            <a:ext cx="1091419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800" dirty="0">
                <a:latin typeface="Times New Roman" pitchFamily="18" charset="0"/>
                <a:ea typeface="+mj-ea"/>
                <a:cs typeface="Times New Roman" pitchFamily="18" charset="0"/>
              </a:rPr>
              <a:t>30</a:t>
            </a: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643306" y="3429000"/>
            <a:ext cx="2064433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600" dirty="0">
                <a:latin typeface="Times New Roman" pitchFamily="18" charset="0"/>
                <a:ea typeface="+mj-ea"/>
                <a:cs typeface="Times New Roman" pitchFamily="18" charset="0"/>
              </a:rPr>
              <a:t>Розв’язання: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565031" y="4173415"/>
            <a:ext cx="5806440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ea typeface="+mj-ea"/>
                <a:cs typeface="Times New Roman" pitchFamily="18" charset="0"/>
              </a:rPr>
              <a:t>1) 3 + 2 = 5 (м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.) – за 1</a:t>
            </a:r>
            <a:r>
              <a:rPr kumimoji="0" lang="uk-UA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ea typeface="+mj-ea"/>
                <a:cs typeface="Times New Roman" pitchFamily="18" charset="0"/>
              </a:rPr>
              <a:t>день</a:t>
            </a:r>
            <a:r>
              <a:rPr kumimoji="0" lang="uk-UA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разом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635369" y="4750191"/>
            <a:ext cx="5623560" cy="6611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2) 30 </a:t>
            </a:r>
            <a:r>
              <a: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׃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400" dirty="0">
                <a:latin typeface="Times New Roman" pitchFamily="18" charset="0"/>
                <a:ea typeface="+mj-ea"/>
                <a:cs typeface="Times New Roman" pitchFamily="18" charset="0"/>
              </a:rPr>
              <a:t>5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= 6 (</a:t>
            </a:r>
            <a:r>
              <a:rPr lang="uk-UA" sz="2400" dirty="0" err="1">
                <a:latin typeface="Times New Roman" pitchFamily="18" charset="0"/>
                <a:ea typeface="+mj-ea"/>
                <a:cs typeface="Times New Roman" pitchFamily="18" charset="0"/>
              </a:rPr>
              <a:t>дн</a:t>
            </a:r>
            <a:r>
              <a:rPr lang="uk-UA" sz="2400" dirty="0"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uk-UA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857356" y="5357826"/>
            <a:ext cx="5151208" cy="98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2000" b="1" dirty="0">
                <a:latin typeface="Times New Roman" pitchFamily="18" charset="0"/>
                <a:ea typeface="+mj-ea"/>
                <a:cs typeface="Times New Roman" pitchFamily="18" charset="0"/>
              </a:rPr>
              <a:t>Відповідь:</a:t>
            </a:r>
            <a:r>
              <a:rPr lang="uk-UA" sz="2000" dirty="0">
                <a:latin typeface="Times New Roman" pitchFamily="18" charset="0"/>
                <a:ea typeface="+mj-ea"/>
                <a:cs typeface="Times New Roman" pitchFamily="18" charset="0"/>
              </a:rPr>
              <a:t> на 6 днів кроликам вистачить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dirty="0">
                <a:latin typeface="Times New Roman" pitchFamily="18" charset="0"/>
                <a:ea typeface="+mj-ea"/>
                <a:cs typeface="Times New Roman" pitchFamily="18" charset="0"/>
              </a:rPr>
              <a:t>                     30 морквин </a:t>
            </a:r>
            <a:r>
              <a:rPr lang="uk-UA" sz="2800" dirty="0"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C17F87-74E8-4C64-8DF2-066ECF02F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9E7F70-3EAB-4229-B06E-3AC02EDB4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776" y="1484784"/>
            <a:ext cx="3384376" cy="1143000"/>
          </a:xfrm>
        </p:spPr>
        <p:txBody>
          <a:bodyPr>
            <a:norm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519</a:t>
            </a:r>
          </a:p>
        </p:txBody>
      </p:sp>
    </p:spTree>
    <p:extLst>
      <p:ext uri="{BB962C8B-B14F-4D97-AF65-F5344CB8AC3E}">
        <p14:creationId xmlns:p14="http://schemas.microsoft.com/office/powerpoint/2010/main" val="3350371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Шаблон презентации «Урок письма» Автор: Федотова Виктория Александровна,  учитель начальных классов МОУ СОШ с. Лохово Черемховског - презентация,  доклад, проек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1643050"/>
            <a:ext cx="5929354" cy="11430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Д/з:</a:t>
            </a: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№ 523 задача</a:t>
            </a:r>
            <a:b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№ 522 рівняння </a:t>
            </a:r>
            <a:r>
              <a:rPr lang="uk-UA" sz="27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(за бажанням)</a:t>
            </a:r>
            <a:endParaRPr lang="ru-RU" sz="27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Прием рефлексии в конце урока «Лестница успеха». Как его использовать? -  Методические приемы - Преподавание - Образование, воспитание и обучение -  Сообщество взаимопомощи учителей Педсовет.su"/>
          <p:cNvPicPr/>
          <p:nvPr/>
        </p:nvPicPr>
        <p:blipFill>
          <a:blip r:embed="rId2"/>
          <a:srcRect l="7626" t="16262" r="9302" b="60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929322" y="1000108"/>
            <a:ext cx="2714644" cy="14859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14810" y="2928934"/>
            <a:ext cx="4500594" cy="14859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786050" y="4929198"/>
            <a:ext cx="4857784" cy="12144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8" y="785794"/>
            <a:ext cx="3071802" cy="1470025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00B050"/>
                </a:solidFill>
              </a:rPr>
              <a:t>Мені все вдалося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429124" y="2857496"/>
            <a:ext cx="307180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Було важко, але я впорався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928926" y="4714884"/>
            <a:ext cx="307180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Потрібна</a:t>
            </a:r>
            <a:r>
              <a:rPr kumimoji="0" lang="uk-UA" sz="3600" b="1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допомога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214290"/>
            <a:ext cx="4214842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Драбинка</a:t>
            </a:r>
            <a:r>
              <a:rPr kumimoji="0" lang="uk-UA" sz="3600" b="1" i="0" u="none" strike="noStrike" kern="1200" cap="none" spc="0" normalizeH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успіху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364</Words>
  <Application>Microsoft Office PowerPoint</Application>
  <PresentationFormat>Екран (4:3)</PresentationFormat>
  <Paragraphs>154</Paragraphs>
  <Slides>22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Урок математики</vt:lpstr>
      <vt:lpstr>Гра “ Збери бульбашки ”</vt:lpstr>
      <vt:lpstr>100</vt:lpstr>
      <vt:lpstr>Презентація PowerPoint</vt:lpstr>
      <vt:lpstr>Презентація PowerPoint</vt:lpstr>
      <vt:lpstr>Презентація PowerPoint</vt:lpstr>
      <vt:lpstr>Презентація PowerPoint</vt:lpstr>
      <vt:lpstr>Каліграфічна хвилинка</vt:lpstr>
      <vt:lpstr>Математичний диктант</vt:lpstr>
      <vt:lpstr>Грошова одиниця України - гривня</vt:lpstr>
      <vt:lpstr>Монети </vt:lpstr>
      <vt:lpstr>Презентація PowerPoint</vt:lpstr>
      <vt:lpstr>Презентація PowerPoint</vt:lpstr>
      <vt:lpstr>Робота в парах</vt:lpstr>
      <vt:lpstr>Презентація PowerPoint</vt:lpstr>
      <vt:lpstr>Вирази 513</vt:lpstr>
      <vt:lpstr>Перевірка</vt:lpstr>
      <vt:lpstr>Презентація PowerPoint</vt:lpstr>
      <vt:lpstr>Презентація PowerPoint</vt:lpstr>
      <vt:lpstr>Завдання 519</vt:lpstr>
      <vt:lpstr>Д/з: № 523 задача № 522 рівняння (за бажанням)</vt:lpstr>
      <vt:lpstr>Мені все вдалося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Мені все вдалося</dc:title>
  <dc:creator>Alyona</dc:creator>
  <cp:lastModifiedBy>Acer</cp:lastModifiedBy>
  <cp:revision>24</cp:revision>
  <dcterms:created xsi:type="dcterms:W3CDTF">2021-11-28T19:56:54Z</dcterms:created>
  <dcterms:modified xsi:type="dcterms:W3CDTF">2021-12-04T11:29:24Z</dcterms:modified>
</cp:coreProperties>
</file>