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9" r:id="rId3"/>
    <p:sldId id="289" r:id="rId4"/>
    <p:sldId id="265" r:id="rId5"/>
    <p:sldId id="266" r:id="rId6"/>
    <p:sldId id="290" r:id="rId7"/>
    <p:sldId id="278" r:id="rId8"/>
    <p:sldId id="267" r:id="rId9"/>
    <p:sldId id="273" r:id="rId10"/>
    <p:sldId id="274" r:id="rId11"/>
    <p:sldId id="277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68" autoAdjust="0"/>
    <p:restoredTop sz="94660"/>
  </p:normalViewPr>
  <p:slideViewPr>
    <p:cSldViewPr snapToGrid="0">
      <p:cViewPr varScale="1">
        <p:scale>
          <a:sx n="95" d="100"/>
          <a:sy n="95" d="100"/>
        </p:scale>
        <p:origin x="16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FA990D-8EBA-41AD-8AA0-A98E7B8FF252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243650-1D2D-4A0B-A856-CCCBB07548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4519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331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00579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7428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881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0246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9579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6548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4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5233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8762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0174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4E0E9-0FBF-49BA-906C-E98A52C1BF3D}" type="datetimeFigureOut">
              <a:rPr lang="uk-UA" smtClean="0"/>
              <a:t>17.12.2024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F0F15-4273-4068-A0F8-7C686F3D8E1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5785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ерший урок у 2020 - 2021 н. р. для 1 класу - YouTube">
            <a:extLst>
              <a:ext uri="{FF2B5EF4-FFF2-40B4-BE49-F238E27FC236}">
                <a16:creationId xmlns:a16="http://schemas.microsoft.com/office/drawing/2014/main" id="{81697D80-E1EB-D6BD-F078-41649FAB81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9"/>
          <a:stretch/>
        </p:blipFill>
        <p:spPr bwMode="auto">
          <a:xfrm>
            <a:off x="0" y="-1"/>
            <a:ext cx="12192000" cy="678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299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164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2363" y="27709"/>
            <a:ext cx="12192000" cy="4091782"/>
          </a:xfrm>
        </p:spPr>
        <p:txBody>
          <a:bodyPr>
            <a:noAutofit/>
          </a:bodyPr>
          <a:lstStyle/>
          <a:p>
            <a:pPr algn="ctr" fontAlgn="base"/>
            <a:br>
              <a:rPr lang="uk-UA" sz="6600" dirty="0">
                <a:latin typeface="AnastasiaScript" panose="02000505070000020002" pitchFamily="2" charset="0"/>
              </a:rPr>
            </a:br>
            <a:r>
              <a:rPr lang="uk-UA" sz="6600" dirty="0">
                <a:latin typeface="AnastasiaScript" panose="02000505070000020002" pitchFamily="2" charset="0"/>
              </a:rPr>
              <a:t> </a:t>
            </a:r>
            <a: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  <a:t>Д Е Н Ь   Н А Р О Д Ж Е Н </a:t>
            </a:r>
            <a:r>
              <a:rPr lang="uk-UA" sz="6600" b="1" i="1" dirty="0" err="1">
                <a:solidFill>
                  <a:srgbClr val="FF0000"/>
                </a:solidFill>
                <a:latin typeface="AnastasiaScript" panose="02000505070000020002" pitchFamily="2" charset="0"/>
              </a:rPr>
              <a:t>Н</a:t>
            </a:r>
            <a: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  <a:t> Я</a:t>
            </a:r>
            <a:b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</a:br>
            <a: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  <a:t>   </a:t>
            </a:r>
            <a:b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</a:br>
            <a: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  <a:t> К Л А С У</a:t>
            </a:r>
            <a:br>
              <a:rPr lang="uk-UA" sz="6600" b="1" i="1" dirty="0">
                <a:solidFill>
                  <a:srgbClr val="FF0000"/>
                </a:solidFill>
                <a:latin typeface="AnastasiaScript" panose="02000505070000020002" pitchFamily="2" charset="0"/>
              </a:rPr>
            </a:br>
            <a:endParaRPr lang="uk-UA" sz="6600" b="1" i="1" dirty="0">
              <a:solidFill>
                <a:srgbClr val="FF0000"/>
              </a:solidFill>
              <a:latin typeface="AnastasiaScript" panose="02000505070000020002" pitchFamily="2" charset="0"/>
            </a:endParaRPr>
          </a:p>
        </p:txBody>
      </p:sp>
      <p:pic>
        <p:nvPicPr>
          <p:cNvPr id="2050" name="Picture 2" descr="Олівець - Дитяча художня студія Марії Корпанюк &quot;Кольорові ...">
            <a:extLst>
              <a:ext uri="{FF2B5EF4-FFF2-40B4-BE49-F238E27FC236}">
                <a16:creationId xmlns:a16="http://schemas.microsoft.com/office/drawing/2014/main" id="{684C0678-B9AF-4C02-CEE1-CC058E5C2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0" t="6285" r="18556" b="12421"/>
          <a:stretch/>
        </p:blipFill>
        <p:spPr bwMode="auto">
          <a:xfrm rot="21060885">
            <a:off x="757381" y="4518926"/>
            <a:ext cx="1671782" cy="191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равила поведінки учнів - Житомирська спеціальна школа №1 ...">
            <a:extLst>
              <a:ext uri="{FF2B5EF4-FFF2-40B4-BE49-F238E27FC236}">
                <a16:creationId xmlns:a16="http://schemas.microsoft.com/office/drawing/2014/main" id="{FE82CE8B-2635-2326-387A-7D87E4EEB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5050">
            <a:off x="1248208" y="1882301"/>
            <a:ext cx="2047875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Вірші про Перший дзвоник - Мала Сторінка">
            <a:extLst>
              <a:ext uri="{FF2B5EF4-FFF2-40B4-BE49-F238E27FC236}">
                <a16:creationId xmlns:a16="http://schemas.microsoft.com/office/drawing/2014/main" id="{E65BF417-D066-C7A9-0A9A-DE10316C7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4885">
            <a:off x="7500644" y="4048631"/>
            <a:ext cx="2813640" cy="244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Школьный портфель — Картинки для презентаций | Всё о Prezi-презентациях">
            <a:extLst>
              <a:ext uri="{FF2B5EF4-FFF2-40B4-BE49-F238E27FC236}">
                <a16:creationId xmlns:a16="http://schemas.microsoft.com/office/drawing/2014/main" id="{1292B13C-288A-AC18-752E-F9C378EB4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6663">
            <a:off x="9711284" y="1830845"/>
            <a:ext cx="1962150" cy="233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тортов для срисовки карандашом">
            <a:extLst>
              <a:ext uri="{FF2B5EF4-FFF2-40B4-BE49-F238E27FC236}">
                <a16:creationId xmlns:a16="http://schemas.microsoft.com/office/drawing/2014/main" id="{8F3CF05C-EC6C-DD2F-796F-B54417269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470" y="3911504"/>
            <a:ext cx="2127537" cy="247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14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7FE4E0-109D-C790-F752-A73125CD8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5B5DD4-414B-26C0-DC79-70C93734D0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30C8CFD-22F2-0D44-87AA-2618D6E6E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6164"/>
            <a:ext cx="12202585" cy="6863954"/>
          </a:xfrm>
          <a:prstGeom prst="rect">
            <a:avLst/>
          </a:prstGeom>
        </p:spPr>
      </p:pic>
      <p:pic>
        <p:nvPicPr>
          <p:cNvPr id="3074" name="Picture 2" descr="Перший урок в 1 класі &quot;Я іду до школи&quot;">
            <a:extLst>
              <a:ext uri="{FF2B5EF4-FFF2-40B4-BE49-F238E27FC236}">
                <a16:creationId xmlns:a16="http://schemas.microsoft.com/office/drawing/2014/main" id="{5A6DFFE2-20BF-36D4-A283-2D483A929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381" y="423717"/>
            <a:ext cx="8014087" cy="601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413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910"/>
            <a:ext cx="12192000" cy="6973909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20014" y="0"/>
            <a:ext cx="7262611" cy="6858000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AnastasiaScript" panose="02000505070000020002" pitchFamily="2" charset="0"/>
              </a:rPr>
              <a:t>У</a:t>
            </a:r>
            <a:r>
              <a:rPr lang="ru-RU" sz="4800" b="1" dirty="0">
                <a:latin typeface="AnastasiaScript" panose="02000505070000020002" pitchFamily="2" charset="0"/>
              </a:rPr>
              <a:t> нас </a:t>
            </a:r>
            <a:r>
              <a:rPr lang="ru-RU" sz="4800" b="1" dirty="0" err="1">
                <a:latin typeface="AnastasiaScript" panose="02000505070000020002" pitchFamily="2" charset="0"/>
              </a:rPr>
              <a:t>красивий</a:t>
            </a:r>
            <a:r>
              <a:rPr lang="ru-RU" sz="4800" b="1" dirty="0">
                <a:latin typeface="AnastasiaScript" panose="02000505070000020002" pitchFamily="2" charset="0"/>
              </a:rPr>
              <a:t>, </a:t>
            </a:r>
            <a:r>
              <a:rPr lang="ru-RU" sz="4800" b="1" dirty="0" err="1">
                <a:latin typeface="AnastasiaScript" panose="02000505070000020002" pitchFamily="2" charset="0"/>
              </a:rPr>
              <a:t>гарний</a:t>
            </a:r>
            <a:r>
              <a:rPr lang="ru-RU" sz="4800" b="1" dirty="0">
                <a:latin typeface="AnastasiaScript" panose="02000505070000020002" pitchFamily="2" charset="0"/>
              </a:rPr>
              <a:t> край:</a:t>
            </a:r>
            <a:br>
              <a:rPr lang="ru-RU" sz="4800" b="1" dirty="0">
                <a:latin typeface="AnastasiaScript" panose="02000505070000020002" pitchFamily="2" charset="0"/>
              </a:rPr>
            </a:br>
            <a:r>
              <a:rPr lang="ru-RU" sz="4800" b="1" dirty="0" err="1">
                <a:solidFill>
                  <a:srgbClr val="FF0000"/>
                </a:solidFill>
                <a:latin typeface="AnastasiaScript" panose="02000505070000020002" pitchFamily="2" charset="0"/>
              </a:rPr>
              <a:t>К</a:t>
            </a:r>
            <a:r>
              <a:rPr lang="ru-RU" sz="4800" b="1" dirty="0" err="1">
                <a:latin typeface="AnastasiaScript" panose="02000505070000020002" pitchFamily="2" charset="0"/>
              </a:rPr>
              <a:t>віти</a:t>
            </a:r>
            <a:r>
              <a:rPr lang="ru-RU" sz="4800" b="1" dirty="0">
                <a:latin typeface="AnastasiaScript" panose="02000505070000020002" pitchFamily="2" charset="0"/>
              </a:rPr>
              <a:t>, море, </a:t>
            </a:r>
            <a:r>
              <a:rPr lang="ru-RU" sz="4800" b="1" dirty="0" err="1">
                <a:latin typeface="AnastasiaScript" panose="02000505070000020002" pitchFamily="2" charset="0"/>
              </a:rPr>
              <a:t>річка</a:t>
            </a:r>
            <a:r>
              <a:rPr lang="ru-RU" sz="4800" b="1" dirty="0">
                <a:latin typeface="AnastasiaScript" panose="02000505070000020002" pitchFamily="2" charset="0"/>
              </a:rPr>
              <a:t>, гай!</a:t>
            </a:r>
            <a:br>
              <a:rPr lang="ru-RU" sz="4800" b="1" dirty="0">
                <a:latin typeface="AnastasiaScript" panose="02000505070000020002" pitchFamily="2" charset="0"/>
              </a:rPr>
            </a:br>
            <a:r>
              <a:rPr lang="ru-RU" sz="4800" b="1" dirty="0" err="1">
                <a:solidFill>
                  <a:srgbClr val="FF0000"/>
                </a:solidFill>
                <a:latin typeface="AnastasiaScript" panose="02000505070000020002" pitchFamily="2" charset="0"/>
              </a:rPr>
              <a:t>Р</a:t>
            </a:r>
            <a:r>
              <a:rPr lang="ru-RU" sz="4800" b="1" dirty="0" err="1">
                <a:latin typeface="AnastasiaScript" panose="02000505070000020002" pitchFamily="2" charset="0"/>
              </a:rPr>
              <a:t>ідне</a:t>
            </a:r>
            <a:r>
              <a:rPr lang="ru-RU" sz="4800" b="1" dirty="0">
                <a:latin typeface="AnastasiaScript" panose="02000505070000020002" pitchFamily="2" charset="0"/>
              </a:rPr>
              <a:t> все: поля, </a:t>
            </a:r>
            <a:r>
              <a:rPr lang="ru-RU" sz="4800" b="1" dirty="0" err="1">
                <a:latin typeface="AnastasiaScript" panose="02000505070000020002" pitchFamily="2" charset="0"/>
              </a:rPr>
              <a:t>діброви</a:t>
            </a:r>
            <a:r>
              <a:rPr lang="ru-RU" sz="4800" b="1" dirty="0">
                <a:latin typeface="AnastasiaScript" panose="02000505070000020002" pitchFamily="2" charset="0"/>
              </a:rPr>
              <a:t>,</a:t>
            </a:r>
            <a:br>
              <a:rPr lang="ru-RU" sz="4800" b="1" dirty="0">
                <a:latin typeface="AnastasiaScript" panose="02000505070000020002" pitchFamily="2" charset="0"/>
              </a:rPr>
            </a:br>
            <a:r>
              <a:rPr lang="ru-RU" sz="4800" b="1" dirty="0">
                <a:solidFill>
                  <a:srgbClr val="FF0000"/>
                </a:solidFill>
                <a:latin typeface="AnastasiaScript" panose="02000505070000020002" pitchFamily="2" charset="0"/>
              </a:rPr>
              <a:t>А</a:t>
            </a:r>
            <a:r>
              <a:rPr lang="ru-RU" sz="4800" b="1" dirty="0">
                <a:latin typeface="AnastasiaScript" panose="02000505070000020002" pitchFamily="2" charset="0"/>
              </a:rPr>
              <a:t> сади </a:t>
            </a:r>
            <a:r>
              <a:rPr lang="ru-RU" sz="4800" b="1" dirty="0" err="1">
                <a:latin typeface="AnastasiaScript" panose="02000505070000020002" pitchFamily="2" charset="0"/>
              </a:rPr>
              <a:t>які</a:t>
            </a:r>
            <a:r>
              <a:rPr lang="ru-RU" sz="4800" b="1" dirty="0">
                <a:latin typeface="AnastasiaScript" panose="02000505070000020002" pitchFamily="2" charset="0"/>
              </a:rPr>
              <a:t> </a:t>
            </a:r>
            <a:r>
              <a:rPr lang="ru-RU" sz="4800" b="1" dirty="0" err="1">
                <a:latin typeface="AnastasiaScript" panose="02000505070000020002" pitchFamily="2" charset="0"/>
              </a:rPr>
              <a:t>чудові</a:t>
            </a:r>
            <a:r>
              <a:rPr lang="ru-RU" sz="4800" b="1" dirty="0">
                <a:latin typeface="AnastasiaScript" panose="02000505070000020002" pitchFamily="2" charset="0"/>
              </a:rPr>
              <a:t>!</a:t>
            </a:r>
            <a:br>
              <a:rPr lang="ru-RU" sz="4800" b="1" dirty="0">
                <a:latin typeface="AnastasiaScript" panose="02000505070000020002" pitchFamily="2" charset="0"/>
              </a:rPr>
            </a:br>
            <a:r>
              <a:rPr lang="ru-RU" sz="4800" b="1" dirty="0" err="1">
                <a:solidFill>
                  <a:srgbClr val="FF0000"/>
                </a:solidFill>
                <a:latin typeface="AnastasiaScript" panose="02000505070000020002" pitchFamily="2" charset="0"/>
              </a:rPr>
              <a:t>Ї</a:t>
            </a:r>
            <a:r>
              <a:rPr lang="ru-RU" sz="4800" b="1" dirty="0" err="1">
                <a:latin typeface="AnastasiaScript" panose="02000505070000020002" pitchFamily="2" charset="0"/>
              </a:rPr>
              <a:t>х</a:t>
            </a:r>
            <a:r>
              <a:rPr lang="ru-RU" sz="4800" b="1" dirty="0">
                <a:latin typeface="AnastasiaScript" panose="02000505070000020002" pitchFamily="2" charset="0"/>
              </a:rPr>
              <a:t> краса – </a:t>
            </a:r>
            <a:r>
              <a:rPr lang="ru-RU" sz="4800" b="1" dirty="0" err="1">
                <a:latin typeface="AnastasiaScript" panose="02000505070000020002" pitchFamily="2" charset="0"/>
              </a:rPr>
              <a:t>це</a:t>
            </a:r>
            <a:r>
              <a:rPr lang="ru-RU" sz="4800" b="1" dirty="0">
                <a:latin typeface="AnastasiaScript" panose="02000505070000020002" pitchFamily="2" charset="0"/>
              </a:rPr>
              <a:t> </a:t>
            </a:r>
            <a:r>
              <a:rPr lang="ru-RU" sz="4800" b="1" dirty="0" err="1">
                <a:latin typeface="AnastasiaScript" panose="02000505070000020002" pitchFamily="2" charset="0"/>
              </a:rPr>
              <a:t>білий</a:t>
            </a:r>
            <a:r>
              <a:rPr lang="ru-RU" sz="4800" b="1" dirty="0">
                <a:latin typeface="AnastasiaScript" panose="02000505070000020002" pitchFamily="2" charset="0"/>
              </a:rPr>
              <a:t> </a:t>
            </a:r>
            <a:r>
              <a:rPr lang="ru-RU" sz="4800" b="1" dirty="0" err="1">
                <a:latin typeface="AnastasiaScript" panose="02000505070000020002" pitchFamily="2" charset="0"/>
              </a:rPr>
              <a:t>цвіт</a:t>
            </a:r>
            <a:r>
              <a:rPr lang="ru-RU" sz="4800" b="1" dirty="0">
                <a:latin typeface="AnastasiaScript" panose="02000505070000020002" pitchFamily="2" charset="0"/>
              </a:rPr>
              <a:t>…</a:t>
            </a:r>
            <a:br>
              <a:rPr lang="ru-RU" sz="4800" b="1" dirty="0">
                <a:latin typeface="AnastasiaScript" panose="02000505070000020002" pitchFamily="2" charset="0"/>
              </a:rPr>
            </a:br>
            <a:r>
              <a:rPr lang="ru-RU" sz="4800" b="1" dirty="0" err="1">
                <a:solidFill>
                  <a:srgbClr val="FF0000"/>
                </a:solidFill>
                <a:latin typeface="AnastasiaScript" panose="02000505070000020002" pitchFamily="2" charset="0"/>
              </a:rPr>
              <a:t>Н</a:t>
            </a:r>
            <a:r>
              <a:rPr lang="ru-RU" sz="4800" b="1" dirty="0" err="1">
                <a:latin typeface="AnastasiaScript" panose="02000505070000020002" pitchFamily="2" charset="0"/>
              </a:rPr>
              <a:t>енька</a:t>
            </a:r>
            <a:r>
              <a:rPr lang="ru-RU" sz="4800" b="1" dirty="0">
                <a:latin typeface="AnastasiaScript" panose="02000505070000020002" pitchFamily="2" charset="0"/>
              </a:rPr>
              <a:t> наша, </a:t>
            </a:r>
            <a:r>
              <a:rPr lang="ru-RU" sz="4800" b="1" dirty="0" err="1">
                <a:latin typeface="AnastasiaScript" panose="02000505070000020002" pitchFamily="2" charset="0"/>
              </a:rPr>
              <a:t>Україна</a:t>
            </a:r>
            <a:r>
              <a:rPr lang="ru-RU" sz="4800" b="1" dirty="0">
                <a:latin typeface="AnastasiaScript" panose="02000505070000020002" pitchFamily="2" charset="0"/>
              </a:rPr>
              <a:t>,</a:t>
            </a:r>
            <a:br>
              <a:rPr lang="ru-RU" sz="4800" b="1" dirty="0">
                <a:latin typeface="AnastasiaScript" panose="02000505070000020002" pitchFamily="2" charset="0"/>
              </a:rPr>
            </a:br>
            <a:r>
              <a:rPr lang="ru-RU" sz="4800" b="1" dirty="0" err="1">
                <a:solidFill>
                  <a:srgbClr val="FF0000"/>
                </a:solidFill>
                <a:latin typeface="AnastasiaScript" panose="02000505070000020002" pitchFamily="2" charset="0"/>
              </a:rPr>
              <a:t>А</a:t>
            </a:r>
            <a:r>
              <a:rPr lang="ru-RU" sz="4800" b="1" dirty="0" err="1">
                <a:latin typeface="AnastasiaScript" panose="02000505070000020002" pitchFamily="2" charset="0"/>
              </a:rPr>
              <a:t>дже</a:t>
            </a:r>
            <a:r>
              <a:rPr lang="ru-RU" sz="4800" b="1" dirty="0">
                <a:latin typeface="AnastasiaScript" panose="02000505070000020002" pitchFamily="2" charset="0"/>
              </a:rPr>
              <a:t> </a:t>
            </a:r>
            <a:r>
              <a:rPr lang="ru-RU" sz="4800" b="1" dirty="0" err="1">
                <a:latin typeface="AnastasiaScript" panose="02000505070000020002" pitchFamily="2" charset="0"/>
              </a:rPr>
              <a:t>ти</a:t>
            </a:r>
            <a:r>
              <a:rPr lang="ru-RU" sz="4800" b="1" dirty="0">
                <a:latin typeface="AnastasiaScript" panose="02000505070000020002" pitchFamily="2" charset="0"/>
              </a:rPr>
              <a:t> для нас </a:t>
            </a:r>
            <a:r>
              <a:rPr lang="ru-RU" sz="4800" b="1" dirty="0" err="1">
                <a:latin typeface="AnastasiaScript" panose="02000505070000020002" pitchFamily="2" charset="0"/>
              </a:rPr>
              <a:t>єдина</a:t>
            </a:r>
            <a:r>
              <a:rPr lang="ru-RU" sz="4800" b="1" dirty="0">
                <a:latin typeface="AnastasiaScript" panose="02000505070000020002" pitchFamily="2" charset="0"/>
              </a:rPr>
              <a:t>!</a:t>
            </a:r>
            <a:endParaRPr lang="uk-UA" sz="4800" b="1" dirty="0">
              <a:latin typeface="AnastasiaScript" panose="02000505070000020002" pitchFamily="2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300767"/>
            <a:ext cx="4844343" cy="330626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567671" y="4794866"/>
            <a:ext cx="48443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dirty="0">
                <a:latin typeface="AnastasiaScript" panose="02000505070000020002" pitchFamily="2" charset="0"/>
              </a:rPr>
              <a:t>Україна!</a:t>
            </a:r>
          </a:p>
        </p:txBody>
      </p:sp>
    </p:spTree>
    <p:extLst>
      <p:ext uri="{BB962C8B-B14F-4D97-AF65-F5344CB8AC3E}">
        <p14:creationId xmlns:p14="http://schemas.microsoft.com/office/powerpoint/2010/main" val="35506806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503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uk-UA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stasiaScript" panose="02000505070000020002" pitchFamily="2" charset="0"/>
              </a:rPr>
              <a:t>Асоціативний кущ</a:t>
            </a:r>
          </a:p>
        </p:txBody>
      </p:sp>
      <p:sp>
        <p:nvSpPr>
          <p:cNvPr id="5" name="Сердце 4"/>
          <p:cNvSpPr/>
          <p:nvPr/>
        </p:nvSpPr>
        <p:spPr>
          <a:xfrm>
            <a:off x="4279004" y="1807872"/>
            <a:ext cx="3633989" cy="3242256"/>
          </a:xfrm>
          <a:prstGeom prst="hear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3842197" y="2642702"/>
            <a:ext cx="41727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stasiaScript" panose="02000505070000020002" pitchFamily="2" charset="0"/>
              </a:rPr>
              <a:t>Україна</a:t>
            </a:r>
          </a:p>
        </p:txBody>
      </p:sp>
      <p:sp>
        <p:nvSpPr>
          <p:cNvPr id="7" name="Облако 6"/>
          <p:cNvSpPr/>
          <p:nvPr/>
        </p:nvSpPr>
        <p:spPr>
          <a:xfrm>
            <a:off x="8545131" y="1099456"/>
            <a:ext cx="2291904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блако 8"/>
          <p:cNvSpPr/>
          <p:nvPr/>
        </p:nvSpPr>
        <p:spPr>
          <a:xfrm>
            <a:off x="9691083" y="2837297"/>
            <a:ext cx="2291904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блако 9"/>
          <p:cNvSpPr/>
          <p:nvPr/>
        </p:nvSpPr>
        <p:spPr>
          <a:xfrm>
            <a:off x="8545131" y="4847648"/>
            <a:ext cx="2291904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блако 10"/>
          <p:cNvSpPr/>
          <p:nvPr/>
        </p:nvSpPr>
        <p:spPr>
          <a:xfrm>
            <a:off x="4950046" y="5328115"/>
            <a:ext cx="2291904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2" name="Облако 11"/>
          <p:cNvSpPr/>
          <p:nvPr/>
        </p:nvSpPr>
        <p:spPr>
          <a:xfrm>
            <a:off x="1717718" y="5067837"/>
            <a:ext cx="2561286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4000" b="1" dirty="0">
              <a:solidFill>
                <a:schemeClr val="tx1"/>
              </a:solidFill>
              <a:latin typeface="AnastasiaScript" panose="02000505070000020002" pitchFamily="2" charset="0"/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209010" y="2831587"/>
            <a:ext cx="2291904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Облако 13"/>
          <p:cNvSpPr/>
          <p:nvPr/>
        </p:nvSpPr>
        <p:spPr>
          <a:xfrm>
            <a:off x="1717718" y="1099456"/>
            <a:ext cx="2291904" cy="141683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TextBox 14"/>
          <p:cNvSpPr txBox="1"/>
          <p:nvPr/>
        </p:nvSpPr>
        <p:spPr>
          <a:xfrm>
            <a:off x="1709402" y="1460291"/>
            <a:ext cx="2416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AnastasiaScript" panose="02000505070000020002" pitchFamily="2" charset="0"/>
              </a:rPr>
              <a:t>Батьківщина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070079" y="1453929"/>
            <a:ext cx="1525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latin typeface="AnastasiaScript" panose="02000505070000020002" pitchFamily="2" charset="0"/>
              </a:rPr>
              <a:t>Дім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589124" y="3171892"/>
            <a:ext cx="2374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AnastasiaScript" panose="02000505070000020002" pitchFamily="2" charset="0"/>
              </a:rPr>
              <a:t>      Незламність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791372" y="5202121"/>
            <a:ext cx="1954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latin typeface="AnastasiaScript" panose="02000505070000020002" pitchFamily="2" charset="0"/>
              </a:rPr>
              <a:t>Життя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50046" y="5661676"/>
            <a:ext cx="24598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AnastasiaScript" panose="02000505070000020002" pitchFamily="2" charset="0"/>
              </a:rPr>
              <a:t>Незалежність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8839" y="3230781"/>
            <a:ext cx="2291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AnastasiaScript" panose="02000505070000020002" pitchFamily="2" charset="0"/>
              </a:rPr>
              <a:t>Рідний край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066522" y="5400500"/>
            <a:ext cx="20590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latin typeface="AnastasiaScript" panose="02000505070000020002" pitchFamily="2" charset="0"/>
              </a:rPr>
              <a:t>Родина</a:t>
            </a:r>
          </a:p>
        </p:txBody>
      </p:sp>
    </p:spTree>
    <p:extLst>
      <p:ext uri="{BB962C8B-B14F-4D97-AF65-F5344CB8AC3E}">
        <p14:creationId xmlns:p14="http://schemas.microsoft.com/office/powerpoint/2010/main" val="258417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1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D619E5-00AC-09ED-889C-77D3686FC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4BE74503-3EC7-883D-94C7-6300385EBC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507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928"/>
            <a:ext cx="12192000" cy="730837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794" y="1883741"/>
            <a:ext cx="10928411" cy="113735"/>
          </a:xfrm>
        </p:spPr>
        <p:txBody>
          <a:bodyPr>
            <a:normAutofit fontScale="90000"/>
          </a:bodyPr>
          <a:lstStyle/>
          <a:p>
            <a:br>
              <a:rPr lang="uk-UA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400" dirty="0"/>
          </a:p>
        </p:txBody>
      </p:sp>
      <p:pic>
        <p:nvPicPr>
          <p:cNvPr id="4098" name="Picture 2" descr="Плакат “Державні символи України” | Видавництво «Підручники і посібники»">
            <a:extLst>
              <a:ext uri="{FF2B5EF4-FFF2-40B4-BE49-F238E27FC236}">
                <a16:creationId xmlns:a16="http://schemas.microsoft.com/office/drawing/2014/main" id="{E42E7B3B-5DE8-934D-9A6F-03627071DB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52"/>
          <a:stretch/>
        </p:blipFill>
        <p:spPr bwMode="auto">
          <a:xfrm>
            <a:off x="457783" y="-85928"/>
            <a:ext cx="11276432" cy="722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09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8" y="64655"/>
            <a:ext cx="12078276" cy="724020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794" y="1883741"/>
            <a:ext cx="10928411" cy="113735"/>
          </a:xfrm>
        </p:spPr>
        <p:txBody>
          <a:bodyPr>
            <a:normAutofit fontScale="90000"/>
          </a:bodyPr>
          <a:lstStyle/>
          <a:p>
            <a:br>
              <a:rPr lang="uk-UA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400" dirty="0"/>
            </a:br>
            <a:br>
              <a:rPr lang="uk-UA" sz="2400" dirty="0"/>
            </a:br>
            <a:endParaRPr lang="uk-UA" sz="2400" dirty="0"/>
          </a:p>
        </p:txBody>
      </p:sp>
      <p:pic>
        <p:nvPicPr>
          <p:cNvPr id="5122" name="Picture 2" descr="Правила поведінки учня - Фастівський ліцей №5">
            <a:extLst>
              <a:ext uri="{FF2B5EF4-FFF2-40B4-BE49-F238E27FC236}">
                <a16:creationId xmlns:a16="http://schemas.microsoft.com/office/drawing/2014/main" id="{159D06F5-4F33-EC8E-4180-E85BF20D2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8" y="134945"/>
            <a:ext cx="7170688" cy="616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равила поведінки під час повітряної тривоги в школі та вдома” | ЦПРПП  виконавчого комітету Заводської міської ради">
            <a:extLst>
              <a:ext uri="{FF2B5EF4-FFF2-40B4-BE49-F238E27FC236}">
                <a16:creationId xmlns:a16="http://schemas.microsoft.com/office/drawing/2014/main" id="{3D15F3D9-476F-A5D0-48DB-344343D5C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820" y="1108363"/>
            <a:ext cx="6005393" cy="600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52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8536"/>
            <a:ext cx="12192000" cy="6858000"/>
          </a:xfrm>
        </p:spPr>
      </p:pic>
      <p:pic>
        <p:nvPicPr>
          <p:cNvPr id="7170" name="Picture 2" descr="Поради для батьків - Сайт zosh5!">
            <a:extLst>
              <a:ext uri="{FF2B5EF4-FFF2-40B4-BE49-F238E27FC236}">
                <a16:creationId xmlns:a16="http://schemas.microsoft.com/office/drawing/2014/main" id="{4CE47701-8F60-CB75-2F19-6C52C08081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16" b="83030"/>
          <a:stretch/>
        </p:blipFill>
        <p:spPr bwMode="auto">
          <a:xfrm>
            <a:off x="570056" y="1348916"/>
            <a:ext cx="10467398" cy="222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848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4388"/>
          </a:xfr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0E48577-0B7A-6070-9DB1-B2FFFB1C3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365125"/>
            <a:ext cx="11252200" cy="1325563"/>
          </a:xfrm>
        </p:spPr>
        <p:txBody>
          <a:bodyPr>
            <a:noAutofit/>
          </a:bodyPr>
          <a:lstStyle/>
          <a:p>
            <a:r>
              <a:rPr lang="uk-UA" sz="6600" b="1" i="1" dirty="0">
                <a:solidFill>
                  <a:srgbClr val="FFC000"/>
                </a:solidFill>
              </a:rPr>
              <a:t>З ДНЕМ НАРОДЖЕННЯ 1 КЛАСУ</a:t>
            </a:r>
            <a:endParaRPr lang="ru-RU" sz="6600" b="1" i="1" dirty="0">
              <a:solidFill>
                <a:srgbClr val="FFC00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9553A7-C46E-9D12-DE01-BD2BD02EF6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144"/>
          <a:stretch/>
        </p:blipFill>
        <p:spPr>
          <a:xfrm>
            <a:off x="1835586" y="1741342"/>
            <a:ext cx="7663362" cy="513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766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448747"/>
          </a:xfr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 algn="ctr"/>
            <a:b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stasiaScript" panose="02000505070000020002" pitchFamily="2" charset="0"/>
              </a:rPr>
            </a:br>
            <a:b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stasiaScript" panose="02000505070000020002" pitchFamily="2" charset="0"/>
              </a:rPr>
            </a:br>
            <a:b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stasiaScript" panose="02000505070000020002" pitchFamily="2" charset="0"/>
              </a:rPr>
            </a:br>
            <a:br>
              <a:rPr lang="uk-UA" dirty="0"/>
            </a:br>
            <a:endParaRPr lang="uk-UA" dirty="0"/>
          </a:p>
        </p:txBody>
      </p:sp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id="{97929F8F-E1CA-F605-CCBF-D477F2D5F4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166255"/>
            <a:ext cx="11868727" cy="5091545"/>
          </a:xfrm>
        </p:spPr>
        <p:txBody>
          <a:bodyPr/>
          <a:lstStyle/>
          <a:p>
            <a:r>
              <a:rPr lang="uk-UA" sz="7200" b="1" i="1" dirty="0">
                <a:solidFill>
                  <a:srgbClr val="FFFF00"/>
                </a:solidFill>
              </a:rPr>
              <a:t>МИРНОГО </a:t>
            </a:r>
          </a:p>
          <a:p>
            <a:r>
              <a:rPr lang="uk-UA" sz="7200" b="1" i="1" dirty="0">
                <a:solidFill>
                  <a:srgbClr val="FFFF00"/>
                </a:solidFill>
              </a:rPr>
              <a:t>   </a:t>
            </a:r>
            <a:r>
              <a:rPr lang="uk-UA" sz="4400" b="1" i="1" dirty="0">
                <a:solidFill>
                  <a:srgbClr val="FFFF00"/>
                </a:solidFill>
              </a:rPr>
              <a:t>НАВЧАЛЬНОГО РОКУ!!!</a:t>
            </a:r>
          </a:p>
          <a:p>
            <a:r>
              <a:rPr lang="uk-UA" sz="4800" i="1" dirty="0">
                <a:solidFill>
                  <a:srgbClr val="FF0000"/>
                </a:solidFill>
              </a:rPr>
              <a:t>НЕХАЙ ВІН СТАНЕ ПЕРЕМОЖНИМ!!!</a:t>
            </a:r>
          </a:p>
          <a:p>
            <a:r>
              <a:rPr lang="uk-UA" sz="4800" i="1" dirty="0">
                <a:solidFill>
                  <a:srgbClr val="FF0000"/>
                </a:solidFill>
              </a:rPr>
              <a:t>СЛАВА УКРАЇНІ!</a:t>
            </a:r>
            <a:endParaRPr lang="ru-RU" sz="4800" i="1" dirty="0">
              <a:solidFill>
                <a:srgbClr val="FF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3B79FE-A2C4-4B0D-8959-DD03EAC60C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816" y="3982712"/>
            <a:ext cx="7231784" cy="287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4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120</Words>
  <Application>Microsoft Office PowerPoint</Application>
  <PresentationFormat>Широкоэкранный</PresentationFormat>
  <Paragraphs>20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AnastasiaScript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  Д Е Н Ь   Н А Р О Д Ж Е Н Н Я      К Л А С У </vt:lpstr>
      <vt:lpstr>Презентация PowerPoint</vt:lpstr>
      <vt:lpstr>У нас красивий, гарний край: Квіти, море, річка, гай! Рідне все: поля, діброви, А сади які чудові! Їх краса – це білий цвіт… Ненька наша, Україна, Адже ти для нас єдина!</vt:lpstr>
      <vt:lpstr>Асоціативний кущ</vt:lpstr>
      <vt:lpstr>Презентация PowerPoint</vt:lpstr>
      <vt:lpstr> </vt:lpstr>
      <vt:lpstr>      </vt:lpstr>
      <vt:lpstr>Презентация PowerPoint</vt:lpstr>
      <vt:lpstr>З ДНЕМ НАРОДЖЕННЯ 1 КЛАСУ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Янина Строй</cp:lastModifiedBy>
  <cp:revision>5</cp:revision>
  <dcterms:created xsi:type="dcterms:W3CDTF">2022-08-31T18:53:30Z</dcterms:created>
  <dcterms:modified xsi:type="dcterms:W3CDTF">2024-12-17T16:04:06Z</dcterms:modified>
</cp:coreProperties>
</file>