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3" r:id="rId3"/>
    <p:sldId id="262" r:id="rId4"/>
    <p:sldId id="260" r:id="rId5"/>
    <p:sldId id="266" r:id="rId6"/>
    <p:sldId id="271" r:id="rId7"/>
    <p:sldId id="261" r:id="rId8"/>
    <p:sldId id="264" r:id="rId9"/>
    <p:sldId id="265" r:id="rId10"/>
    <p:sldId id="267" r:id="rId11"/>
    <p:sldId id="269" r:id="rId12"/>
    <p:sldId id="268" r:id="rId13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9169ECCD-C17C-4CDB-B23A-7A6EAE8AFBF7}">
          <p14:sldIdLst>
            <p14:sldId id="259"/>
            <p14:sldId id="263"/>
            <p14:sldId id="262"/>
            <p14:sldId id="260"/>
          </p14:sldIdLst>
        </p14:section>
        <p14:section name="Раздел без заголовка" id="{7AA81B5C-4FFD-4F7A-940B-11285927D9C8}">
          <p14:sldIdLst>
            <p14:sldId id="266"/>
            <p14:sldId id="271"/>
            <p14:sldId id="261"/>
            <p14:sldId id="264"/>
            <p14:sldId id="265"/>
            <p14:sldId id="267"/>
            <p14:sldId id="269"/>
            <p14:sldId id="2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8D96"/>
    <a:srgbClr val="9C349C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06161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14921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74684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3235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77304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4739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826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6962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385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5127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976658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3EDE3-6371-41F8-9121-F2C41D675A75}" type="datetimeFigureOut">
              <a:rPr lang="uk-UA" smtClean="0"/>
              <a:t>03.11.2021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3E313-2FE8-4E3E-9538-4389484F296F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150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29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04503"/>
            <a:ext cx="9144000" cy="3753394"/>
          </a:xfrm>
        </p:spPr>
        <p:txBody>
          <a:bodyPr>
            <a:normAutofit fontScale="90000"/>
          </a:bodyPr>
          <a:lstStyle/>
          <a:p>
            <a:r>
              <a:rPr lang="uk-UA" sz="3100" b="1" dirty="0" smtClean="0">
                <a:solidFill>
                  <a:srgbClr val="FFC000"/>
                </a:solidFill>
              </a:rPr>
              <a:t>Комунальний позашкільний навчальний заклад </a:t>
            </a:r>
            <a:br>
              <a:rPr lang="uk-UA" sz="3100" b="1" dirty="0" smtClean="0">
                <a:solidFill>
                  <a:srgbClr val="FFC000"/>
                </a:solidFill>
              </a:rPr>
            </a:br>
            <a:r>
              <a:rPr lang="uk-UA" sz="3100" b="1" dirty="0" smtClean="0">
                <a:solidFill>
                  <a:srgbClr val="FFC000"/>
                </a:solidFill>
              </a:rPr>
              <a:t>«Міський палац дитячої та юнацької творчості «Горицвіт» </a:t>
            </a:r>
            <a:br>
              <a:rPr lang="uk-UA" sz="3100" b="1" dirty="0" smtClean="0">
                <a:solidFill>
                  <a:srgbClr val="FFC000"/>
                </a:solidFill>
              </a:rPr>
            </a:br>
            <a:r>
              <a:rPr lang="uk-UA" sz="3100" b="1" dirty="0" smtClean="0">
                <a:solidFill>
                  <a:srgbClr val="FFC000"/>
                </a:solidFill>
              </a:rPr>
              <a:t>Криворізької міської ради</a:t>
            </a:r>
            <a:br>
              <a:rPr lang="uk-UA" sz="3100" b="1" dirty="0" smtClean="0">
                <a:solidFill>
                  <a:srgbClr val="FFC000"/>
                </a:solidFill>
              </a:rPr>
            </a:br>
            <a:r>
              <a:rPr lang="uk-UA" sz="3100" b="1" dirty="0" smtClean="0">
                <a:solidFill>
                  <a:srgbClr val="FFFF00"/>
                </a:solidFill>
              </a:rPr>
              <a:t/>
            </a:r>
            <a:br>
              <a:rPr lang="uk-UA" sz="3100" b="1" dirty="0" smtClean="0">
                <a:solidFill>
                  <a:srgbClr val="FFFF00"/>
                </a:solidFill>
              </a:rPr>
            </a:br>
            <a:r>
              <a:rPr lang="uk-UA" sz="73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Школа </a:t>
            </a:r>
            <a:br>
              <a:rPr lang="uk-UA" sz="73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uk-UA" sz="7300" b="1" dirty="0" smtClean="0">
                <a:solidFill>
                  <a:srgbClr val="FF0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ввічливості</a:t>
            </a:r>
            <a:endParaRPr lang="uk-UA" sz="7300" b="1" dirty="0">
              <a:solidFill>
                <a:srgbClr val="FF0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4223656"/>
            <a:ext cx="9144000" cy="1034143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uk-UA" sz="2800" b="1" dirty="0" smtClean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заняття </a:t>
            </a:r>
            <a:r>
              <a:rPr lang="uk-UA" sz="28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гуртка «Альтернатива» (</a:t>
            </a:r>
            <a:r>
              <a:rPr lang="uk-UA" sz="2800" b="1" dirty="0" smtClean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вік дітей: </a:t>
            </a:r>
            <a:r>
              <a:rPr lang="uk-UA" sz="28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6 років)</a:t>
            </a:r>
          </a:p>
          <a:p>
            <a:pPr>
              <a:lnSpc>
                <a:spcPct val="100000"/>
              </a:lnSpc>
            </a:pPr>
            <a:r>
              <a:rPr lang="uk-UA" sz="2800" b="1" dirty="0" smtClean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керівник </a:t>
            </a:r>
            <a:r>
              <a:rPr lang="uk-UA" sz="2800" b="1" dirty="0">
                <a:solidFill>
                  <a:srgbClr val="FFC000"/>
                </a:solidFill>
                <a:latin typeface="+mj-lt"/>
                <a:ea typeface="+mj-ea"/>
                <a:cs typeface="+mj-cs"/>
              </a:rPr>
              <a:t>гуртка Солдатенкова Лариса Євгенівна</a:t>
            </a:r>
          </a:p>
        </p:txBody>
      </p:sp>
    </p:spTree>
    <p:extLst>
      <p:ext uri="{BB962C8B-B14F-4D97-AF65-F5344CB8AC3E}">
        <p14:creationId xmlns:p14="http://schemas.microsoft.com/office/powerpoint/2010/main" val="32354251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298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78971"/>
            <a:ext cx="9144000" cy="1828800"/>
          </a:xfrm>
        </p:spPr>
        <p:txBody>
          <a:bodyPr>
            <a:normAutofit fontScale="90000"/>
          </a:bodyPr>
          <a:lstStyle/>
          <a:p>
            <a:r>
              <a:rPr lang="uk-UA" sz="8800" b="1" dirty="0" smtClean="0">
                <a:solidFill>
                  <a:srgbClr val="FFFF00"/>
                </a:solidFill>
              </a:rPr>
              <a:t/>
            </a:r>
            <a:br>
              <a:rPr lang="uk-UA" sz="8800" b="1" dirty="0" smtClean="0">
                <a:solidFill>
                  <a:srgbClr val="FFFF00"/>
                </a:solidFill>
              </a:rPr>
            </a:br>
            <a:r>
              <a:rPr lang="uk-UA" sz="6700" b="1" dirty="0" smtClean="0">
                <a:solidFill>
                  <a:srgbClr val="FFC00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МЕТА:</a:t>
            </a:r>
            <a:endParaRPr lang="uk-UA" sz="6700" b="1" dirty="0">
              <a:solidFill>
                <a:srgbClr val="FFC000"/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621280"/>
            <a:ext cx="9144000" cy="2636520"/>
          </a:xfrm>
        </p:spPr>
        <p:txBody>
          <a:bodyPr>
            <a:noAutofit/>
          </a:bodyPr>
          <a:lstStyle/>
          <a:p>
            <a:r>
              <a:rPr lang="ru-RU" sz="6000" b="1" dirty="0" err="1" smtClean="0">
                <a:solidFill>
                  <a:schemeClr val="accent2">
                    <a:lumMod val="75000"/>
                  </a:schemeClr>
                </a:solidFill>
              </a:rPr>
              <a:t>сформувати</a:t>
            </a:r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</a:rPr>
              <a:t> у </a:t>
            </a:r>
            <a:r>
              <a:rPr lang="ru-RU" sz="6000" b="1" dirty="0" err="1" smtClean="0">
                <a:solidFill>
                  <a:schemeClr val="accent2">
                    <a:lumMod val="75000"/>
                  </a:schemeClr>
                </a:solidFill>
              </a:rPr>
              <a:t>дітей</a:t>
            </a:r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6000" b="1" dirty="0" err="1" smtClean="0">
                <a:solidFill>
                  <a:schemeClr val="accent2">
                    <a:lumMod val="75000"/>
                  </a:schemeClr>
                </a:solidFill>
              </a:rPr>
              <a:t>стійкі</a:t>
            </a:r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6000" b="1" dirty="0" err="1" smtClean="0">
                <a:solidFill>
                  <a:schemeClr val="accent2">
                    <a:lumMod val="75000"/>
                  </a:schemeClr>
                </a:solidFill>
              </a:rPr>
              <a:t>навички</a:t>
            </a:r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6000" b="1" dirty="0" err="1" smtClean="0">
                <a:solidFill>
                  <a:schemeClr val="accent2">
                    <a:lumMod val="75000"/>
                  </a:schemeClr>
                </a:solidFill>
              </a:rPr>
              <a:t>ввічливої</a:t>
            </a:r>
            <a:r>
              <a:rPr lang="ru-RU" sz="6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6000" b="1" dirty="0" err="1" smtClean="0">
                <a:solidFill>
                  <a:schemeClr val="accent2">
                    <a:lumMod val="75000"/>
                  </a:schemeClr>
                </a:solidFill>
              </a:rPr>
              <a:t>поведінки</a:t>
            </a:r>
            <a:endParaRPr lang="uk-UA" sz="6000" b="1" dirty="0" smtClean="0"/>
          </a:p>
        </p:txBody>
      </p:sp>
    </p:spTree>
    <p:extLst>
      <p:ext uri="{BB962C8B-B14F-4D97-AF65-F5344CB8AC3E}">
        <p14:creationId xmlns:p14="http://schemas.microsoft.com/office/powerpoint/2010/main" val="1930744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211" y="0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931" y="478971"/>
            <a:ext cx="5094515" cy="5686698"/>
          </a:xfrm>
        </p:spPr>
        <p:txBody>
          <a:bodyPr>
            <a:normAutofit/>
          </a:bodyPr>
          <a:lstStyle/>
          <a:p>
            <a:r>
              <a:rPr lang="ru-RU" sz="5400" b="1" dirty="0" err="1" smtClean="0">
                <a:solidFill>
                  <a:srgbClr val="FF0000"/>
                </a:solidFill>
              </a:rPr>
              <a:t>Ввічлива</a:t>
            </a:r>
            <a:r>
              <a:rPr lang="ru-RU" sz="5400" b="1" dirty="0" smtClean="0">
                <a:solidFill>
                  <a:srgbClr val="FF0000"/>
                </a:solidFill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</a:rPr>
              <a:t>людина</a:t>
            </a:r>
            <a:r>
              <a:rPr lang="ru-RU" sz="5400" b="1" dirty="0" smtClean="0">
                <a:solidFill>
                  <a:srgbClr val="FF0000"/>
                </a:solidFill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</a:rPr>
              <a:t>тактовна</a:t>
            </a:r>
            <a:r>
              <a:rPr lang="ru-RU" sz="5400" b="1" dirty="0" smtClean="0">
                <a:solidFill>
                  <a:srgbClr val="FF0000"/>
                </a:solidFill>
              </a:rPr>
              <a:t>, скромна, </a:t>
            </a:r>
            <a:r>
              <a:rPr lang="ru-RU" sz="5400" b="1" dirty="0" err="1" smtClean="0">
                <a:solidFill>
                  <a:srgbClr val="FF0000"/>
                </a:solidFill>
              </a:rPr>
              <a:t>доброзичлива</a:t>
            </a:r>
            <a:r>
              <a:rPr lang="ru-RU" sz="5400" b="1" dirty="0" smtClean="0">
                <a:solidFill>
                  <a:srgbClr val="FF0000"/>
                </a:solidFill>
              </a:rPr>
              <a:t>, </a:t>
            </a:r>
            <a:r>
              <a:rPr lang="ru-RU" sz="5400" b="1" dirty="0" err="1" smtClean="0">
                <a:solidFill>
                  <a:srgbClr val="FF0000"/>
                </a:solidFill>
              </a:rPr>
              <a:t>залишає</a:t>
            </a:r>
            <a:r>
              <a:rPr lang="ru-RU" sz="5400" b="1" dirty="0" smtClean="0">
                <a:solidFill>
                  <a:srgbClr val="FF0000"/>
                </a:solidFill>
              </a:rPr>
              <a:t> про себе </a:t>
            </a:r>
            <a:r>
              <a:rPr lang="ru-RU" sz="5400" b="1" dirty="0" err="1" smtClean="0">
                <a:solidFill>
                  <a:srgbClr val="FF0000"/>
                </a:solidFill>
              </a:rPr>
              <a:t>приємне</a:t>
            </a:r>
            <a:r>
              <a:rPr lang="ru-RU" sz="5400" b="1" dirty="0" smtClean="0">
                <a:solidFill>
                  <a:srgbClr val="FF0000"/>
                </a:solidFill>
              </a:rPr>
              <a:t> </a:t>
            </a:r>
            <a:r>
              <a:rPr lang="ru-RU" sz="5400" b="1" dirty="0" err="1" smtClean="0">
                <a:solidFill>
                  <a:srgbClr val="FF0000"/>
                </a:solidFill>
              </a:rPr>
              <a:t>враження</a:t>
            </a:r>
            <a:endParaRPr lang="uk-UA" sz="5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400800" y="3602038"/>
            <a:ext cx="4267200" cy="1655762"/>
          </a:xfrm>
        </p:spPr>
        <p:txBody>
          <a:bodyPr/>
          <a:lstStyle/>
          <a:p>
            <a:endParaRPr lang="uk-UA" b="1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2086" y="1174568"/>
            <a:ext cx="6109063" cy="4581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626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629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0560" y="478971"/>
            <a:ext cx="4563290" cy="5259978"/>
          </a:xfrm>
        </p:spPr>
        <p:txBody>
          <a:bodyPr>
            <a:normAutofit/>
          </a:bodyPr>
          <a:lstStyle/>
          <a:p>
            <a:endParaRPr lang="uk-UA" sz="4000" b="1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47360" y="478971"/>
            <a:ext cx="6165669" cy="5590903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Сьогодні на вас чекає випробування у «Школі ввічливості». Сподіваюсь, що ви пройдете його успішно </a:t>
            </a:r>
            <a:r>
              <a:rPr lang="uk-UA" b="1" smtClean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</a:t>
            </a:r>
            <a:r>
              <a:rPr lang="uk-UA" b="1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далі </a:t>
            </a:r>
            <a:r>
              <a:rPr lang="uk-UA" b="1" smtClean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помандруєте </a:t>
            </a: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країною Ввічливості та Доброти!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Тож граємо і відповідаємо!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Спочатку перегляньте відео, натиснувши на покликання https://www.youtube.com/watch?v=AcE7ON6InNE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b="1" dirty="0" smtClean="0">
                <a:solidFill>
                  <a:srgbClr val="7030A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потім дайте відповідь «Що зробив старший хлопчик неправильно під час виготовлення стіннівки, а що – правильно у наступному епізоді?»</a:t>
            </a:r>
          </a:p>
          <a:p>
            <a:endParaRPr lang="uk-UA" b="1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806" y="574765"/>
            <a:ext cx="4519748" cy="5268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39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629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509" y="0"/>
            <a:ext cx="8264434" cy="2159726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0000"/>
                </a:solidFill>
              </a:rPr>
              <a:t>Гра </a:t>
            </a:r>
            <a:r>
              <a:rPr lang="en-US" sz="4800" b="1" dirty="0" smtClean="0">
                <a:solidFill>
                  <a:srgbClr val="FF0000"/>
                </a:solidFill>
              </a:rPr>
              <a:t/>
            </a:r>
            <a:br>
              <a:rPr lang="en-US" sz="4800" b="1" dirty="0" smtClean="0">
                <a:solidFill>
                  <a:srgbClr val="FF0000"/>
                </a:solidFill>
              </a:rPr>
            </a:br>
            <a:r>
              <a:rPr lang="uk-UA" sz="4800" b="1" dirty="0" smtClean="0">
                <a:solidFill>
                  <a:srgbClr val="FF0000"/>
                </a:solidFill>
              </a:rPr>
              <a:t>«ТАК </a:t>
            </a:r>
            <a:r>
              <a:rPr lang="uk-UA" sz="4800" b="1" dirty="0">
                <a:solidFill>
                  <a:srgbClr val="FF0000"/>
                </a:solidFill>
              </a:rPr>
              <a:t>– </a:t>
            </a:r>
            <a:r>
              <a:rPr lang="uk-UA" sz="4800" b="1" dirty="0" smtClean="0">
                <a:solidFill>
                  <a:srgbClr val="FF0000"/>
                </a:solidFill>
              </a:rPr>
              <a:t>НІ»</a:t>
            </a:r>
            <a:r>
              <a:rPr lang="en-US" sz="4800" b="1" dirty="0" smtClean="0">
                <a:solidFill>
                  <a:srgbClr val="FF0000"/>
                </a:solidFill>
              </a:rPr>
              <a:t/>
            </a:r>
            <a:br>
              <a:rPr lang="en-US" sz="4800" b="1" dirty="0" smtClean="0">
                <a:solidFill>
                  <a:srgbClr val="FF0000"/>
                </a:solidFill>
              </a:rPr>
            </a:br>
            <a:endParaRPr lang="uk-UA" sz="4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8571" y="2020389"/>
            <a:ext cx="9579429" cy="3237411"/>
          </a:xfrm>
        </p:spPr>
        <p:txBody>
          <a:bodyPr>
            <a:normAutofit fontScale="85000" lnSpcReduction="20000"/>
          </a:bodyPr>
          <a:lstStyle/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uk-UA" sz="4400" b="1" dirty="0" smtClean="0">
                <a:solidFill>
                  <a:srgbClr val="7030A0"/>
                </a:solidFill>
              </a:rPr>
              <a:t>Перед </a:t>
            </a:r>
            <a:r>
              <a:rPr lang="uk-UA" sz="4400" b="1" dirty="0" err="1">
                <a:solidFill>
                  <a:srgbClr val="7030A0"/>
                </a:solidFill>
              </a:rPr>
              <a:t>іжею</a:t>
            </a:r>
            <a:r>
              <a:rPr lang="uk-UA" sz="4400" b="1" dirty="0">
                <a:solidFill>
                  <a:srgbClr val="7030A0"/>
                </a:solidFill>
              </a:rPr>
              <a:t> я мию руки з </a:t>
            </a:r>
            <a:r>
              <a:rPr lang="uk-UA" sz="4400" b="1" dirty="0" err="1" smtClean="0">
                <a:solidFill>
                  <a:srgbClr val="7030A0"/>
                </a:solidFill>
              </a:rPr>
              <a:t>милом</a:t>
            </a:r>
            <a:endParaRPr lang="uk-UA" sz="4400" b="1" dirty="0">
              <a:solidFill>
                <a:srgbClr val="7030A0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uk-UA" sz="4400" b="1" dirty="0" smtClean="0">
                <a:solidFill>
                  <a:schemeClr val="accent2"/>
                </a:solidFill>
              </a:rPr>
              <a:t>Вранці </a:t>
            </a:r>
            <a:r>
              <a:rPr lang="uk-UA" sz="4400" b="1" dirty="0">
                <a:solidFill>
                  <a:schemeClr val="accent2"/>
                </a:solidFill>
              </a:rPr>
              <a:t>і увечері я чищу </a:t>
            </a:r>
            <a:r>
              <a:rPr lang="uk-UA" sz="4400" b="1" dirty="0" smtClean="0">
                <a:solidFill>
                  <a:schemeClr val="accent2"/>
                </a:solidFill>
              </a:rPr>
              <a:t>зуби</a:t>
            </a:r>
            <a:endParaRPr lang="uk-UA" sz="4400" b="1" dirty="0">
              <a:solidFill>
                <a:schemeClr val="accent2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uk-UA" sz="4400" b="1" dirty="0" smtClean="0">
                <a:solidFill>
                  <a:srgbClr val="FFC000"/>
                </a:solidFill>
              </a:rPr>
              <a:t>Я </a:t>
            </a:r>
            <a:r>
              <a:rPr lang="uk-UA" sz="4400" b="1" dirty="0">
                <a:solidFill>
                  <a:srgbClr val="FFC000"/>
                </a:solidFill>
              </a:rPr>
              <a:t>складаю свій одяг у мішок під </a:t>
            </a:r>
            <a:r>
              <a:rPr lang="uk-UA" sz="4400" b="1" dirty="0" smtClean="0">
                <a:solidFill>
                  <a:srgbClr val="FFC000"/>
                </a:solidFill>
              </a:rPr>
              <a:t>ліжком</a:t>
            </a:r>
            <a:endParaRPr lang="uk-UA" sz="4400" b="1" dirty="0">
              <a:solidFill>
                <a:srgbClr val="FFC000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uk-UA" sz="4400" b="1" dirty="0" smtClean="0">
                <a:solidFill>
                  <a:schemeClr val="accent6">
                    <a:lumMod val="75000"/>
                  </a:schemeClr>
                </a:solidFill>
              </a:rPr>
              <a:t>Шнурки </a:t>
            </a:r>
            <a:r>
              <a:rPr lang="uk-UA" sz="4400" b="1" dirty="0">
                <a:solidFill>
                  <a:schemeClr val="accent6">
                    <a:lumMod val="75000"/>
                  </a:schemeClr>
                </a:solidFill>
              </a:rPr>
              <a:t>мені зав'язує мама</a:t>
            </a: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uk-UA" sz="4400" b="1" dirty="0" smtClean="0">
                <a:solidFill>
                  <a:srgbClr val="9C349C"/>
                </a:solidFill>
              </a:rPr>
              <a:t>Я </a:t>
            </a:r>
            <a:r>
              <a:rPr lang="uk-UA" sz="4400" b="1" dirty="0">
                <a:solidFill>
                  <a:srgbClr val="9C349C"/>
                </a:solidFill>
              </a:rPr>
              <a:t>застеляю ліжко вранці</a:t>
            </a:r>
          </a:p>
          <a:p>
            <a:pPr marL="571500" indent="-571500" algn="just">
              <a:buFont typeface="Wingdings" panose="05000000000000000000" pitchFamily="2" charset="2"/>
              <a:buChar char="Ø"/>
            </a:pPr>
            <a:r>
              <a:rPr lang="uk-UA" sz="4400" b="1" dirty="0" smtClean="0">
                <a:solidFill>
                  <a:srgbClr val="3A8D96"/>
                </a:solidFill>
              </a:rPr>
              <a:t>Я </a:t>
            </a:r>
            <a:r>
              <a:rPr lang="uk-UA" sz="4400" b="1" dirty="0">
                <a:solidFill>
                  <a:srgbClr val="3A8D96"/>
                </a:solidFill>
              </a:rPr>
              <a:t>штовхаю товариша, щоб пройти першим</a:t>
            </a:r>
          </a:p>
          <a:p>
            <a:pPr algn="just"/>
            <a:endParaRPr lang="uk-UA" b="1" dirty="0" smtClean="0"/>
          </a:p>
        </p:txBody>
      </p:sp>
    </p:spTree>
    <p:extLst>
      <p:ext uri="{BB962C8B-B14F-4D97-AF65-F5344CB8AC3E}">
        <p14:creationId xmlns:p14="http://schemas.microsoft.com/office/powerpoint/2010/main" val="4246134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629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509" y="0"/>
            <a:ext cx="8264434" cy="2159726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0000"/>
                </a:solidFill>
              </a:rPr>
              <a:t>Гра </a:t>
            </a:r>
            <a:r>
              <a:rPr lang="en-US" sz="4800" b="1" dirty="0" smtClean="0">
                <a:solidFill>
                  <a:srgbClr val="FF0000"/>
                </a:solidFill>
              </a:rPr>
              <a:t/>
            </a:r>
            <a:br>
              <a:rPr lang="en-US" sz="4800" b="1" dirty="0" smtClean="0">
                <a:solidFill>
                  <a:srgbClr val="FF0000"/>
                </a:solidFill>
              </a:rPr>
            </a:br>
            <a:r>
              <a:rPr lang="uk-UA" sz="4800" b="1" dirty="0" smtClean="0">
                <a:solidFill>
                  <a:srgbClr val="FF0000"/>
                </a:solidFill>
              </a:rPr>
              <a:t>«</a:t>
            </a:r>
            <a:r>
              <a:rPr lang="uk-UA" sz="4800" b="1" dirty="0">
                <a:solidFill>
                  <a:srgbClr val="FF0000"/>
                </a:solidFill>
              </a:rPr>
              <a:t>Ввічливо – не ввічливо</a:t>
            </a:r>
            <a:r>
              <a:rPr lang="uk-UA" sz="4800" b="1" dirty="0" smtClean="0">
                <a:solidFill>
                  <a:srgbClr val="FF0000"/>
                </a:solidFill>
              </a:rPr>
              <a:t>»</a:t>
            </a:r>
            <a:r>
              <a:rPr lang="en-US" sz="4800" b="1" dirty="0" smtClean="0">
                <a:solidFill>
                  <a:srgbClr val="FF0000"/>
                </a:solidFill>
              </a:rPr>
              <a:t/>
            </a:r>
            <a:br>
              <a:rPr lang="en-US" sz="4800" b="1" dirty="0" smtClean="0">
                <a:solidFill>
                  <a:srgbClr val="FF0000"/>
                </a:solidFill>
              </a:rPr>
            </a:br>
            <a:endParaRPr lang="uk-UA" sz="4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8571" y="2020389"/>
            <a:ext cx="9579429" cy="3237411"/>
          </a:xfrm>
        </p:spPr>
        <p:txBody>
          <a:bodyPr>
            <a:normAutofit/>
          </a:bodyPr>
          <a:lstStyle/>
          <a:p>
            <a:r>
              <a:rPr lang="uk-UA" b="1" dirty="0"/>
              <a:t>•	</a:t>
            </a:r>
            <a:r>
              <a:rPr lang="uk-UA" sz="4400" b="1" dirty="0">
                <a:solidFill>
                  <a:srgbClr val="7030A0"/>
                </a:solidFill>
              </a:rPr>
              <a:t>Усміхнися сонечку</a:t>
            </a:r>
          </a:p>
          <a:p>
            <a:r>
              <a:rPr lang="uk-UA" sz="4400" b="1" dirty="0">
                <a:solidFill>
                  <a:srgbClr val="7030A0"/>
                </a:solidFill>
              </a:rPr>
              <a:t>«Здрастуй, золоте»</a:t>
            </a:r>
          </a:p>
          <a:p>
            <a:r>
              <a:rPr lang="uk-UA" sz="4400" b="1" dirty="0">
                <a:solidFill>
                  <a:srgbClr val="7030A0"/>
                </a:solidFill>
              </a:rPr>
              <a:t>Усміхнися  квіточці</a:t>
            </a:r>
          </a:p>
          <a:p>
            <a:r>
              <a:rPr lang="uk-UA" sz="4400" b="1" dirty="0">
                <a:solidFill>
                  <a:srgbClr val="7030A0"/>
                </a:solidFill>
              </a:rPr>
              <a:t>Хай вона цвіте.</a:t>
            </a:r>
          </a:p>
          <a:p>
            <a:endParaRPr lang="uk-UA" b="1" dirty="0" smtClean="0"/>
          </a:p>
        </p:txBody>
      </p:sp>
    </p:spTree>
    <p:extLst>
      <p:ext uri="{BB962C8B-B14F-4D97-AF65-F5344CB8AC3E}">
        <p14:creationId xmlns:p14="http://schemas.microsoft.com/office/powerpoint/2010/main" val="2502434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629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13509" y="0"/>
            <a:ext cx="8264434" cy="2159726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0000"/>
                </a:solidFill>
              </a:rPr>
              <a:t>Гра </a:t>
            </a:r>
            <a:r>
              <a:rPr lang="en-US" sz="4800" b="1" dirty="0" smtClean="0">
                <a:solidFill>
                  <a:srgbClr val="FF0000"/>
                </a:solidFill>
              </a:rPr>
              <a:t/>
            </a:r>
            <a:br>
              <a:rPr lang="en-US" sz="4800" b="1" dirty="0" smtClean="0">
                <a:solidFill>
                  <a:srgbClr val="FF0000"/>
                </a:solidFill>
              </a:rPr>
            </a:br>
            <a:r>
              <a:rPr lang="uk-UA" sz="4800" b="1" dirty="0" smtClean="0">
                <a:solidFill>
                  <a:srgbClr val="FF0000"/>
                </a:solidFill>
              </a:rPr>
              <a:t>«</a:t>
            </a:r>
            <a:r>
              <a:rPr lang="uk-UA" sz="4800" b="1" dirty="0">
                <a:solidFill>
                  <a:srgbClr val="FF0000"/>
                </a:solidFill>
              </a:rPr>
              <a:t>Ввічливо – не ввічливо</a:t>
            </a:r>
            <a:r>
              <a:rPr lang="uk-UA" sz="4800" b="1" dirty="0" smtClean="0">
                <a:solidFill>
                  <a:srgbClr val="FF0000"/>
                </a:solidFill>
              </a:rPr>
              <a:t>»</a:t>
            </a:r>
            <a:r>
              <a:rPr lang="en-US" sz="4800" b="1" dirty="0" smtClean="0">
                <a:solidFill>
                  <a:srgbClr val="FF0000"/>
                </a:solidFill>
              </a:rPr>
              <a:t/>
            </a:r>
            <a:br>
              <a:rPr lang="en-US" sz="4800" b="1" dirty="0" smtClean="0">
                <a:solidFill>
                  <a:srgbClr val="FF0000"/>
                </a:solidFill>
              </a:rPr>
            </a:br>
            <a:endParaRPr lang="uk-UA" sz="48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8571" y="2020389"/>
            <a:ext cx="9579429" cy="3237411"/>
          </a:xfrm>
        </p:spPr>
        <p:txBody>
          <a:bodyPr>
            <a:normAutofit fontScale="25000" lnSpcReduction="20000"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uk-UA" sz="14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Без запрошення йди в гості,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4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Не вітайся там ні  з ким,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4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ні за що слів «Будь-ласка»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4400" b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 «Пробачте» не  кажи.</a:t>
            </a:r>
          </a:p>
          <a:p>
            <a:endParaRPr lang="uk-UA" b="1" dirty="0" smtClean="0"/>
          </a:p>
        </p:txBody>
      </p:sp>
    </p:spTree>
    <p:extLst>
      <p:ext uri="{BB962C8B-B14F-4D97-AF65-F5344CB8AC3E}">
        <p14:creationId xmlns:p14="http://schemas.microsoft.com/office/powerpoint/2010/main" val="40324501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7" y="0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0229" y="478971"/>
            <a:ext cx="10528662" cy="931818"/>
          </a:xfrm>
        </p:spPr>
        <p:txBody>
          <a:bodyPr>
            <a:noAutofit/>
          </a:bodyPr>
          <a:lstStyle/>
          <a:p>
            <a:r>
              <a:rPr lang="uk-UA" sz="4800" b="1" dirty="0">
                <a:solidFill>
                  <a:srgbClr val="FF0000"/>
                </a:solidFill>
              </a:rPr>
              <a:t>Чарівні </a:t>
            </a:r>
            <a:r>
              <a:rPr lang="uk-UA" sz="4800" b="1" dirty="0" smtClean="0">
                <a:solidFill>
                  <a:srgbClr val="FF0000"/>
                </a:solidFill>
              </a:rPr>
              <a:t>слова. </a:t>
            </a:r>
            <a:br>
              <a:rPr lang="uk-UA" sz="4800" b="1" dirty="0" smtClean="0">
                <a:solidFill>
                  <a:srgbClr val="FF0000"/>
                </a:solidFill>
              </a:rPr>
            </a:br>
            <a:endParaRPr lang="uk-UA" sz="4800" b="1" dirty="0">
              <a:solidFill>
                <a:srgbClr val="00B05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524000"/>
            <a:ext cx="7358743" cy="3733800"/>
          </a:xfrm>
        </p:spPr>
        <p:txBody>
          <a:bodyPr/>
          <a:lstStyle/>
          <a:p>
            <a:endParaRPr lang="uk-UA" b="1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11" y="826226"/>
            <a:ext cx="8467725" cy="51293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0062" y="3991247"/>
            <a:ext cx="3624126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644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78971"/>
            <a:ext cx="8995954" cy="757646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chemeClr val="accent6"/>
                </a:solidFill>
                <a:latin typeface="Arial Black" panose="020B0A04020102020204" pitchFamily="34" charset="0"/>
              </a:rPr>
              <a:t>ПРИСЛІВ*Я</a:t>
            </a:r>
            <a:endParaRPr lang="uk-UA" b="1" dirty="0">
              <a:solidFill>
                <a:schemeClr val="accent6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811" y="1750423"/>
            <a:ext cx="11007635" cy="3507377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4400" dirty="0">
                <a:solidFill>
                  <a:srgbClr val="C00000"/>
                </a:solidFill>
              </a:rPr>
              <a:t>Слова щирого вітання дорожчі </a:t>
            </a:r>
            <a:endParaRPr lang="uk-UA" sz="4400" dirty="0" smtClean="0">
              <a:solidFill>
                <a:srgbClr val="C00000"/>
              </a:solidFill>
            </a:endParaRPr>
          </a:p>
          <a:p>
            <a:pPr>
              <a:spcBef>
                <a:spcPts val="0"/>
              </a:spcBef>
            </a:pPr>
            <a:r>
              <a:rPr lang="uk-UA" sz="4400" dirty="0" smtClean="0">
                <a:solidFill>
                  <a:srgbClr val="C00000"/>
                </a:solidFill>
              </a:rPr>
              <a:t>за </a:t>
            </a:r>
            <a:r>
              <a:rPr lang="uk-UA" sz="4400" dirty="0">
                <a:solidFill>
                  <a:srgbClr val="C00000"/>
                </a:solidFill>
              </a:rPr>
              <a:t>частування</a:t>
            </a:r>
            <a:r>
              <a:rPr lang="uk-UA" sz="4400" dirty="0" smtClean="0">
                <a:solidFill>
                  <a:srgbClr val="C00000"/>
                </a:solidFill>
              </a:rPr>
              <a:t>.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</a:pPr>
            <a:endParaRPr lang="uk-UA" sz="4400" dirty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4400" dirty="0">
                <a:solidFill>
                  <a:srgbClr val="0070C0"/>
                </a:solidFill>
              </a:rPr>
              <a:t>Перед чемністю всі двері </a:t>
            </a:r>
            <a:r>
              <a:rPr lang="uk-UA" sz="4400" dirty="0" smtClean="0">
                <a:solidFill>
                  <a:srgbClr val="0070C0"/>
                </a:solidFill>
              </a:rPr>
              <a:t>відкриті</a:t>
            </a:r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</a:pPr>
            <a:endParaRPr lang="uk-UA" sz="4400" dirty="0"/>
          </a:p>
          <a:p>
            <a:pPr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uk-UA" sz="4400" dirty="0">
                <a:solidFill>
                  <a:srgbClr val="7030A0"/>
                </a:solidFill>
              </a:rPr>
              <a:t>Одне приємне слово – наче сад.</a:t>
            </a:r>
          </a:p>
          <a:p>
            <a:endParaRPr lang="uk-UA" b="1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428" y="5146767"/>
            <a:ext cx="2281645" cy="1711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88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377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6091" y="174172"/>
            <a:ext cx="11469189" cy="2037805"/>
          </a:xfrm>
        </p:spPr>
        <p:txBody>
          <a:bodyPr>
            <a:noAutofit/>
          </a:bodyPr>
          <a:lstStyle/>
          <a:p>
            <a:r>
              <a:rPr lang="uk-UA" sz="4400" b="1" dirty="0" smtClean="0">
                <a:solidFill>
                  <a:srgbClr val="FF0000"/>
                </a:solidFill>
              </a:rPr>
              <a:t>Завдання: </a:t>
            </a:r>
            <a:r>
              <a:rPr lang="uk-UA" sz="4400" b="1" dirty="0" err="1" smtClean="0">
                <a:solidFill>
                  <a:srgbClr val="FF0000"/>
                </a:solidFill>
              </a:rPr>
              <a:t>обери</a:t>
            </a:r>
            <a:r>
              <a:rPr lang="uk-UA" sz="4400" b="1" dirty="0" smtClean="0">
                <a:solidFill>
                  <a:srgbClr val="FF0000"/>
                </a:solidFill>
              </a:rPr>
              <a:t> </a:t>
            </a:r>
            <a:r>
              <a:rPr lang="uk-UA" sz="4400" b="1" dirty="0">
                <a:solidFill>
                  <a:srgbClr val="FF0000"/>
                </a:solidFill>
              </a:rPr>
              <a:t>правильну відповідь чи </a:t>
            </a:r>
            <a:r>
              <a:rPr lang="uk-UA" sz="4400" b="1" dirty="0" smtClean="0">
                <a:solidFill>
                  <a:srgbClr val="FF0000"/>
                </a:solidFill>
              </a:rPr>
              <a:t>дію </a:t>
            </a:r>
            <a:br>
              <a:rPr lang="uk-UA" sz="4400" b="1" dirty="0" smtClean="0">
                <a:solidFill>
                  <a:srgbClr val="FF0000"/>
                </a:solidFill>
              </a:rPr>
            </a:br>
            <a:r>
              <a:rPr lang="uk-UA" sz="4400" b="1" dirty="0" smtClean="0">
                <a:solidFill>
                  <a:srgbClr val="FF0000"/>
                </a:solidFill>
              </a:rPr>
              <a:t>«Що </a:t>
            </a:r>
            <a:r>
              <a:rPr lang="uk-UA" sz="4400" b="1" dirty="0">
                <a:solidFill>
                  <a:srgbClr val="FF0000"/>
                </a:solidFill>
              </a:rPr>
              <a:t>зробити чи сказати, якщо…</a:t>
            </a:r>
            <a:br>
              <a:rPr lang="uk-UA" sz="4400" b="1" dirty="0">
                <a:solidFill>
                  <a:srgbClr val="FF0000"/>
                </a:solidFill>
              </a:rPr>
            </a:br>
            <a:endParaRPr lang="uk-UA" sz="4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469" y="1924594"/>
            <a:ext cx="11486605" cy="3333206"/>
          </a:xfrm>
        </p:spPr>
        <p:txBody>
          <a:bodyPr/>
          <a:lstStyle/>
          <a:p>
            <a:r>
              <a:rPr lang="uk-UA" sz="2800" b="1" dirty="0">
                <a:solidFill>
                  <a:schemeClr val="accent5">
                    <a:lumMod val="75000"/>
                  </a:schemeClr>
                </a:solidFill>
              </a:rPr>
              <a:t>Ти прийшов у кімнату, де є знайомі </a:t>
            </a:r>
            <a:r>
              <a:rPr lang="uk-UA" sz="2800" b="1" dirty="0" smtClean="0">
                <a:solidFill>
                  <a:schemeClr val="accent5">
                    <a:lumMod val="75000"/>
                  </a:schemeClr>
                </a:solidFill>
              </a:rPr>
              <a:t>люди </a:t>
            </a:r>
          </a:p>
          <a:p>
            <a:r>
              <a:rPr lang="uk-UA" sz="2800" b="1" dirty="0" smtClean="0">
                <a:solidFill>
                  <a:srgbClr val="FFFF00"/>
                </a:solidFill>
              </a:rPr>
              <a:t>(скажу: «Вітаю». «Доброго дня». «Що </a:t>
            </a:r>
            <a:r>
              <a:rPr lang="uk-UA" sz="2800" b="1" dirty="0">
                <a:solidFill>
                  <a:srgbClr val="FFFF00"/>
                </a:solidFill>
              </a:rPr>
              <a:t>ви тут робите</a:t>
            </a:r>
            <a:r>
              <a:rPr lang="uk-UA" sz="2800" b="1" dirty="0" smtClean="0">
                <a:solidFill>
                  <a:srgbClr val="FFFF00"/>
                </a:solidFill>
              </a:rPr>
              <a:t>?»)</a:t>
            </a:r>
            <a:endParaRPr lang="uk-UA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uk-UA" sz="2800" b="1" dirty="0" smtClean="0">
                <a:solidFill>
                  <a:schemeClr val="accent5">
                    <a:lumMod val="75000"/>
                  </a:schemeClr>
                </a:solidFill>
              </a:rPr>
              <a:t>Ненароком </a:t>
            </a:r>
            <a:r>
              <a:rPr lang="uk-UA" sz="2800" b="1" dirty="0">
                <a:solidFill>
                  <a:schemeClr val="accent5">
                    <a:lumMod val="75000"/>
                  </a:schemeClr>
                </a:solidFill>
              </a:rPr>
              <a:t>штовхнув </a:t>
            </a:r>
            <a:r>
              <a:rPr lang="uk-UA" sz="2800" b="1" dirty="0" smtClean="0">
                <a:solidFill>
                  <a:schemeClr val="accent5">
                    <a:lumMod val="75000"/>
                  </a:schemeClr>
                </a:solidFill>
              </a:rPr>
              <a:t>когось</a:t>
            </a:r>
          </a:p>
          <a:p>
            <a:r>
              <a:rPr lang="uk-UA" sz="2800" b="1" dirty="0" smtClean="0">
                <a:solidFill>
                  <a:schemeClr val="accent2"/>
                </a:solidFill>
              </a:rPr>
              <a:t>(Скажу: «Вибачте </a:t>
            </a:r>
            <a:r>
              <a:rPr lang="uk-UA" sz="2800" b="1" dirty="0">
                <a:solidFill>
                  <a:schemeClr val="accent2"/>
                </a:solidFill>
              </a:rPr>
              <a:t>будь </a:t>
            </a:r>
            <a:r>
              <a:rPr lang="uk-UA" sz="2800" b="1" dirty="0" smtClean="0">
                <a:solidFill>
                  <a:schemeClr val="accent2"/>
                </a:solidFill>
              </a:rPr>
              <a:t>ласка» «Які </a:t>
            </a:r>
            <a:r>
              <a:rPr lang="uk-UA" sz="2800" b="1" dirty="0">
                <a:solidFill>
                  <a:schemeClr val="accent2"/>
                </a:solidFill>
              </a:rPr>
              <a:t>вузькі </a:t>
            </a:r>
            <a:r>
              <a:rPr lang="uk-UA" sz="2800" b="1" dirty="0" smtClean="0">
                <a:solidFill>
                  <a:schemeClr val="accent2"/>
                </a:solidFill>
              </a:rPr>
              <a:t>вулиці» </a:t>
            </a:r>
          </a:p>
          <a:p>
            <a:r>
              <a:rPr lang="uk-UA" sz="2800" b="1" dirty="0" smtClean="0">
                <a:solidFill>
                  <a:schemeClr val="accent2"/>
                </a:solidFill>
              </a:rPr>
              <a:t>«Чого ти плутаєшся під ногами»)</a:t>
            </a:r>
            <a:endParaRPr lang="uk-UA" sz="2800" b="1" dirty="0">
              <a:solidFill>
                <a:schemeClr val="accent2"/>
              </a:solidFill>
            </a:endParaRPr>
          </a:p>
          <a:p>
            <a:endParaRPr lang="uk-UA" b="1" dirty="0" smtClean="0"/>
          </a:p>
        </p:txBody>
      </p:sp>
    </p:spTree>
    <p:extLst>
      <p:ext uri="{BB962C8B-B14F-4D97-AF65-F5344CB8AC3E}">
        <p14:creationId xmlns:p14="http://schemas.microsoft.com/office/powerpoint/2010/main" val="3415356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8377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6091" y="174172"/>
            <a:ext cx="11469189" cy="2037805"/>
          </a:xfrm>
        </p:spPr>
        <p:txBody>
          <a:bodyPr>
            <a:noAutofit/>
          </a:bodyPr>
          <a:lstStyle/>
          <a:p>
            <a:r>
              <a:rPr lang="uk-UA" sz="4400" b="1" dirty="0" smtClean="0">
                <a:solidFill>
                  <a:srgbClr val="FF0000"/>
                </a:solidFill>
              </a:rPr>
              <a:t>Завдання: </a:t>
            </a:r>
            <a:r>
              <a:rPr lang="uk-UA" sz="4400" b="1" dirty="0" err="1" smtClean="0">
                <a:solidFill>
                  <a:srgbClr val="FF0000"/>
                </a:solidFill>
              </a:rPr>
              <a:t>обери</a:t>
            </a:r>
            <a:r>
              <a:rPr lang="uk-UA" sz="4400" b="1" dirty="0" smtClean="0">
                <a:solidFill>
                  <a:srgbClr val="FF0000"/>
                </a:solidFill>
              </a:rPr>
              <a:t> </a:t>
            </a:r>
            <a:r>
              <a:rPr lang="uk-UA" sz="4400" b="1" dirty="0">
                <a:solidFill>
                  <a:srgbClr val="FF0000"/>
                </a:solidFill>
              </a:rPr>
              <a:t>правильну відповідь чи </a:t>
            </a:r>
            <a:r>
              <a:rPr lang="uk-UA" sz="4400" b="1" dirty="0" smtClean="0">
                <a:solidFill>
                  <a:srgbClr val="FF0000"/>
                </a:solidFill>
              </a:rPr>
              <a:t>дію </a:t>
            </a:r>
            <a:br>
              <a:rPr lang="uk-UA" sz="4400" b="1" dirty="0" smtClean="0">
                <a:solidFill>
                  <a:srgbClr val="FF0000"/>
                </a:solidFill>
              </a:rPr>
            </a:br>
            <a:r>
              <a:rPr lang="uk-UA" sz="4400" b="1" dirty="0" smtClean="0">
                <a:solidFill>
                  <a:srgbClr val="FF0000"/>
                </a:solidFill>
              </a:rPr>
              <a:t>«Що </a:t>
            </a:r>
            <a:r>
              <a:rPr lang="uk-UA" sz="4400" b="1" dirty="0">
                <a:solidFill>
                  <a:srgbClr val="FF0000"/>
                </a:solidFill>
              </a:rPr>
              <a:t>зробити чи сказати, якщо…</a:t>
            </a:r>
            <a:br>
              <a:rPr lang="uk-UA" sz="4400" b="1" dirty="0">
                <a:solidFill>
                  <a:srgbClr val="FF0000"/>
                </a:solidFill>
              </a:rPr>
            </a:br>
            <a:endParaRPr lang="uk-UA" sz="44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4469" y="1924594"/>
            <a:ext cx="11486605" cy="3333206"/>
          </a:xfrm>
        </p:spPr>
        <p:txBody>
          <a:bodyPr/>
          <a:lstStyle/>
          <a:p>
            <a:r>
              <a:rPr lang="uk-UA" sz="2800" b="1" dirty="0">
                <a:solidFill>
                  <a:schemeClr val="accent5">
                    <a:lumMod val="75000"/>
                  </a:schemeClr>
                </a:solidFill>
              </a:rPr>
              <a:t>Ти </a:t>
            </a:r>
            <a:r>
              <a:rPr lang="ru-RU" sz="2800" b="1" dirty="0" err="1" smtClean="0">
                <a:solidFill>
                  <a:schemeClr val="accent5">
                    <a:lumMod val="75000"/>
                  </a:schemeClr>
                </a:solidFill>
              </a:rPr>
              <a:t>сидиш</a:t>
            </a:r>
            <a:r>
              <a:rPr lang="ru-RU" sz="2800" b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у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тролейбусі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, коли </a:t>
            </a:r>
            <a:r>
              <a:rPr lang="ru-RU" sz="2800" b="1" dirty="0" err="1">
                <a:solidFill>
                  <a:schemeClr val="accent5">
                    <a:lumMod val="75000"/>
                  </a:schemeClr>
                </a:solidFill>
              </a:rPr>
              <a:t>зайшла</a:t>
            </a:r>
            <a:r>
              <a:rPr lang="ru-RU" sz="2800" b="1" dirty="0">
                <a:solidFill>
                  <a:schemeClr val="accent5">
                    <a:lumMod val="75000"/>
                  </a:schemeClr>
                </a:solidFill>
              </a:rPr>
              <a:t> бабуся</a:t>
            </a:r>
            <a:endParaRPr lang="uk-UA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uk-UA" sz="2800" b="1" dirty="0" smtClean="0">
                <a:solidFill>
                  <a:schemeClr val="accent2"/>
                </a:solidFill>
              </a:rPr>
              <a:t>(</a:t>
            </a:r>
            <a:r>
              <a:rPr lang="ru-RU" sz="2800" b="1" dirty="0" err="1" smtClean="0">
                <a:solidFill>
                  <a:schemeClr val="accent2"/>
                </a:solidFill>
              </a:rPr>
              <a:t>Заховаюсь</a:t>
            </a:r>
            <a:r>
              <a:rPr lang="ru-RU" sz="2800" b="1" dirty="0" smtClean="0">
                <a:solidFill>
                  <a:schemeClr val="accent2"/>
                </a:solidFill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</a:rPr>
              <a:t>під</a:t>
            </a:r>
            <a:r>
              <a:rPr lang="ru-RU" sz="2800" b="1" dirty="0">
                <a:solidFill>
                  <a:schemeClr val="accent2"/>
                </a:solidFill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</a:rPr>
              <a:t>сидіння</a:t>
            </a:r>
            <a:r>
              <a:rPr lang="ru-RU" sz="2800" b="1" dirty="0">
                <a:solidFill>
                  <a:schemeClr val="accent2"/>
                </a:solidFill>
              </a:rPr>
              <a:t>. </a:t>
            </a:r>
            <a:r>
              <a:rPr lang="ru-RU" sz="2800" b="1" dirty="0" smtClean="0">
                <a:solidFill>
                  <a:schemeClr val="accent2"/>
                </a:solidFill>
              </a:rPr>
              <a:t>Покажу </a:t>
            </a:r>
            <a:r>
              <a:rPr lang="ru-RU" sz="2800" b="1" dirty="0" err="1">
                <a:solidFill>
                  <a:schemeClr val="accent2"/>
                </a:solidFill>
              </a:rPr>
              <a:t>картку</a:t>
            </a:r>
            <a:r>
              <a:rPr lang="ru-RU" sz="2800" b="1" dirty="0">
                <a:solidFill>
                  <a:schemeClr val="accent2"/>
                </a:solidFill>
              </a:rPr>
              <a:t> </a:t>
            </a:r>
            <a:r>
              <a:rPr lang="ru-RU" sz="2800" b="1" dirty="0" err="1">
                <a:solidFill>
                  <a:schemeClr val="accent2"/>
                </a:solidFill>
              </a:rPr>
              <a:t>криворіжця</a:t>
            </a:r>
            <a:r>
              <a:rPr lang="ru-RU" sz="2800" b="1" dirty="0">
                <a:solidFill>
                  <a:schemeClr val="accent2"/>
                </a:solidFill>
              </a:rPr>
              <a:t>. </a:t>
            </a:r>
            <a:r>
              <a:rPr lang="ru-RU" sz="2800" b="1" dirty="0" err="1" smtClean="0">
                <a:solidFill>
                  <a:schemeClr val="accent2"/>
                </a:solidFill>
              </a:rPr>
              <a:t>Поступлюся</a:t>
            </a:r>
            <a:r>
              <a:rPr lang="ru-RU" sz="2800" b="1" dirty="0" smtClean="0">
                <a:solidFill>
                  <a:schemeClr val="accent2"/>
                </a:solidFill>
              </a:rPr>
              <a:t> </a:t>
            </a:r>
            <a:r>
              <a:rPr lang="ru-RU" sz="2800" b="1" dirty="0" err="1" smtClean="0">
                <a:solidFill>
                  <a:schemeClr val="accent2"/>
                </a:solidFill>
              </a:rPr>
              <a:t>місцем</a:t>
            </a:r>
            <a:r>
              <a:rPr lang="ru-RU" sz="2800" b="1" dirty="0" smtClean="0">
                <a:solidFill>
                  <a:schemeClr val="accent2"/>
                </a:solidFill>
              </a:rPr>
              <a:t>)</a:t>
            </a:r>
            <a:endParaRPr lang="uk-UA" sz="2800" b="1" dirty="0" smtClean="0">
              <a:solidFill>
                <a:schemeClr val="accent2"/>
              </a:solidFill>
            </a:endParaRPr>
          </a:p>
          <a:p>
            <a:r>
              <a:rPr lang="uk-UA" sz="2800" b="1" dirty="0" smtClean="0">
                <a:solidFill>
                  <a:schemeClr val="accent5">
                    <a:lumMod val="75000"/>
                  </a:schemeClr>
                </a:solidFill>
              </a:rPr>
              <a:t>Твій </a:t>
            </a:r>
            <a:r>
              <a:rPr lang="uk-UA" sz="2800" b="1" dirty="0">
                <a:solidFill>
                  <a:schemeClr val="accent5">
                    <a:lumMod val="75000"/>
                  </a:schemeClr>
                </a:solidFill>
              </a:rPr>
              <a:t>товариш упав </a:t>
            </a:r>
            <a:endParaRPr lang="uk-UA" sz="2800" b="1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uk-UA" sz="2800" b="1" dirty="0" smtClean="0">
                <a:solidFill>
                  <a:schemeClr val="accent2"/>
                </a:solidFill>
              </a:rPr>
              <a:t>(</a:t>
            </a:r>
            <a:r>
              <a:rPr lang="ru-RU" sz="2800" b="1" dirty="0" err="1" smtClean="0">
                <a:solidFill>
                  <a:schemeClr val="accent2"/>
                </a:solidFill>
              </a:rPr>
              <a:t>Посміюся</a:t>
            </a:r>
            <a:r>
              <a:rPr lang="ru-RU" sz="2800" b="1" dirty="0" smtClean="0">
                <a:solidFill>
                  <a:schemeClr val="accent2"/>
                </a:solidFill>
              </a:rPr>
              <a:t> </a:t>
            </a:r>
            <a:r>
              <a:rPr lang="ru-RU" sz="2800" b="1" dirty="0">
                <a:solidFill>
                  <a:schemeClr val="accent2"/>
                </a:solidFill>
              </a:rPr>
              <a:t>з </a:t>
            </a:r>
            <a:r>
              <a:rPr lang="ru-RU" sz="2800" b="1" dirty="0" err="1">
                <a:solidFill>
                  <a:schemeClr val="accent2"/>
                </a:solidFill>
              </a:rPr>
              <a:t>нього</a:t>
            </a:r>
            <a:r>
              <a:rPr lang="ru-RU" sz="2800" b="1" dirty="0">
                <a:solidFill>
                  <a:schemeClr val="accent2"/>
                </a:solidFill>
              </a:rPr>
              <a:t>. </a:t>
            </a:r>
            <a:r>
              <a:rPr lang="ru-RU" sz="2800" b="1" dirty="0" err="1" smtClean="0">
                <a:solidFill>
                  <a:schemeClr val="accent2"/>
                </a:solidFill>
              </a:rPr>
              <a:t>Допоможупідвестися</a:t>
            </a:r>
            <a:r>
              <a:rPr lang="ru-RU" sz="2800" b="1" dirty="0" smtClean="0">
                <a:solidFill>
                  <a:schemeClr val="accent2"/>
                </a:solidFill>
              </a:rPr>
              <a:t>) </a:t>
            </a:r>
            <a:endParaRPr lang="uk-UA" b="1" dirty="0" smtClean="0"/>
          </a:p>
        </p:txBody>
      </p:sp>
    </p:spTree>
    <p:extLst>
      <p:ext uri="{BB962C8B-B14F-4D97-AF65-F5344CB8AC3E}">
        <p14:creationId xmlns:p14="http://schemas.microsoft.com/office/powerpoint/2010/main" val="708319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0629"/>
            <a:ext cx="12192000" cy="71323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6747" y="478971"/>
            <a:ext cx="10404628" cy="1243297"/>
          </a:xfrm>
        </p:spPr>
        <p:txBody>
          <a:bodyPr>
            <a:normAutofit/>
          </a:bodyPr>
          <a:lstStyle/>
          <a:p>
            <a:r>
              <a:rPr lang="ru-RU" sz="4000" b="1" dirty="0" err="1">
                <a:solidFill>
                  <a:srgbClr val="0070C0"/>
                </a:solidFill>
              </a:rPr>
              <a:t>Побажання</a:t>
            </a:r>
            <a:r>
              <a:rPr lang="ru-RU" sz="4000" b="1" dirty="0">
                <a:solidFill>
                  <a:srgbClr val="0070C0"/>
                </a:solidFill>
              </a:rPr>
              <a:t> </a:t>
            </a:r>
            <a:r>
              <a:rPr lang="ru-RU" sz="4000" b="1" dirty="0" smtClean="0">
                <a:solidFill>
                  <a:srgbClr val="FFFF00"/>
                </a:solidFill>
              </a:rPr>
              <a:t/>
            </a:r>
            <a:br>
              <a:rPr lang="ru-RU" sz="4000" b="1" dirty="0" smtClean="0">
                <a:solidFill>
                  <a:srgbClr val="FFFF00"/>
                </a:solidFill>
              </a:rPr>
            </a:br>
            <a:r>
              <a:rPr lang="ru-RU" sz="4000" b="1" dirty="0" smtClean="0">
                <a:solidFill>
                  <a:srgbClr val="FFFF00"/>
                </a:solidFill>
              </a:rPr>
              <a:t>           </a:t>
            </a:r>
            <a:r>
              <a:rPr lang="ru-RU" sz="3600" b="1" dirty="0" smtClean="0">
                <a:solidFill>
                  <a:srgbClr val="FF0000"/>
                </a:solidFill>
              </a:rPr>
              <a:t>«</a:t>
            </a:r>
            <a:r>
              <a:rPr lang="ru-RU" sz="3600" b="1" dirty="0">
                <a:solidFill>
                  <a:srgbClr val="FF0000"/>
                </a:solidFill>
              </a:rPr>
              <a:t>Думай добре, </a:t>
            </a:r>
            <a:r>
              <a:rPr lang="ru-RU" sz="3600" b="1" dirty="0" err="1">
                <a:solidFill>
                  <a:srgbClr val="FF0000"/>
                </a:solidFill>
              </a:rPr>
              <a:t>роби</a:t>
            </a:r>
            <a:r>
              <a:rPr lang="ru-RU" sz="3600" b="1" dirty="0">
                <a:solidFill>
                  <a:srgbClr val="FF0000"/>
                </a:solidFill>
              </a:rPr>
              <a:t> добре – </a:t>
            </a:r>
            <a:r>
              <a:rPr lang="ru-RU" sz="3600" b="1" dirty="0" smtClean="0">
                <a:solidFill>
                  <a:srgbClr val="FF0000"/>
                </a:solidFill>
              </a:rPr>
              <a:t>І буде </a:t>
            </a:r>
            <a:r>
              <a:rPr lang="ru-RU" sz="3600" b="1" dirty="0">
                <a:solidFill>
                  <a:srgbClr val="FF0000"/>
                </a:solidFill>
              </a:rPr>
              <a:t>добро!»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81887" y="3602038"/>
            <a:ext cx="4785064" cy="1655762"/>
          </a:xfrm>
        </p:spPr>
        <p:txBody>
          <a:bodyPr/>
          <a:lstStyle/>
          <a:p>
            <a:endParaRPr lang="uk-UA" b="1" dirty="0" smtClean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064" y="190273"/>
            <a:ext cx="2201661" cy="14185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476" y="1793290"/>
            <a:ext cx="8043169" cy="4919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80317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288</Words>
  <Application>Microsoft Office PowerPoint</Application>
  <PresentationFormat>Широкоэкранный</PresentationFormat>
  <Paragraphs>48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Batang</vt:lpstr>
      <vt:lpstr>Arial</vt:lpstr>
      <vt:lpstr>Arial Black</vt:lpstr>
      <vt:lpstr>Calibri</vt:lpstr>
      <vt:lpstr>Calibri Light</vt:lpstr>
      <vt:lpstr>Symbol</vt:lpstr>
      <vt:lpstr>Times New Roman</vt:lpstr>
      <vt:lpstr>Wingdings</vt:lpstr>
      <vt:lpstr>Тема Office</vt:lpstr>
      <vt:lpstr>Комунальний позашкільний навчальний заклад  «Міський палац дитячої та юнацької творчості «Горицвіт»  Криворізької міської ради  Школа  ввічливості</vt:lpstr>
      <vt:lpstr> МЕТА:</vt:lpstr>
      <vt:lpstr>Ввічлива людина тактовна, скромна, доброзичлива, залишає про себе приємне враження</vt:lpstr>
      <vt:lpstr>Презентация PowerPoint</vt:lpstr>
      <vt:lpstr>Гра  «ТАК – НІ» </vt:lpstr>
      <vt:lpstr>Гра  «Ввічливо – не ввічливо» </vt:lpstr>
      <vt:lpstr>Гра  «Ввічливо – не ввічливо» </vt:lpstr>
      <vt:lpstr>Чарівні слова.  </vt:lpstr>
      <vt:lpstr>ПРИСЛІВ*Я</vt:lpstr>
      <vt:lpstr>Завдання: обери правильну відповідь чи дію  «Що зробити чи сказати, якщо… </vt:lpstr>
      <vt:lpstr>Завдання: обери правильну відповідь чи дію  «Що зробити чи сказати, якщо… </vt:lpstr>
      <vt:lpstr>Побажання             «Думай добре, роби добре – І буде добро!»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Larisa</dc:creator>
  <cp:lastModifiedBy>Larisa</cp:lastModifiedBy>
  <cp:revision>12</cp:revision>
  <dcterms:created xsi:type="dcterms:W3CDTF">2021-11-02T16:08:24Z</dcterms:created>
  <dcterms:modified xsi:type="dcterms:W3CDTF">2021-11-03T12:00:06Z</dcterms:modified>
</cp:coreProperties>
</file>