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1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3" d="100"/>
          <a:sy n="53" d="100"/>
        </p:scale>
        <p:origin x="-99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3D8BA49-3AC7-4BB0-8C72-FB84EF1B7B92}" type="datetimeFigureOut">
              <a:rPr lang="ru-RU" smtClean="0"/>
              <a:t>27.11.2021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C4A9CA4-5E90-4283-A6A6-B7F3C1CACB35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4A9CA4-5E90-4283-A6A6-B7F3C1CACB35}" type="slidenum">
              <a:rPr lang="ru-RU" smtClean="0"/>
              <a:t>1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27.11.2021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27.11.2021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27.11.2021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27.11.2021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7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7.jpeg"/><Relationship Id="rId4" Type="http://schemas.openxmlformats.org/officeDocument/2006/relationships/image" Target="../media/image36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1.jpeg"/><Relationship Id="rId4" Type="http://schemas.openxmlformats.org/officeDocument/2006/relationships/image" Target="../media/image50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3.png"/><Relationship Id="rId4" Type="http://schemas.openxmlformats.org/officeDocument/2006/relationships/image" Target="../media/image48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Чорне море: картинки, стокові Чорне море фотографії, зображення | Скачати з  Depositphotos®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250038" cy="685800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1214414" y="5286388"/>
            <a:ext cx="7358114" cy="121444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500" b="1" i="1" dirty="0" smtClean="0">
                <a:solidFill>
                  <a:schemeClr val="tx1"/>
                </a:solidFill>
              </a:rPr>
              <a:t>Які скарби приховує Чорне море</a:t>
            </a:r>
            <a:endParaRPr lang="ru-RU" sz="4500" b="1" i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В глубоководье Черного моря нашли жизнь. Ранее эта зона считалась  необитаемой — National Geographic Россия: красота мира в каждом кадре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10404" cy="685800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785786" y="4071942"/>
            <a:ext cx="7786742" cy="242889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500" b="1" dirty="0" smtClean="0">
                <a:solidFill>
                  <a:schemeClr val="tx1"/>
                </a:solidFill>
              </a:rPr>
              <a:t>Чорне море розташоване на півдні України </a:t>
            </a:r>
          </a:p>
          <a:p>
            <a:pPr algn="ctr"/>
            <a:r>
              <a:rPr lang="uk-UA" sz="2500" b="1" dirty="0" smtClean="0">
                <a:solidFill>
                  <a:schemeClr val="tx1"/>
                </a:solidFill>
              </a:rPr>
              <a:t>Його найбільша ширина – 580 км.</a:t>
            </a:r>
          </a:p>
          <a:p>
            <a:pPr algn="ctr"/>
            <a:r>
              <a:rPr lang="uk-UA" sz="2500" b="1" dirty="0" smtClean="0">
                <a:solidFill>
                  <a:schemeClr val="tx1"/>
                </a:solidFill>
              </a:rPr>
              <a:t>Довжина – 115 км. </a:t>
            </a:r>
          </a:p>
          <a:p>
            <a:pPr algn="ctr"/>
            <a:r>
              <a:rPr lang="uk-UA" sz="2500" b="1" dirty="0" smtClean="0">
                <a:solidFill>
                  <a:schemeClr val="tx1"/>
                </a:solidFill>
              </a:rPr>
              <a:t>Значна частина Чорноморського узбережжя припадає на територію України й Туреччини.</a:t>
            </a:r>
          </a:p>
          <a:p>
            <a:pPr algn="ctr"/>
            <a:endParaRPr lang="ru-RU" sz="3000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Презентація до уроку природознавства &amp;quot;Чорне море&amp;quot; 4 клас"/>
          <p:cNvPicPr>
            <a:picLocks noChangeAspect="1" noChangeArrowheads="1"/>
          </p:cNvPicPr>
          <p:nvPr/>
        </p:nvPicPr>
        <p:blipFill>
          <a:blip r:embed="rId2" cstate="print"/>
          <a:srcRect t="21177" r="-1471"/>
          <a:stretch>
            <a:fillRect/>
          </a:stretch>
        </p:blipFill>
        <p:spPr bwMode="auto">
          <a:xfrm>
            <a:off x="0" y="0"/>
            <a:ext cx="9196317" cy="5286388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0" y="5357826"/>
            <a:ext cx="8858280" cy="1500174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500" b="1" dirty="0" smtClean="0">
                <a:solidFill>
                  <a:schemeClr val="tx1"/>
                </a:solidFill>
              </a:rPr>
              <a:t>На північному сході Чорне море сполучається з Азовським морем. На південному заході – з Середземним морем.</a:t>
            </a:r>
          </a:p>
          <a:p>
            <a:pPr algn="ctr"/>
            <a:r>
              <a:rPr lang="uk-UA" sz="2500" b="1" dirty="0" smtClean="0">
                <a:solidFill>
                  <a:schemeClr val="tx1"/>
                </a:solidFill>
              </a:rPr>
              <a:t>Уздовж берегової лінії – піщані пляжі.</a:t>
            </a:r>
            <a:endParaRPr lang="ru-RU" sz="2500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Острів Джарилгач | Фоторепортаж з дрону | О, Море.Сity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2786050" y="5643578"/>
            <a:ext cx="6072230" cy="121442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500" b="1" dirty="0" smtClean="0">
                <a:solidFill>
                  <a:schemeClr val="tx1"/>
                </a:solidFill>
              </a:rPr>
              <a:t>У Чорному морі островів небагато. Найбільшими з них є </a:t>
            </a:r>
            <a:r>
              <a:rPr lang="uk-UA" sz="2500" b="1" dirty="0" err="1" smtClean="0">
                <a:solidFill>
                  <a:schemeClr val="tx1"/>
                </a:solidFill>
              </a:rPr>
              <a:t>Джарилгач</a:t>
            </a:r>
            <a:endParaRPr lang="ru-RU" sz="2500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AutoShape 2" descr="Острів Зміїний – це один з найзагадковіших куточків Одеської області та  України в цілому. Про нього чули практично всі, але знайти когось, хто там  побував, майже неможливо. Це і не дивно, адже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9460" name="Picture 4" descr="Україна готова боронити від Росії острів Зміїний у Чорному морі. Радио Куреш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21" cy="6858000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4572000" y="5929330"/>
            <a:ext cx="4286280" cy="92867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500" b="1" dirty="0" smtClean="0">
                <a:solidFill>
                  <a:schemeClr val="tx1"/>
                </a:solidFill>
              </a:rPr>
              <a:t>Зміїний острів</a:t>
            </a:r>
            <a:endParaRPr lang="ru-RU" sz="3500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Крим — Вікіпедія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857232"/>
            <a:ext cx="9231947" cy="6000768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4572000" y="5929330"/>
            <a:ext cx="4286280" cy="92867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500" b="1" dirty="0" smtClean="0">
                <a:solidFill>
                  <a:schemeClr val="tx1"/>
                </a:solidFill>
              </a:rPr>
              <a:t>Кримський півострів</a:t>
            </a:r>
            <a:endParaRPr lang="ru-RU" sz="3500" b="1" dirty="0">
              <a:solidFill>
                <a:schemeClr val="tx1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0" y="0"/>
            <a:ext cx="9144000" cy="121442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500" b="1" dirty="0" smtClean="0">
                <a:solidFill>
                  <a:srgbClr val="FF0000"/>
                </a:solidFill>
              </a:rPr>
              <a:t>Острів</a:t>
            </a:r>
            <a:r>
              <a:rPr lang="uk-UA" sz="2500" b="1" dirty="0" smtClean="0">
                <a:solidFill>
                  <a:schemeClr val="tx1"/>
                </a:solidFill>
              </a:rPr>
              <a:t> – ділянка суходолу, оточена з усіх боків водою.</a:t>
            </a:r>
          </a:p>
          <a:p>
            <a:pPr algn="ctr"/>
            <a:r>
              <a:rPr lang="uk-UA" sz="2500" b="1" dirty="0" smtClean="0">
                <a:solidFill>
                  <a:srgbClr val="FF0000"/>
                </a:solidFill>
              </a:rPr>
              <a:t>Півострів </a:t>
            </a:r>
            <a:r>
              <a:rPr lang="uk-UA" sz="2500" b="1" dirty="0" smtClean="0">
                <a:solidFill>
                  <a:schemeClr val="tx1"/>
                </a:solidFill>
              </a:rPr>
              <a:t>– частина суходолу, що вдається у водний простір і сполучається з материком</a:t>
            </a:r>
            <a:endParaRPr lang="ru-RU" sz="2500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Шлях в Чорне море: які річки впадають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19404" cy="685800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0" y="0"/>
            <a:ext cx="9144000" cy="171448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500" b="1" dirty="0" smtClean="0">
                <a:solidFill>
                  <a:schemeClr val="tx1"/>
                </a:solidFill>
              </a:rPr>
              <a:t>У Чорне море впадає безліч річок. Разом з водою вони несуть у море мул, унаслідок чого вода в морі темніше, ніж в інших морях. Поверхнева вода у морі менш солона, ніж в інших морях. </a:t>
            </a:r>
            <a:endParaRPr lang="ru-RU" sz="2500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Водорості Чорного моря - унікальна морська флора | Очаковский портал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76749" y="0"/>
            <a:ext cx="4667251" cy="3500438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0" y="0"/>
            <a:ext cx="3929058" cy="228599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500" b="1" dirty="0" smtClean="0">
                <a:solidFill>
                  <a:schemeClr val="tx1"/>
                </a:solidFill>
              </a:rPr>
              <a:t>У Чорному морі росте багато водоростей: зелені, синьо-зелені, бурі, червоні.</a:t>
            </a:r>
            <a:endParaRPr lang="ru-RU" sz="2500" b="1" dirty="0">
              <a:solidFill>
                <a:schemeClr val="tx1"/>
              </a:solidFill>
            </a:endParaRPr>
          </a:p>
        </p:txBody>
      </p:sp>
      <p:pic>
        <p:nvPicPr>
          <p:cNvPr id="22532" name="Picture 4" descr="Водорості Чорного моря — Dolce-Vit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456043"/>
            <a:ext cx="4529142" cy="3401957"/>
          </a:xfrm>
          <a:prstGeom prst="rect">
            <a:avLst/>
          </a:prstGeom>
          <a:noFill/>
        </p:spPr>
      </p:pic>
      <p:pic>
        <p:nvPicPr>
          <p:cNvPr id="22534" name="Picture 6" descr="Водорості Чорного моря — Dolce-Vita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57686" y="3270375"/>
            <a:ext cx="4786314" cy="358762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AutoShape 2" descr="Медуза аурелія: опис, особливості змісту, розмноження. Аурелія - ​​вухата  медуза - природа 2021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3556" name="Picture 4" descr="Ушастая медуза или аурелия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5725385" cy="3821695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0" y="3500438"/>
            <a:ext cx="3643338" cy="785794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500" b="1" dirty="0" smtClean="0">
                <a:solidFill>
                  <a:schemeClr val="tx1"/>
                </a:solidFill>
              </a:rPr>
              <a:t>Медуза </a:t>
            </a:r>
            <a:r>
              <a:rPr lang="uk-UA" sz="3500" b="1" dirty="0" err="1" smtClean="0">
                <a:solidFill>
                  <a:schemeClr val="tx1"/>
                </a:solidFill>
              </a:rPr>
              <a:t>аурелія</a:t>
            </a:r>
            <a:endParaRPr lang="ru-RU" sz="3500" b="1" dirty="0">
              <a:solidFill>
                <a:schemeClr val="tx1"/>
              </a:solidFill>
            </a:endParaRPr>
          </a:p>
        </p:txBody>
      </p:sp>
      <p:pic>
        <p:nvPicPr>
          <p:cNvPr id="23558" name="Picture 6" descr="Медуза корнерот в Черном море: фото, чем опасна, описание"/>
          <p:cNvPicPr>
            <a:picLocks noChangeAspect="1" noChangeArrowheads="1"/>
          </p:cNvPicPr>
          <p:nvPr/>
        </p:nvPicPr>
        <p:blipFill>
          <a:blip r:embed="rId3" cstate="print"/>
          <a:srcRect l="8203" r="27929"/>
          <a:stretch>
            <a:fillRect/>
          </a:stretch>
        </p:blipFill>
        <p:spPr bwMode="auto">
          <a:xfrm>
            <a:off x="4000496" y="2857495"/>
            <a:ext cx="5143504" cy="4000505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2143108" y="5857892"/>
            <a:ext cx="3857652" cy="100010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500" b="1" dirty="0" smtClean="0">
                <a:solidFill>
                  <a:schemeClr val="tx1"/>
                </a:solidFill>
              </a:rPr>
              <a:t>Медуза </a:t>
            </a:r>
            <a:r>
              <a:rPr lang="uk-UA" sz="3500" b="1" dirty="0" err="1" smtClean="0">
                <a:solidFill>
                  <a:schemeClr val="tx1"/>
                </a:solidFill>
              </a:rPr>
              <a:t>коренерот</a:t>
            </a:r>
            <a:endParaRPr lang="ru-RU" sz="3500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Мидии Черного моря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5592599" cy="378619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3214678" y="3214686"/>
            <a:ext cx="2428924" cy="57148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500" b="1" dirty="0" smtClean="0">
                <a:solidFill>
                  <a:schemeClr val="tx1"/>
                </a:solidFill>
              </a:rPr>
              <a:t>Мідії</a:t>
            </a:r>
            <a:endParaRPr lang="ru-RU" sz="3500" b="1" dirty="0">
              <a:solidFill>
                <a:schemeClr val="tx1"/>
              </a:solidFill>
            </a:endParaRPr>
          </a:p>
        </p:txBody>
      </p:sp>
      <p:pic>
        <p:nvPicPr>
          <p:cNvPr id="24580" name="Picture 4" descr="Устриця молюск. Спосіб життя і середовище проживання устриці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86381" y="3357562"/>
            <a:ext cx="3857619" cy="1870946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6715076" y="3143248"/>
            <a:ext cx="2428924" cy="64291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500" b="1" dirty="0" smtClean="0">
                <a:solidFill>
                  <a:schemeClr val="tx1"/>
                </a:solidFill>
              </a:rPr>
              <a:t>Устриці</a:t>
            </a:r>
            <a:endParaRPr lang="ru-RU" sz="3500" b="1" dirty="0">
              <a:solidFill>
                <a:schemeClr val="tx1"/>
              </a:solidFill>
            </a:endParaRPr>
          </a:p>
        </p:txBody>
      </p:sp>
      <p:sp>
        <p:nvSpPr>
          <p:cNvPr id="24582" name="AutoShape 6" descr="Морський гребінець - молюск і делікатес - природа 2021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4584" name="Picture 8" descr="Морські гребінці - Confetissimo - жіночий блог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4000504"/>
            <a:ext cx="5078488" cy="2857496"/>
          </a:xfrm>
          <a:prstGeom prst="rect">
            <a:avLst/>
          </a:prstGeom>
          <a:noFill/>
        </p:spPr>
      </p:pic>
      <p:sp>
        <p:nvSpPr>
          <p:cNvPr id="8" name="Прямоугольник 7"/>
          <p:cNvSpPr/>
          <p:nvPr/>
        </p:nvSpPr>
        <p:spPr>
          <a:xfrm>
            <a:off x="4786314" y="6215082"/>
            <a:ext cx="2786082" cy="64291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500" b="1" dirty="0" smtClean="0">
                <a:solidFill>
                  <a:schemeClr val="tx1"/>
                </a:solidFill>
              </a:rPr>
              <a:t>Гребінці</a:t>
            </a:r>
            <a:endParaRPr lang="ru-RU" sz="3500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  <p:bldP spid="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ВЕС у морі вбивають морських крабів, яких «притягує» магнітне  випромінювання кабелів, — дослідження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6929454" cy="3502388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285720" y="0"/>
            <a:ext cx="2428924" cy="57148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500" b="1" dirty="0" smtClean="0">
                <a:solidFill>
                  <a:schemeClr val="tx1"/>
                </a:solidFill>
              </a:rPr>
              <a:t>Краби</a:t>
            </a:r>
            <a:endParaRPr lang="ru-RU" sz="3500" b="1" dirty="0">
              <a:solidFill>
                <a:schemeClr val="tx1"/>
              </a:solidFill>
            </a:endParaRPr>
          </a:p>
        </p:txBody>
      </p:sp>
      <p:pic>
        <p:nvPicPr>
          <p:cNvPr id="25604" name="Picture 4" descr="Креветки — Вікіпедія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08338" y="3286124"/>
            <a:ext cx="4435662" cy="3571876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2643174" y="6286520"/>
            <a:ext cx="2786114" cy="57148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500" b="1" dirty="0" smtClean="0">
                <a:solidFill>
                  <a:schemeClr val="tx1"/>
                </a:solidFill>
              </a:rPr>
              <a:t>Креветки</a:t>
            </a:r>
            <a:endParaRPr lang="ru-RU" sz="3500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Хамса, конспект занятия по ознакомлению детей с природой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071934" cy="3053951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285720" y="0"/>
            <a:ext cx="2428924" cy="57148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500" b="1" dirty="0" smtClean="0">
                <a:solidFill>
                  <a:schemeClr val="tx1"/>
                </a:solidFill>
              </a:rPr>
              <a:t>Хамса </a:t>
            </a:r>
            <a:endParaRPr lang="ru-RU" sz="3500" b="1" dirty="0">
              <a:solidFill>
                <a:schemeClr val="tx1"/>
              </a:solidFill>
            </a:endParaRPr>
          </a:p>
        </p:txBody>
      </p:sp>
      <p:pic>
        <p:nvPicPr>
          <p:cNvPr id="26628" name="Picture 4" descr="Кефаль в Черном море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00562" y="214290"/>
            <a:ext cx="4255937" cy="2808918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4500562" y="0"/>
            <a:ext cx="2428924" cy="57148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500" b="1" dirty="0" smtClean="0">
                <a:solidFill>
                  <a:schemeClr val="tx1"/>
                </a:solidFill>
              </a:rPr>
              <a:t>Кефаль </a:t>
            </a:r>
            <a:endParaRPr lang="ru-RU" sz="3500" b="1" dirty="0">
              <a:solidFill>
                <a:schemeClr val="tx1"/>
              </a:solidFill>
            </a:endParaRPr>
          </a:p>
        </p:txBody>
      </p:sp>
      <p:pic>
        <p:nvPicPr>
          <p:cNvPr id="26630" name="Picture 6" descr="Ставрида — Вікіпедія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3931274"/>
            <a:ext cx="4071966" cy="2926726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0" y="3857628"/>
            <a:ext cx="2428924" cy="57148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500" b="1" dirty="0" smtClean="0">
                <a:solidFill>
                  <a:schemeClr val="tx1"/>
                </a:solidFill>
              </a:rPr>
              <a:t>Ставрида </a:t>
            </a:r>
            <a:endParaRPr lang="ru-RU" sz="3500" b="1" dirty="0">
              <a:solidFill>
                <a:schemeClr val="tx1"/>
              </a:solidFill>
            </a:endParaRPr>
          </a:p>
        </p:txBody>
      </p:sp>
      <p:pic>
        <p:nvPicPr>
          <p:cNvPr id="26632" name="Picture 8" descr="Промысловая рыба скумбрия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429124" y="4000504"/>
            <a:ext cx="4420054" cy="2857496"/>
          </a:xfrm>
          <a:prstGeom prst="rect">
            <a:avLst/>
          </a:prstGeom>
          <a:noFill/>
        </p:spPr>
      </p:pic>
      <p:sp>
        <p:nvSpPr>
          <p:cNvPr id="9" name="Прямоугольник 8"/>
          <p:cNvSpPr/>
          <p:nvPr/>
        </p:nvSpPr>
        <p:spPr>
          <a:xfrm>
            <a:off x="4429124" y="6286520"/>
            <a:ext cx="2428924" cy="57148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500" b="1" dirty="0" smtClean="0">
                <a:solidFill>
                  <a:schemeClr val="tx1"/>
                </a:solidFill>
              </a:rPr>
              <a:t>Скумбрія </a:t>
            </a:r>
            <a:endParaRPr lang="ru-RU" sz="3500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  <p:bldP spid="7" grpId="0" animBg="1"/>
      <p:bldP spid="9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Тунець: користь і шкода, калорійність, рецепти приготування з фото, відгуки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619606" cy="2513786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2143108" y="2000240"/>
            <a:ext cx="2428924" cy="57148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500" b="1" dirty="0" smtClean="0">
                <a:solidFill>
                  <a:schemeClr val="tx1"/>
                </a:solidFill>
              </a:rPr>
              <a:t>Тунець </a:t>
            </a:r>
            <a:endParaRPr lang="ru-RU" sz="3500" b="1" dirty="0">
              <a:solidFill>
                <a:schemeClr val="tx1"/>
              </a:solidFill>
            </a:endParaRPr>
          </a:p>
        </p:txBody>
      </p:sp>
      <p:pic>
        <p:nvPicPr>
          <p:cNvPr id="27652" name="Picture 4" descr="Камбала | Моря и Океаны Мира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29190" y="0"/>
            <a:ext cx="3857652" cy="2757619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6357950" y="2285992"/>
            <a:ext cx="2428924" cy="57148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500" b="1" dirty="0" smtClean="0">
                <a:solidFill>
                  <a:schemeClr val="tx1"/>
                </a:solidFill>
              </a:rPr>
              <a:t>Камбала </a:t>
            </a:r>
            <a:endParaRPr lang="ru-RU" sz="3500" b="1" dirty="0">
              <a:solidFill>
                <a:schemeClr val="tx1"/>
              </a:solidFill>
            </a:endParaRPr>
          </a:p>
        </p:txBody>
      </p:sp>
      <p:pic>
        <p:nvPicPr>
          <p:cNvPr id="27654" name="Picture 6" descr="Cкаты Черного моря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2857496"/>
            <a:ext cx="4286200" cy="2650301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0" y="5143512"/>
            <a:ext cx="2428924" cy="57148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500" b="1" dirty="0" smtClean="0">
                <a:solidFill>
                  <a:schemeClr val="tx1"/>
                </a:solidFill>
              </a:rPr>
              <a:t>Скат </a:t>
            </a:r>
            <a:endParaRPr lang="ru-RU" sz="3500" b="1" dirty="0">
              <a:solidFill>
                <a:schemeClr val="tx1"/>
              </a:solidFill>
            </a:endParaRPr>
          </a:p>
        </p:txBody>
      </p:sp>
      <p:pic>
        <p:nvPicPr>
          <p:cNvPr id="27656" name="Picture 8" descr="Які види акул водяться в Чорному морі?"/>
          <p:cNvPicPr>
            <a:picLocks noChangeAspect="1" noChangeArrowheads="1"/>
          </p:cNvPicPr>
          <p:nvPr/>
        </p:nvPicPr>
        <p:blipFill>
          <a:blip r:embed="rId5" cstate="print"/>
          <a:srcRect l="3662" t="1515" r="20898" b="4545"/>
          <a:stretch>
            <a:fillRect/>
          </a:stretch>
        </p:blipFill>
        <p:spPr bwMode="auto">
          <a:xfrm>
            <a:off x="4429124" y="3286124"/>
            <a:ext cx="4356566" cy="2622399"/>
          </a:xfrm>
          <a:prstGeom prst="rect">
            <a:avLst/>
          </a:prstGeom>
          <a:noFill/>
        </p:spPr>
      </p:pic>
      <p:sp>
        <p:nvSpPr>
          <p:cNvPr id="9" name="Прямоугольник 8"/>
          <p:cNvSpPr/>
          <p:nvPr/>
        </p:nvSpPr>
        <p:spPr>
          <a:xfrm>
            <a:off x="4500562" y="5643578"/>
            <a:ext cx="2428924" cy="57148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500" b="1" dirty="0" smtClean="0">
                <a:solidFill>
                  <a:schemeClr val="tx1"/>
                </a:solidFill>
              </a:rPr>
              <a:t>Акула </a:t>
            </a:r>
            <a:endParaRPr lang="ru-RU" sz="3500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  <p:bldP spid="7" grpId="0" animBg="1"/>
      <p:bldP spid="9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Осетр в Черном море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786314" cy="3016034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2428860" y="2643182"/>
            <a:ext cx="2428924" cy="57148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500" b="1" dirty="0" smtClean="0">
                <a:solidFill>
                  <a:schemeClr val="tx1"/>
                </a:solidFill>
              </a:rPr>
              <a:t>Осетер </a:t>
            </a:r>
            <a:endParaRPr lang="ru-RU" sz="3500" b="1" dirty="0">
              <a:solidFill>
                <a:schemeClr val="tx1"/>
              </a:solidFill>
            </a:endParaRPr>
          </a:p>
        </p:txBody>
      </p:sp>
      <p:pic>
        <p:nvPicPr>
          <p:cNvPr id="28676" name="Picture 4" descr="Осетрові України — Вікіпедія"/>
          <p:cNvPicPr>
            <a:picLocks noChangeAspect="1" noChangeArrowheads="1"/>
          </p:cNvPicPr>
          <p:nvPr/>
        </p:nvPicPr>
        <p:blipFill>
          <a:blip r:embed="rId3" cstate="print"/>
          <a:srcRect r="1398" b="37698"/>
          <a:stretch>
            <a:fillRect/>
          </a:stretch>
        </p:blipFill>
        <p:spPr bwMode="auto">
          <a:xfrm>
            <a:off x="2518132" y="3643314"/>
            <a:ext cx="6625868" cy="3000372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6215074" y="3571876"/>
            <a:ext cx="2928926" cy="57148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500" b="1" dirty="0" smtClean="0">
                <a:solidFill>
                  <a:schemeClr val="tx1"/>
                </a:solidFill>
              </a:rPr>
              <a:t>Севрюга </a:t>
            </a:r>
            <a:endParaRPr lang="ru-RU" sz="3500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Морський кіт | Водний світ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6970240" cy="4214818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0" y="4000504"/>
            <a:ext cx="7572396" cy="107154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500" b="1" dirty="0" smtClean="0">
                <a:solidFill>
                  <a:schemeClr val="tx1"/>
                </a:solidFill>
              </a:rPr>
              <a:t>Небезпечна риба – морський кіт або хвостокол. </a:t>
            </a:r>
            <a:endParaRPr lang="ru-RU" sz="3500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Акула катран в Черном и Азовском морях: фото, размеры, описание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8503134" cy="5657856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0" y="5214950"/>
            <a:ext cx="8572528" cy="164305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500" b="1" dirty="0" smtClean="0">
                <a:solidFill>
                  <a:schemeClr val="tx1"/>
                </a:solidFill>
              </a:rPr>
              <a:t>Чорноморська акула катран – єдиний представник цих хижих тварин у Чорному морі. Завдовжки ця акула сягає 150 см, а її маса – майже 14 кг. Ця акула не нападає на людей.</a:t>
            </a:r>
            <a:endParaRPr lang="ru-RU" sz="2500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Черноморская камбала Калкан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472" y="0"/>
            <a:ext cx="7572396" cy="5664154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0" y="4929198"/>
            <a:ext cx="8572528" cy="192880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500" b="1" dirty="0" smtClean="0">
                <a:solidFill>
                  <a:schemeClr val="tx1"/>
                </a:solidFill>
              </a:rPr>
              <a:t>Цінний вид – чорноморська камбала калкан. Тіло в неї горизонтально-плоске, пристосоване до донного способу життя. Нижня частина тіла біла, зверху воно темно-сірого кольору. Коли риба не рухається, за кольором її важко відрізнити від морського дна. </a:t>
            </a:r>
            <a:endParaRPr lang="ru-RU" sz="2500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Морський коник: цікаві факти і фото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5151775" cy="3781403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0" y="0"/>
            <a:ext cx="3643338" cy="57148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500" b="1" dirty="0" smtClean="0">
                <a:solidFill>
                  <a:schemeClr val="tx1"/>
                </a:solidFill>
              </a:rPr>
              <a:t>Морський коник </a:t>
            </a:r>
            <a:endParaRPr lang="ru-RU" sz="3500" b="1" dirty="0">
              <a:solidFill>
                <a:schemeClr val="tx1"/>
              </a:solidFill>
            </a:endParaRPr>
          </a:p>
        </p:txBody>
      </p:sp>
      <p:pic>
        <p:nvPicPr>
          <p:cNvPr id="32772" name="Picture 4" descr="Робота з літературним твором. &amp;quot;Голка-риба&amp;quot; | Тест з української мови – «На  Урок»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76645" y="3669621"/>
            <a:ext cx="5467355" cy="3188379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2714612" y="6286520"/>
            <a:ext cx="3643338" cy="57148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500" b="1" dirty="0" smtClean="0">
                <a:solidFill>
                  <a:schemeClr val="tx1"/>
                </a:solidFill>
              </a:rPr>
              <a:t>Риба голка</a:t>
            </a:r>
            <a:endParaRPr lang="ru-RU" sz="3500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Дельфін - опис, види, де мешкає, чим харчується, фото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7830" cy="4452947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714348" y="3786190"/>
            <a:ext cx="4143404" cy="928694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500" b="1" dirty="0" smtClean="0">
                <a:solidFill>
                  <a:schemeClr val="tx1"/>
                </a:solidFill>
              </a:rPr>
              <a:t>Дельфін білобокий</a:t>
            </a:r>
            <a:endParaRPr lang="ru-RU" sz="3500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Буревісник птах. Спосіб життя і середовище проживання буревісника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5715000" cy="2543175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2214546" y="2000240"/>
            <a:ext cx="3643338" cy="57148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500" b="1" dirty="0" smtClean="0">
                <a:solidFill>
                  <a:schemeClr val="tx1"/>
                </a:solidFill>
              </a:rPr>
              <a:t>Буревісник</a:t>
            </a:r>
            <a:endParaRPr lang="ru-RU" sz="3500" b="1" dirty="0">
              <a:solidFill>
                <a:schemeClr val="tx1"/>
              </a:solidFill>
            </a:endParaRPr>
          </a:p>
        </p:txBody>
      </p:sp>
      <p:pic>
        <p:nvPicPr>
          <p:cNvPr id="34820" name="Picture 4" descr="ЧЕРНОЕ МОРЕ - Жители Чёрного моря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857496"/>
            <a:ext cx="4071966" cy="2871055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2071670" y="5214950"/>
            <a:ext cx="2009788" cy="57148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500" b="1" dirty="0" smtClean="0">
                <a:solidFill>
                  <a:schemeClr val="tx1"/>
                </a:solidFill>
              </a:rPr>
              <a:t>Чайка </a:t>
            </a:r>
            <a:endParaRPr lang="ru-RU" sz="3500" b="1" dirty="0">
              <a:solidFill>
                <a:schemeClr val="tx1"/>
              </a:solidFill>
            </a:endParaRPr>
          </a:p>
        </p:txBody>
      </p:sp>
      <p:pic>
        <p:nvPicPr>
          <p:cNvPr id="34822" name="Picture 6" descr="Хохлатый или длинноносый баклан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43438" y="2857496"/>
            <a:ext cx="4048100" cy="2894392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6572264" y="5286388"/>
            <a:ext cx="2009788" cy="57148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500" b="1" dirty="0" smtClean="0">
                <a:solidFill>
                  <a:schemeClr val="tx1"/>
                </a:solidFill>
              </a:rPr>
              <a:t>Баклан </a:t>
            </a:r>
            <a:endParaRPr lang="ru-RU" sz="3500" b="1" dirty="0">
              <a:solidFill>
                <a:schemeClr val="tx1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785786" y="5929306"/>
            <a:ext cx="7286676" cy="928694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500" b="1" dirty="0" smtClean="0">
                <a:solidFill>
                  <a:schemeClr val="tx1"/>
                </a:solidFill>
              </a:rPr>
              <a:t>Ці птахи харчуються, відпочивають і сплять у морі, виходячи на суходіл лише для гніздування. </a:t>
            </a:r>
            <a:endParaRPr lang="ru-RU" sz="2500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  <p:bldP spid="7" grpId="0" animBg="1"/>
      <p:bldP spid="8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Пелікан рожевий (Pelecanus onocrotalus) :: Пернаті друзі, птахи України,  орнітологія ::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876800" cy="3238501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2928926" y="2714620"/>
            <a:ext cx="2071702" cy="57148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500" b="1" dirty="0" smtClean="0">
                <a:solidFill>
                  <a:schemeClr val="tx1"/>
                </a:solidFill>
              </a:rPr>
              <a:t>Пелікан </a:t>
            </a:r>
            <a:endParaRPr lang="ru-RU" sz="3500" b="1" dirty="0">
              <a:solidFill>
                <a:schemeClr val="tx1"/>
              </a:solidFill>
            </a:endParaRPr>
          </a:p>
        </p:txBody>
      </p:sp>
      <p:pic>
        <p:nvPicPr>
          <p:cNvPr id="4" name="Picture 2" descr="Буревісник птах. Спосіб життя і середовище проживання буревісника"/>
          <p:cNvPicPr>
            <a:picLocks noChangeAspect="1" noChangeArrowheads="1"/>
          </p:cNvPicPr>
          <p:nvPr/>
        </p:nvPicPr>
        <p:blipFill>
          <a:blip r:embed="rId3" cstate="print"/>
          <a:srcRect r="31250" b="1686"/>
          <a:stretch>
            <a:fillRect/>
          </a:stretch>
        </p:blipFill>
        <p:spPr bwMode="auto">
          <a:xfrm>
            <a:off x="4929190" y="0"/>
            <a:ext cx="3929058" cy="2500306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5786446" y="2214554"/>
            <a:ext cx="2857520" cy="57148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500" b="1" dirty="0" smtClean="0">
                <a:solidFill>
                  <a:schemeClr val="tx1"/>
                </a:solidFill>
              </a:rPr>
              <a:t>Буревісник</a:t>
            </a:r>
            <a:endParaRPr lang="ru-RU" sz="3500" b="1" dirty="0">
              <a:solidFill>
                <a:schemeClr val="tx1"/>
              </a:solidFill>
            </a:endParaRPr>
          </a:p>
        </p:txBody>
      </p:sp>
      <p:pic>
        <p:nvPicPr>
          <p:cNvPr id="6" name="Picture 4" descr="ЧЕРНОЕ МОРЕ - Жители Чёрного моря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3429000"/>
            <a:ext cx="2857488" cy="2014753"/>
          </a:xfrm>
          <a:prstGeom prst="rect">
            <a:avLst/>
          </a:prstGeom>
          <a:noFill/>
        </p:spPr>
      </p:pic>
      <p:pic>
        <p:nvPicPr>
          <p:cNvPr id="7" name="Picture 6" descr="Хохлатый или длинноносый баклан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143240" y="3500438"/>
            <a:ext cx="2762216" cy="1974985"/>
          </a:xfrm>
          <a:prstGeom prst="rect">
            <a:avLst/>
          </a:prstGeom>
          <a:noFill/>
        </p:spPr>
      </p:pic>
      <p:sp>
        <p:nvSpPr>
          <p:cNvPr id="8" name="Прямоугольник 7"/>
          <p:cNvSpPr/>
          <p:nvPr/>
        </p:nvSpPr>
        <p:spPr>
          <a:xfrm>
            <a:off x="928662" y="5000636"/>
            <a:ext cx="2009788" cy="57148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500" b="1" dirty="0" smtClean="0">
                <a:solidFill>
                  <a:schemeClr val="tx1"/>
                </a:solidFill>
              </a:rPr>
              <a:t>Чайка </a:t>
            </a:r>
            <a:endParaRPr lang="ru-RU" sz="3500" b="1" dirty="0">
              <a:solidFill>
                <a:schemeClr val="tx1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4143372" y="5000636"/>
            <a:ext cx="2009788" cy="57148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500" b="1" dirty="0" smtClean="0">
                <a:solidFill>
                  <a:schemeClr val="tx1"/>
                </a:solidFill>
              </a:rPr>
              <a:t>Баклан </a:t>
            </a:r>
            <a:endParaRPr lang="ru-RU" sz="3500" b="1" dirty="0">
              <a:solidFill>
                <a:schemeClr val="tx1"/>
              </a:solidFill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785786" y="5929306"/>
            <a:ext cx="7286676" cy="928694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500" b="1" dirty="0" smtClean="0">
                <a:solidFill>
                  <a:schemeClr val="tx1"/>
                </a:solidFill>
              </a:rPr>
              <a:t>Ці птахи харчуються рибою.</a:t>
            </a:r>
            <a:endParaRPr lang="ru-RU" sz="2500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  <p:bldP spid="8" grpId="0" animBg="1"/>
      <p:bldP spid="9" grpId="0" animBg="1"/>
      <p:bldP spid="10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Гага звичайна (Somateria mollissima, обыкновенная гага) — Птахи України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6191250" cy="4124326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428596" y="3643314"/>
            <a:ext cx="3571900" cy="57148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500" b="1" dirty="0" smtClean="0">
                <a:solidFill>
                  <a:schemeClr val="tx1"/>
                </a:solidFill>
              </a:rPr>
              <a:t>Гага звичайна </a:t>
            </a:r>
            <a:endParaRPr lang="ru-RU" sz="3500" b="1" dirty="0">
              <a:solidFill>
                <a:schemeClr val="tx1"/>
              </a:solidFill>
            </a:endParaRPr>
          </a:p>
        </p:txBody>
      </p:sp>
      <p:pic>
        <p:nvPicPr>
          <p:cNvPr id="36868" name="Picture 4" descr="Файл:Bucephala clangula ja 03.jpg — Вікіпедія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86380" y="3371820"/>
            <a:ext cx="3857620" cy="2571747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5143504" y="5500702"/>
            <a:ext cx="3571900" cy="57148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500" b="1" dirty="0" smtClean="0">
                <a:solidFill>
                  <a:schemeClr val="tx1"/>
                </a:solidFill>
              </a:rPr>
              <a:t>Гоголь</a:t>
            </a:r>
            <a:endParaRPr lang="ru-RU" sz="3500" b="1" dirty="0">
              <a:solidFill>
                <a:schemeClr val="tx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785786" y="5929306"/>
            <a:ext cx="7286676" cy="928694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500" b="1" dirty="0" smtClean="0">
                <a:solidFill>
                  <a:schemeClr val="tx1"/>
                </a:solidFill>
              </a:rPr>
              <a:t>Ці птахи харчуються молюсками</a:t>
            </a:r>
            <a:endParaRPr lang="ru-RU" sz="2500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  <p:bldP spid="6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За забруднення Чорного і Мармурового морів Туреччина оштрафувала 87 кораблів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05908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У Чорному морі вдвічі більше пластику, ніж в інших європейських морях –  дослідження | Mind.u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6461236" cy="4214818"/>
          </a:xfrm>
          <a:prstGeom prst="rect">
            <a:avLst/>
          </a:prstGeom>
          <a:noFill/>
        </p:spPr>
      </p:pic>
      <p:pic>
        <p:nvPicPr>
          <p:cNvPr id="38918" name="Picture 6" descr="Річки та моря України вперше дослідили на забруднення мікропластиком –  AgroNew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09925" y="3333749"/>
            <a:ext cx="5934075" cy="352425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 descr="Асоціація відреагувала на екологічну катастрофу забруднення нафтою Чорного  моря - Arc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7932626" cy="5072074"/>
          </a:xfrm>
          <a:prstGeom prst="rect">
            <a:avLst/>
          </a:prstGeom>
          <a:noFill/>
        </p:spPr>
      </p:pic>
      <p:pic>
        <p:nvPicPr>
          <p:cNvPr id="3" name="Picture 4" descr="Судно ЧФ Росії забруднило нафтою Чорне море біля Феодосії — Укрaїнa — tsn.u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04353" y="3214686"/>
            <a:ext cx="6939647" cy="364331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4">
            <a:extLst>
              <a:ext uri="{FF2B5EF4-FFF2-40B4-BE49-F238E27FC236}">
                <a16:creationId xmlns:a16="http://schemas.microsoft.com/office/drawing/2014/main" xmlns="" id="{41300D0C-EC34-4515-9E3A-6F0DC297E5C1}"/>
              </a:ext>
            </a:extLst>
          </p:cNvPr>
          <p:cNvSpPr/>
          <p:nvPr/>
        </p:nvSpPr>
        <p:spPr>
          <a:xfrm>
            <a:off x="0" y="5582654"/>
            <a:ext cx="790575" cy="1130672"/>
          </a:xfrm>
          <a:prstGeom prst="rect">
            <a:avLst/>
          </a:prstGeom>
          <a:solidFill>
            <a:srgbClr val="2F32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1200" b="1" dirty="0">
                <a:solidFill>
                  <a:schemeClr val="bg1"/>
                </a:solidFill>
              </a:rPr>
              <a:t>Зошит.</a:t>
            </a:r>
          </a:p>
          <a:p>
            <a:pPr algn="ctr"/>
            <a:r>
              <a:rPr lang="uk-UA" b="1" dirty="0">
                <a:solidFill>
                  <a:schemeClr val="bg1"/>
                </a:solidFill>
              </a:rPr>
              <a:t>Сторінка</a:t>
            </a:r>
          </a:p>
          <a:p>
            <a:pPr algn="ctr"/>
            <a:r>
              <a:rPr lang="uk-UA" sz="4000" b="1" dirty="0" smtClean="0">
                <a:solidFill>
                  <a:schemeClr val="bg1"/>
                </a:solidFill>
              </a:rPr>
              <a:t>56</a:t>
            </a:r>
            <a:endParaRPr lang="ru-RU" sz="4000" b="1" dirty="0">
              <a:solidFill>
                <a:schemeClr val="bg1"/>
              </a:solidFill>
            </a:endParaRPr>
          </a:p>
        </p:txBody>
      </p:sp>
      <p:sp>
        <p:nvSpPr>
          <p:cNvPr id="2" name="Скругленный прямоугольник 1"/>
          <p:cNvSpPr/>
          <p:nvPr/>
        </p:nvSpPr>
        <p:spPr>
          <a:xfrm>
            <a:off x="1714480" y="0"/>
            <a:ext cx="5674512" cy="517585"/>
          </a:xfrm>
          <a:prstGeom prst="roundRect">
            <a:avLst/>
          </a:prstGeom>
          <a:solidFill>
            <a:srgbClr val="E9912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800" b="1" dirty="0"/>
              <a:t>Завдання 1</a:t>
            </a: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489040" y="500042"/>
            <a:ext cx="8654960" cy="93636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dirty="0" smtClean="0"/>
              <a:t>Познач на карті країни, розташовані на узбережжі Чорного моря. </a:t>
            </a:r>
            <a:endParaRPr lang="uk-UA" sz="2400" dirty="0"/>
          </a:p>
        </p:txBody>
      </p:sp>
      <p:pic>
        <p:nvPicPr>
          <p:cNvPr id="2050" name="Picture 2" descr="Набір тематичних плакатів до Міжнародного дня Чорного моря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12335"/>
          <a:stretch/>
        </p:blipFill>
        <p:spPr bwMode="auto">
          <a:xfrm>
            <a:off x="857224" y="1357298"/>
            <a:ext cx="6786610" cy="5608018"/>
          </a:xfrm>
          <a:prstGeom prst="rect">
            <a:avLst/>
          </a:prstGeom>
          <a:noFill/>
          <a:ln w="38100">
            <a:solidFill>
              <a:schemeClr val="tx2"/>
            </a:solidFill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2" name="Рисунок 41">
            <a:extLst>
              <a:ext uri="{FF2B5EF4-FFF2-40B4-BE49-F238E27FC236}">
                <a16:creationId xmlns:a16="http://schemas.microsoft.com/office/drawing/2014/main" xmlns="" id="{3513D88B-8D42-4772-A30A-2BF03C69D7C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464669" y="5684368"/>
            <a:ext cx="1601078" cy="10289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081307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4">
            <a:extLst>
              <a:ext uri="{FF2B5EF4-FFF2-40B4-BE49-F238E27FC236}">
                <a16:creationId xmlns:a16="http://schemas.microsoft.com/office/drawing/2014/main" xmlns="" id="{41300D0C-EC34-4515-9E3A-6F0DC297E5C1}"/>
              </a:ext>
            </a:extLst>
          </p:cNvPr>
          <p:cNvSpPr/>
          <p:nvPr/>
        </p:nvSpPr>
        <p:spPr>
          <a:xfrm>
            <a:off x="0" y="5582654"/>
            <a:ext cx="790575" cy="1130672"/>
          </a:xfrm>
          <a:prstGeom prst="rect">
            <a:avLst/>
          </a:prstGeom>
          <a:solidFill>
            <a:srgbClr val="2F32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1200" b="1" dirty="0">
                <a:solidFill>
                  <a:schemeClr val="bg1"/>
                </a:solidFill>
              </a:rPr>
              <a:t>Зошит.</a:t>
            </a:r>
          </a:p>
          <a:p>
            <a:pPr algn="ctr"/>
            <a:r>
              <a:rPr lang="uk-UA" b="1" dirty="0">
                <a:solidFill>
                  <a:schemeClr val="bg1"/>
                </a:solidFill>
              </a:rPr>
              <a:t>Сторінка</a:t>
            </a:r>
          </a:p>
          <a:p>
            <a:pPr algn="ctr"/>
            <a:r>
              <a:rPr lang="uk-UA" sz="4000" b="1" dirty="0" smtClean="0">
                <a:solidFill>
                  <a:schemeClr val="bg1"/>
                </a:solidFill>
              </a:rPr>
              <a:t>56</a:t>
            </a:r>
            <a:endParaRPr lang="ru-RU" sz="4000" b="1" dirty="0">
              <a:solidFill>
                <a:schemeClr val="bg1"/>
              </a:solidFill>
            </a:endParaRPr>
          </a:p>
        </p:txBody>
      </p:sp>
      <p:sp>
        <p:nvSpPr>
          <p:cNvPr id="2" name="Скругленный прямоугольник 1"/>
          <p:cNvSpPr/>
          <p:nvPr/>
        </p:nvSpPr>
        <p:spPr>
          <a:xfrm>
            <a:off x="1500166" y="0"/>
            <a:ext cx="5674512" cy="517585"/>
          </a:xfrm>
          <a:prstGeom prst="roundRect">
            <a:avLst/>
          </a:prstGeom>
          <a:solidFill>
            <a:srgbClr val="E9912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800" b="1" dirty="0"/>
              <a:t>Завдання </a:t>
            </a:r>
            <a:r>
              <a:rPr lang="uk-UA" sz="2800" b="1" dirty="0" smtClean="0"/>
              <a:t>2</a:t>
            </a:r>
            <a:endParaRPr lang="uk-UA" sz="2800" b="1" dirty="0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489040" y="785794"/>
            <a:ext cx="8654960" cy="70199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dirty="0" smtClean="0"/>
              <a:t>Яких риб Чорного моря ти знаєш? Використовуючи різні джерела інформації, підпиши їхні зображення.</a:t>
            </a:r>
            <a:endParaRPr lang="uk-UA" sz="2400" dirty="0"/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2" cstate="print"/>
          <a:srcRect r="70129" b="79823"/>
          <a:stretch/>
        </p:blipFill>
        <p:spPr>
          <a:xfrm>
            <a:off x="785786" y="1928802"/>
            <a:ext cx="2054820" cy="1167655"/>
          </a:xfrm>
          <a:prstGeom prst="rect">
            <a:avLst/>
          </a:prstGeom>
          <a:ln w="38100">
            <a:solidFill>
              <a:schemeClr val="tx2"/>
            </a:solidFill>
          </a:ln>
        </p:spPr>
      </p:pic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2" cstate="print"/>
          <a:srcRect l="32305" t="37449" r="34153" b="34713"/>
          <a:stretch/>
        </p:blipFill>
        <p:spPr>
          <a:xfrm>
            <a:off x="6715140" y="2000240"/>
            <a:ext cx="1673573" cy="1168510"/>
          </a:xfrm>
          <a:prstGeom prst="rect">
            <a:avLst/>
          </a:prstGeom>
          <a:ln w="38100">
            <a:solidFill>
              <a:schemeClr val="tx2"/>
            </a:solidFill>
          </a:ln>
        </p:spPr>
      </p:pic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2" cstate="print"/>
          <a:srcRect l="68916" t="29400" r="188" b="36725"/>
          <a:stretch/>
        </p:blipFill>
        <p:spPr>
          <a:xfrm>
            <a:off x="6143636" y="4214818"/>
            <a:ext cx="1631389" cy="1504752"/>
          </a:xfrm>
          <a:prstGeom prst="rect">
            <a:avLst/>
          </a:prstGeom>
          <a:ln w="38100">
            <a:solidFill>
              <a:schemeClr val="tx2"/>
            </a:solidFill>
          </a:ln>
        </p:spPr>
      </p:pic>
      <p:pic>
        <p:nvPicPr>
          <p:cNvPr id="3074" name="Picture 2" descr="ᐈ риба | Discover.in.ua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18227"/>
          <a:stretch/>
        </p:blipFill>
        <p:spPr bwMode="auto">
          <a:xfrm>
            <a:off x="3714744" y="1857364"/>
            <a:ext cx="1823298" cy="1167915"/>
          </a:xfrm>
          <a:prstGeom prst="rect">
            <a:avLst/>
          </a:prstGeom>
          <a:noFill/>
          <a:ln w="28575">
            <a:solidFill>
              <a:schemeClr val="tx2"/>
            </a:solidFill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Blue mackerel - Wikipedia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8330" t="34653" b="16720"/>
          <a:stretch/>
        </p:blipFill>
        <p:spPr bwMode="auto">
          <a:xfrm>
            <a:off x="714348" y="4214818"/>
            <a:ext cx="2527229" cy="1504752"/>
          </a:xfrm>
          <a:prstGeom prst="rect">
            <a:avLst/>
          </a:prstGeom>
          <a:noFill/>
          <a:ln w="28575">
            <a:solidFill>
              <a:schemeClr val="tx2"/>
            </a:solidFill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Тунец — жизнь в движении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7419" b="10703"/>
          <a:stretch/>
        </p:blipFill>
        <p:spPr bwMode="auto">
          <a:xfrm>
            <a:off x="3571868" y="4214818"/>
            <a:ext cx="1837820" cy="1504752"/>
          </a:xfrm>
          <a:prstGeom prst="rect">
            <a:avLst/>
          </a:prstGeom>
          <a:noFill/>
          <a:ln w="28575">
            <a:solidFill>
              <a:schemeClr val="tx2"/>
            </a:solidFill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785786" y="3500438"/>
            <a:ext cx="1785950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500" b="1" dirty="0" smtClean="0"/>
              <a:t>ставрида</a:t>
            </a:r>
            <a:endParaRPr lang="ru-RU" sz="2500" b="1" dirty="0"/>
          </a:p>
        </p:txBody>
      </p:sp>
      <p:sp>
        <p:nvSpPr>
          <p:cNvPr id="17" name="TextBox 16"/>
          <p:cNvSpPr txBox="1"/>
          <p:nvPr/>
        </p:nvSpPr>
        <p:spPr>
          <a:xfrm>
            <a:off x="4000496" y="3357562"/>
            <a:ext cx="1246282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500" b="1" dirty="0" smtClean="0"/>
              <a:t>шпрот</a:t>
            </a:r>
            <a:endParaRPr lang="ru-RU" sz="2500" b="1" dirty="0"/>
          </a:p>
        </p:txBody>
      </p:sp>
      <p:sp>
        <p:nvSpPr>
          <p:cNvPr id="18" name="TextBox 17"/>
          <p:cNvSpPr txBox="1"/>
          <p:nvPr/>
        </p:nvSpPr>
        <p:spPr>
          <a:xfrm>
            <a:off x="6500826" y="3500438"/>
            <a:ext cx="1887887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500" b="1" dirty="0"/>
              <a:t>р</a:t>
            </a:r>
            <a:r>
              <a:rPr lang="uk-UA" sz="2500" b="1" dirty="0" smtClean="0"/>
              <a:t>иба-голка</a:t>
            </a:r>
            <a:endParaRPr lang="ru-RU" sz="2500" b="1" dirty="0"/>
          </a:p>
        </p:txBody>
      </p:sp>
      <p:sp>
        <p:nvSpPr>
          <p:cNvPr id="19" name="TextBox 18"/>
          <p:cNvSpPr txBox="1"/>
          <p:nvPr/>
        </p:nvSpPr>
        <p:spPr>
          <a:xfrm>
            <a:off x="1000100" y="5929330"/>
            <a:ext cx="1732899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500" b="1" dirty="0" smtClean="0"/>
              <a:t>скумбрія</a:t>
            </a:r>
            <a:endParaRPr lang="ru-RU" sz="2500" b="1" dirty="0"/>
          </a:p>
        </p:txBody>
      </p:sp>
      <p:sp>
        <p:nvSpPr>
          <p:cNvPr id="20" name="TextBox 19"/>
          <p:cNvSpPr txBox="1"/>
          <p:nvPr/>
        </p:nvSpPr>
        <p:spPr>
          <a:xfrm>
            <a:off x="3714744" y="5857892"/>
            <a:ext cx="1246282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500" b="1" dirty="0" smtClean="0"/>
              <a:t>тунець</a:t>
            </a:r>
            <a:endParaRPr lang="ru-RU" sz="2500" b="1" dirty="0"/>
          </a:p>
        </p:txBody>
      </p:sp>
      <p:sp>
        <p:nvSpPr>
          <p:cNvPr id="21" name="TextBox 20"/>
          <p:cNvSpPr txBox="1"/>
          <p:nvPr/>
        </p:nvSpPr>
        <p:spPr>
          <a:xfrm>
            <a:off x="6143636" y="5715016"/>
            <a:ext cx="1928826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500" b="1" dirty="0"/>
              <a:t>а</a:t>
            </a:r>
            <a:r>
              <a:rPr lang="uk-UA" sz="2500" b="1" dirty="0" smtClean="0"/>
              <a:t>кула катран</a:t>
            </a:r>
            <a:endParaRPr lang="ru-RU" sz="2500" b="1" dirty="0"/>
          </a:p>
        </p:txBody>
      </p:sp>
    </p:spTree>
    <p:extLst>
      <p:ext uri="{BB962C8B-B14F-4D97-AF65-F5344CB8AC3E}">
        <p14:creationId xmlns:p14="http://schemas.microsoft.com/office/powerpoint/2010/main" xmlns="" val="11174906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7" grpId="0"/>
      <p:bldP spid="18" grpId="0"/>
      <p:bldP spid="19" grpId="0"/>
      <p:bldP spid="20" grpId="0"/>
      <p:bldP spid="21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1"/>
          <p:cNvSpPr txBox="1">
            <a:spLocks/>
          </p:cNvSpPr>
          <p:nvPr/>
        </p:nvSpPr>
        <p:spPr>
          <a:xfrm>
            <a:off x="1207125" y="620773"/>
            <a:ext cx="1186249" cy="37396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ru-RU"/>
            </a:defPPr>
            <a:lvl1pPr marL="0" algn="l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fld id="{A822185A-496F-4C70-9D8D-D70AC743BCEE}" type="datetime1">
              <a:rPr lang="uk-UA" sz="2400" b="1" smtClean="0">
                <a:solidFill>
                  <a:schemeClr val="bg1"/>
                </a:solidFill>
              </a:rPr>
              <a:pPr algn="ctr"/>
              <a:t>27.11.2021</a:t>
            </a:fld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299801" y="159109"/>
            <a:ext cx="1143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>
                <a:solidFill>
                  <a:schemeClr val="bg1"/>
                </a:solidFill>
              </a:rPr>
              <a:t>Сьогодні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516697" y="494530"/>
            <a:ext cx="6549050" cy="485775"/>
          </a:xfrm>
          <a:prstGeom prst="rect">
            <a:avLst/>
          </a:prstGeom>
          <a:solidFill>
            <a:srgbClr val="2F324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dirty="0">
                <a:solidFill>
                  <a:schemeClr val="bg1"/>
                </a:solidFill>
              </a:rPr>
              <a:t>Робота в зошитах</a:t>
            </a:r>
          </a:p>
        </p:txBody>
      </p:sp>
      <p:sp>
        <p:nvSpPr>
          <p:cNvPr id="7" name="Прямоугольник 4">
            <a:extLst>
              <a:ext uri="{FF2B5EF4-FFF2-40B4-BE49-F238E27FC236}">
                <a16:creationId xmlns:a16="http://schemas.microsoft.com/office/drawing/2014/main" xmlns="" id="{41300D0C-EC34-4515-9E3A-6F0DC297E5C1}"/>
              </a:ext>
            </a:extLst>
          </p:cNvPr>
          <p:cNvSpPr/>
          <p:nvPr/>
        </p:nvSpPr>
        <p:spPr>
          <a:xfrm>
            <a:off x="0" y="5587033"/>
            <a:ext cx="790575" cy="1130672"/>
          </a:xfrm>
          <a:prstGeom prst="rect">
            <a:avLst/>
          </a:prstGeom>
          <a:solidFill>
            <a:srgbClr val="2F32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1200" b="1" dirty="0">
                <a:solidFill>
                  <a:schemeClr val="bg1"/>
                </a:solidFill>
              </a:rPr>
              <a:t>Зошит.</a:t>
            </a:r>
          </a:p>
          <a:p>
            <a:pPr algn="ctr"/>
            <a:r>
              <a:rPr lang="uk-UA" b="1" dirty="0">
                <a:solidFill>
                  <a:schemeClr val="bg1"/>
                </a:solidFill>
              </a:rPr>
              <a:t>Сторінка</a:t>
            </a:r>
          </a:p>
          <a:p>
            <a:pPr algn="ctr"/>
            <a:r>
              <a:rPr lang="uk-UA" sz="4000" b="1" dirty="0" smtClean="0">
                <a:solidFill>
                  <a:schemeClr val="bg1"/>
                </a:solidFill>
              </a:rPr>
              <a:t>57</a:t>
            </a:r>
            <a:endParaRPr lang="ru-RU" sz="4000" b="1" dirty="0">
              <a:solidFill>
                <a:schemeClr val="bg1"/>
              </a:solidFill>
            </a:endParaRPr>
          </a:p>
        </p:txBody>
      </p:sp>
      <p:sp>
        <p:nvSpPr>
          <p:cNvPr id="2" name="Скругленный прямоугольник 1"/>
          <p:cNvSpPr/>
          <p:nvPr/>
        </p:nvSpPr>
        <p:spPr>
          <a:xfrm>
            <a:off x="1569377" y="1197610"/>
            <a:ext cx="5674512" cy="517585"/>
          </a:xfrm>
          <a:prstGeom prst="roundRect">
            <a:avLst/>
          </a:prstGeom>
          <a:solidFill>
            <a:srgbClr val="E9912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800" b="1" dirty="0"/>
              <a:t>Завдання 3</a:t>
            </a: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600075" y="1751341"/>
            <a:ext cx="7556989" cy="36642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dirty="0" smtClean="0"/>
              <a:t>Утвори ланцюг живлення, що склався в Чорному морі. </a:t>
            </a:r>
            <a:endParaRPr lang="uk-UA" sz="2400" dirty="0"/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xmlns="" id="{3513D88B-8D42-4772-A30A-2BF03C69D7C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464669" y="5684367"/>
            <a:ext cx="1601078" cy="1028959"/>
          </a:xfrm>
          <a:prstGeom prst="rect">
            <a:avLst/>
          </a:prstGeom>
        </p:spPr>
      </p:pic>
      <p:sp>
        <p:nvSpPr>
          <p:cNvPr id="34" name="Скругленный прямоугольник 33"/>
          <p:cNvSpPr/>
          <p:nvPr/>
        </p:nvSpPr>
        <p:spPr>
          <a:xfrm>
            <a:off x="1571604" y="3714752"/>
            <a:ext cx="5674512" cy="517585"/>
          </a:xfrm>
          <a:prstGeom prst="roundRect">
            <a:avLst/>
          </a:prstGeom>
          <a:solidFill>
            <a:srgbClr val="E9912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800" b="1" dirty="0"/>
              <a:t>Завдання 4</a:t>
            </a:r>
          </a:p>
        </p:txBody>
      </p:sp>
      <p:sp>
        <p:nvSpPr>
          <p:cNvPr id="35" name="Скругленный прямоугольник 34"/>
          <p:cNvSpPr/>
          <p:nvPr/>
        </p:nvSpPr>
        <p:spPr>
          <a:xfrm>
            <a:off x="642910" y="4357694"/>
            <a:ext cx="7514154" cy="67966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dirty="0" smtClean="0"/>
              <a:t>Наведи приклади птахів, які населяють Чорноморське узбережжя.</a:t>
            </a:r>
            <a:endParaRPr lang="uk-UA" sz="2400" dirty="0"/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809811" y="5629204"/>
            <a:ext cx="6674094" cy="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809811" y="5198316"/>
            <a:ext cx="6752468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uk-UA" sz="2500" b="1" dirty="0" smtClean="0"/>
              <a:t>Буревісник малий, чайки, баклани, крячки, гага звичайна, лисуха, гоголь.</a:t>
            </a:r>
            <a:endParaRPr lang="uk-UA" sz="2500" b="1" dirty="0"/>
          </a:p>
        </p:txBody>
      </p:sp>
      <p:cxnSp>
        <p:nvCxnSpPr>
          <p:cNvPr id="36" name="Прямая соединительная линия 35"/>
          <p:cNvCxnSpPr/>
          <p:nvPr/>
        </p:nvCxnSpPr>
        <p:spPr>
          <a:xfrm>
            <a:off x="829762" y="5975731"/>
            <a:ext cx="6674094" cy="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Прямая соединительная линия 36"/>
          <p:cNvCxnSpPr/>
          <p:nvPr/>
        </p:nvCxnSpPr>
        <p:spPr>
          <a:xfrm>
            <a:off x="809811" y="6332466"/>
            <a:ext cx="6674094" cy="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Прямая соединительная линия 37"/>
          <p:cNvCxnSpPr/>
          <p:nvPr/>
        </p:nvCxnSpPr>
        <p:spPr>
          <a:xfrm>
            <a:off x="809811" y="6675343"/>
            <a:ext cx="6674094" cy="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Прямоугольник 5"/>
          <p:cNvSpPr/>
          <p:nvPr/>
        </p:nvSpPr>
        <p:spPr>
          <a:xfrm>
            <a:off x="504265" y="2259107"/>
            <a:ext cx="2259106" cy="1461247"/>
          </a:xfrm>
          <a:prstGeom prst="rect">
            <a:avLst/>
          </a:prstGeom>
          <a:solidFill>
            <a:schemeClr val="bg1"/>
          </a:solidFill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8" name="Прямоугольник 27"/>
          <p:cNvSpPr/>
          <p:nvPr/>
        </p:nvSpPr>
        <p:spPr>
          <a:xfrm>
            <a:off x="3623982" y="2259107"/>
            <a:ext cx="2259106" cy="1461247"/>
          </a:xfrm>
          <a:prstGeom prst="rect">
            <a:avLst/>
          </a:prstGeom>
          <a:solidFill>
            <a:schemeClr val="bg1"/>
          </a:solidFill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9" name="Прямоугольник 28"/>
          <p:cNvSpPr/>
          <p:nvPr/>
        </p:nvSpPr>
        <p:spPr>
          <a:xfrm>
            <a:off x="6743700" y="2253872"/>
            <a:ext cx="2259106" cy="1461247"/>
          </a:xfrm>
          <a:prstGeom prst="rect">
            <a:avLst/>
          </a:prstGeom>
          <a:solidFill>
            <a:schemeClr val="bg1"/>
          </a:solidFill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Стрелка вправо 9"/>
          <p:cNvSpPr/>
          <p:nvPr/>
        </p:nvSpPr>
        <p:spPr>
          <a:xfrm rot="10800000">
            <a:off x="2763370" y="2608729"/>
            <a:ext cx="860612" cy="39336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3" name="Стрелка вправо 32"/>
          <p:cNvSpPr/>
          <p:nvPr/>
        </p:nvSpPr>
        <p:spPr>
          <a:xfrm rot="10800000">
            <a:off x="5883088" y="2608729"/>
            <a:ext cx="860612" cy="39336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4098" name="Picture 2" descr="Вчені винайшли, як перетворювати водорості на пальне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79273" y="2342431"/>
            <a:ext cx="1509089" cy="1303087"/>
          </a:xfrm>
          <a:prstGeom prst="rect">
            <a:avLst/>
          </a:prstGeom>
          <a:noFill/>
          <a:ln w="28575">
            <a:solidFill>
              <a:schemeClr val="tx2"/>
            </a:solidFill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9" name="Рисунок 38"/>
          <p:cNvPicPr>
            <a:picLocks noChangeAspect="1"/>
          </p:cNvPicPr>
          <p:nvPr/>
        </p:nvPicPr>
        <p:blipFill rotWithShape="1">
          <a:blip r:embed="rId4" cstate="print"/>
          <a:srcRect r="70129" b="79823"/>
          <a:stretch/>
        </p:blipFill>
        <p:spPr>
          <a:xfrm>
            <a:off x="3726125" y="2362959"/>
            <a:ext cx="2054820" cy="1167655"/>
          </a:xfrm>
          <a:prstGeom prst="rect">
            <a:avLst/>
          </a:prstGeom>
          <a:ln w="28575">
            <a:solidFill>
              <a:schemeClr val="tx2"/>
            </a:solidFill>
          </a:ln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243888" y="2283654"/>
            <a:ext cx="1588415" cy="14206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445408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 animBg="1"/>
      <p:bldP spid="35" grpId="0" animBg="1"/>
      <p:bldP spid="12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1"/>
          <p:cNvSpPr txBox="1">
            <a:spLocks/>
          </p:cNvSpPr>
          <p:nvPr/>
        </p:nvSpPr>
        <p:spPr>
          <a:xfrm>
            <a:off x="1207125" y="620773"/>
            <a:ext cx="1186249" cy="37396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ru-RU"/>
            </a:defPPr>
            <a:lvl1pPr marL="0" algn="l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fld id="{A822185A-496F-4C70-9D8D-D70AC743BCEE}" type="datetime1">
              <a:rPr lang="uk-UA" sz="2400" b="1" smtClean="0">
                <a:solidFill>
                  <a:schemeClr val="bg1"/>
                </a:solidFill>
              </a:rPr>
              <a:pPr algn="ctr"/>
              <a:t>27.11.2021</a:t>
            </a:fld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299801" y="159109"/>
            <a:ext cx="1143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>
                <a:solidFill>
                  <a:schemeClr val="bg1"/>
                </a:solidFill>
              </a:rPr>
              <a:t>Сьогодні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7" name="Прямоугольник 4">
            <a:extLst>
              <a:ext uri="{FF2B5EF4-FFF2-40B4-BE49-F238E27FC236}">
                <a16:creationId xmlns:a16="http://schemas.microsoft.com/office/drawing/2014/main" xmlns="" id="{41300D0C-EC34-4515-9E3A-6F0DC297E5C1}"/>
              </a:ext>
            </a:extLst>
          </p:cNvPr>
          <p:cNvSpPr/>
          <p:nvPr/>
        </p:nvSpPr>
        <p:spPr>
          <a:xfrm>
            <a:off x="0" y="5582654"/>
            <a:ext cx="790575" cy="1130672"/>
          </a:xfrm>
          <a:prstGeom prst="rect">
            <a:avLst/>
          </a:prstGeom>
          <a:solidFill>
            <a:srgbClr val="2F32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1200" b="1" dirty="0">
                <a:solidFill>
                  <a:schemeClr val="bg1"/>
                </a:solidFill>
              </a:rPr>
              <a:t>Зошит.</a:t>
            </a:r>
          </a:p>
          <a:p>
            <a:pPr algn="ctr"/>
            <a:r>
              <a:rPr lang="uk-UA" b="1" dirty="0">
                <a:solidFill>
                  <a:schemeClr val="bg1"/>
                </a:solidFill>
              </a:rPr>
              <a:t>Сторінка</a:t>
            </a:r>
          </a:p>
          <a:p>
            <a:pPr algn="ctr"/>
            <a:r>
              <a:rPr lang="uk-UA" sz="4000" b="1" dirty="0" smtClean="0">
                <a:solidFill>
                  <a:schemeClr val="bg1"/>
                </a:solidFill>
              </a:rPr>
              <a:t>57</a:t>
            </a:r>
            <a:endParaRPr lang="ru-RU" sz="4000" b="1" dirty="0">
              <a:solidFill>
                <a:schemeClr val="bg1"/>
              </a:solidFill>
            </a:endParaRPr>
          </a:p>
        </p:txBody>
      </p:sp>
      <p:sp>
        <p:nvSpPr>
          <p:cNvPr id="2" name="Скругленный прямоугольник 1"/>
          <p:cNvSpPr/>
          <p:nvPr/>
        </p:nvSpPr>
        <p:spPr>
          <a:xfrm>
            <a:off x="1357290" y="285728"/>
            <a:ext cx="5674512" cy="517585"/>
          </a:xfrm>
          <a:prstGeom prst="roundRect">
            <a:avLst/>
          </a:prstGeom>
          <a:solidFill>
            <a:srgbClr val="E9912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800" b="1" dirty="0"/>
              <a:t>Завдання </a:t>
            </a:r>
            <a:r>
              <a:rPr lang="uk-UA" sz="2800" b="1" dirty="0" smtClean="0"/>
              <a:t>5</a:t>
            </a:r>
            <a:endParaRPr lang="uk-UA" sz="2800" b="1" dirty="0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489040" y="1000108"/>
            <a:ext cx="8654960" cy="79870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dirty="0" smtClean="0"/>
              <a:t>Запиши і познач цифрами на контурній карті природні заповідники Чорноморського узбережжя.</a:t>
            </a:r>
            <a:endParaRPr lang="uk-UA" sz="2400" dirty="0"/>
          </a:p>
        </p:txBody>
      </p:sp>
      <p:pic>
        <p:nvPicPr>
          <p:cNvPr id="50" name="Рисунок 49">
            <a:extLst>
              <a:ext uri="{FF2B5EF4-FFF2-40B4-BE49-F238E27FC236}">
                <a16:creationId xmlns:a16="http://schemas.microsoft.com/office/drawing/2014/main" xmlns="" id="{3513D88B-8D42-4772-A30A-2BF03C69D7C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464669" y="5684368"/>
            <a:ext cx="1601078" cy="1028959"/>
          </a:xfrm>
          <a:prstGeom prst="rect">
            <a:avLst/>
          </a:prstGeom>
        </p:spPr>
      </p:pic>
      <p:pic>
        <p:nvPicPr>
          <p:cNvPr id="5122" name="Picture 2" descr="Контурные карты Украины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92203" y="2585638"/>
            <a:ext cx="4431637" cy="4127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5425466" y="2754582"/>
            <a:ext cx="2189285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500" dirty="0" smtClean="0"/>
              <a:t>1. </a:t>
            </a:r>
            <a:endParaRPr lang="ru-RU" sz="2500" dirty="0"/>
          </a:p>
        </p:txBody>
      </p:sp>
      <p:sp>
        <p:nvSpPr>
          <p:cNvPr id="21" name="TextBox 20"/>
          <p:cNvSpPr txBox="1"/>
          <p:nvPr/>
        </p:nvSpPr>
        <p:spPr>
          <a:xfrm>
            <a:off x="5425466" y="3306095"/>
            <a:ext cx="2189285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500" dirty="0" smtClean="0"/>
              <a:t>2. </a:t>
            </a:r>
            <a:endParaRPr lang="ru-RU" sz="2500" dirty="0"/>
          </a:p>
        </p:txBody>
      </p:sp>
      <p:sp>
        <p:nvSpPr>
          <p:cNvPr id="22" name="TextBox 21"/>
          <p:cNvSpPr txBox="1"/>
          <p:nvPr/>
        </p:nvSpPr>
        <p:spPr>
          <a:xfrm>
            <a:off x="5425466" y="3857608"/>
            <a:ext cx="2189285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500" dirty="0"/>
              <a:t>3</a:t>
            </a:r>
            <a:r>
              <a:rPr lang="uk-UA" sz="2500" dirty="0" smtClean="0"/>
              <a:t>. </a:t>
            </a:r>
            <a:endParaRPr lang="ru-RU" sz="2500" dirty="0"/>
          </a:p>
        </p:txBody>
      </p:sp>
      <p:sp>
        <p:nvSpPr>
          <p:cNvPr id="23" name="TextBox 22"/>
          <p:cNvSpPr txBox="1"/>
          <p:nvPr/>
        </p:nvSpPr>
        <p:spPr>
          <a:xfrm>
            <a:off x="5425466" y="4410955"/>
            <a:ext cx="2189285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500" dirty="0"/>
              <a:t>4</a:t>
            </a:r>
            <a:r>
              <a:rPr lang="uk-UA" sz="2500" dirty="0" smtClean="0"/>
              <a:t>. </a:t>
            </a:r>
            <a:endParaRPr lang="ru-RU" sz="2500" dirty="0"/>
          </a:p>
        </p:txBody>
      </p:sp>
      <p:cxnSp>
        <p:nvCxnSpPr>
          <p:cNvPr id="13" name="Прямая соединительная линия 12"/>
          <p:cNvCxnSpPr/>
          <p:nvPr/>
        </p:nvCxnSpPr>
        <p:spPr>
          <a:xfrm flipV="1">
            <a:off x="5690821" y="3157581"/>
            <a:ext cx="3310304" cy="1103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Прямая соединительная линия 27"/>
          <p:cNvCxnSpPr/>
          <p:nvPr/>
        </p:nvCxnSpPr>
        <p:spPr>
          <a:xfrm flipV="1">
            <a:off x="5690821" y="3708068"/>
            <a:ext cx="3310304" cy="1103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Прямая соединительная линия 28"/>
          <p:cNvCxnSpPr/>
          <p:nvPr/>
        </p:nvCxnSpPr>
        <p:spPr>
          <a:xfrm flipV="1">
            <a:off x="5690821" y="4253036"/>
            <a:ext cx="3310304" cy="1103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Прямая соединительная линия 29"/>
          <p:cNvCxnSpPr/>
          <p:nvPr/>
        </p:nvCxnSpPr>
        <p:spPr>
          <a:xfrm flipV="1">
            <a:off x="5690820" y="4784003"/>
            <a:ext cx="3310304" cy="1103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Прямоугольник 15"/>
          <p:cNvSpPr/>
          <p:nvPr/>
        </p:nvSpPr>
        <p:spPr>
          <a:xfrm>
            <a:off x="4533442" y="2071678"/>
            <a:ext cx="473398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000" b="1" dirty="0" err="1" smtClean="0">
                <a:solidFill>
                  <a:srgbClr val="202124"/>
                </a:solidFill>
              </a:rPr>
              <a:t>Чорноморський</a:t>
            </a:r>
            <a:r>
              <a:rPr lang="ru-RU" sz="2000" b="1" dirty="0">
                <a:solidFill>
                  <a:srgbClr val="202124"/>
                </a:solidFill>
              </a:rPr>
              <a:t> </a:t>
            </a:r>
            <a:r>
              <a:rPr lang="ru-RU" sz="2000" b="1" dirty="0" err="1" smtClean="0">
                <a:solidFill>
                  <a:srgbClr val="202124"/>
                </a:solidFill>
              </a:rPr>
              <a:t>біосферний</a:t>
            </a:r>
            <a:r>
              <a:rPr lang="ru-RU" sz="2000" b="1" dirty="0">
                <a:solidFill>
                  <a:srgbClr val="202124"/>
                </a:solidFill>
              </a:rPr>
              <a:t> </a:t>
            </a:r>
            <a:r>
              <a:rPr lang="ru-RU" sz="2000" b="1" dirty="0" err="1" smtClean="0">
                <a:solidFill>
                  <a:srgbClr val="202124"/>
                </a:solidFill>
              </a:rPr>
              <a:t>заповідник</a:t>
            </a:r>
            <a:r>
              <a:rPr lang="ru-RU" sz="2000" dirty="0" smtClean="0">
                <a:solidFill>
                  <a:srgbClr val="202124"/>
                </a:solidFill>
              </a:rPr>
              <a:t>.</a:t>
            </a:r>
            <a:endParaRPr lang="ru-RU" sz="2000" dirty="0"/>
          </a:p>
        </p:txBody>
      </p:sp>
      <p:sp>
        <p:nvSpPr>
          <p:cNvPr id="34" name="TextBox 33"/>
          <p:cNvSpPr txBox="1"/>
          <p:nvPr/>
        </p:nvSpPr>
        <p:spPr>
          <a:xfrm>
            <a:off x="3264280" y="5344127"/>
            <a:ext cx="358794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500" b="1" dirty="0" smtClean="0">
                <a:solidFill>
                  <a:srgbClr val="FF0000"/>
                </a:solidFill>
              </a:rPr>
              <a:t>1 </a:t>
            </a:r>
            <a:endParaRPr lang="ru-RU" sz="2500" b="1" dirty="0">
              <a:solidFill>
                <a:srgbClr val="FF0000"/>
              </a:solidFill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5860729" y="3357562"/>
            <a:ext cx="337303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000" b="1" dirty="0" smtClean="0"/>
              <a:t>Заповідник «</a:t>
            </a:r>
            <a:r>
              <a:rPr lang="ru-RU" sz="2000" b="1" dirty="0" err="1" smtClean="0"/>
              <a:t>Мис</a:t>
            </a:r>
            <a:r>
              <a:rPr lang="ru-RU" sz="2000" b="1" dirty="0" smtClean="0"/>
              <a:t> </a:t>
            </a:r>
            <a:r>
              <a:rPr lang="ru-RU" sz="2000" b="1" dirty="0" err="1"/>
              <a:t>М</a:t>
            </a:r>
            <a:r>
              <a:rPr lang="ru-RU" sz="2000" b="1" dirty="0" err="1" smtClean="0"/>
              <a:t>артьян</a:t>
            </a:r>
            <a:r>
              <a:rPr lang="ru-RU" sz="2000" b="1" dirty="0" smtClean="0"/>
              <a:t>».</a:t>
            </a:r>
            <a:endParaRPr lang="ru-RU" sz="2000" b="1" dirty="0"/>
          </a:p>
        </p:txBody>
      </p:sp>
      <p:sp>
        <p:nvSpPr>
          <p:cNvPr id="35" name="TextBox 34"/>
          <p:cNvSpPr txBox="1"/>
          <p:nvPr/>
        </p:nvSpPr>
        <p:spPr>
          <a:xfrm>
            <a:off x="3870152" y="6174636"/>
            <a:ext cx="358794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500" b="1" dirty="0" smtClean="0">
                <a:solidFill>
                  <a:srgbClr val="FF0000"/>
                </a:solidFill>
              </a:rPr>
              <a:t>2 </a:t>
            </a:r>
            <a:endParaRPr lang="ru-RU" sz="2500" b="1" dirty="0">
              <a:solidFill>
                <a:srgbClr val="FF0000"/>
              </a:solidFill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5690820" y="3894674"/>
            <a:ext cx="302134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000" b="1" dirty="0" err="1" smtClean="0"/>
              <a:t>Карадазький</a:t>
            </a:r>
            <a:r>
              <a:rPr lang="ru-RU" sz="2000" b="1" dirty="0" smtClean="0"/>
              <a:t> </a:t>
            </a:r>
            <a:r>
              <a:rPr lang="ru-RU" sz="2000" b="1" dirty="0" err="1" smtClean="0"/>
              <a:t>заповідник</a:t>
            </a:r>
            <a:r>
              <a:rPr lang="ru-RU" sz="2000" dirty="0" smtClean="0"/>
              <a:t>.</a:t>
            </a:r>
            <a:endParaRPr lang="ru-RU" sz="2000" dirty="0"/>
          </a:p>
        </p:txBody>
      </p:sp>
      <p:sp>
        <p:nvSpPr>
          <p:cNvPr id="36" name="TextBox 35"/>
          <p:cNvSpPr txBox="1"/>
          <p:nvPr/>
        </p:nvSpPr>
        <p:spPr>
          <a:xfrm>
            <a:off x="3973465" y="6113000"/>
            <a:ext cx="358794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500" b="1" dirty="0" smtClean="0">
                <a:solidFill>
                  <a:srgbClr val="FF0000"/>
                </a:solidFill>
              </a:rPr>
              <a:t>3 </a:t>
            </a:r>
            <a:endParaRPr lang="ru-RU" sz="2500" b="1" dirty="0">
              <a:solidFill>
                <a:srgbClr val="FF0000"/>
              </a:solidFill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5690819" y="4431724"/>
            <a:ext cx="4572000" cy="40011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uk-UA" sz="2000" b="1" dirty="0" smtClean="0"/>
              <a:t>Заповідник «Лебедині острови</a:t>
            </a:r>
            <a:r>
              <a:rPr lang="uk-UA" sz="2000" dirty="0" smtClean="0"/>
              <a:t>».</a:t>
            </a:r>
            <a:endParaRPr lang="ru-RU" sz="2000" dirty="0"/>
          </a:p>
        </p:txBody>
      </p:sp>
      <p:sp>
        <p:nvSpPr>
          <p:cNvPr id="39" name="TextBox 38"/>
          <p:cNvSpPr txBox="1"/>
          <p:nvPr/>
        </p:nvSpPr>
        <p:spPr>
          <a:xfrm>
            <a:off x="3511358" y="5684367"/>
            <a:ext cx="358794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500" b="1" dirty="0" smtClean="0">
                <a:solidFill>
                  <a:srgbClr val="FF0000"/>
                </a:solidFill>
              </a:rPr>
              <a:t>4 </a:t>
            </a:r>
            <a:endParaRPr lang="ru-RU" sz="25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868034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34" grpId="0"/>
      <p:bldP spid="17" grpId="0"/>
      <p:bldP spid="35" grpId="0"/>
      <p:bldP spid="18" grpId="0"/>
      <p:bldP spid="36" grpId="0"/>
      <p:bldP spid="19" grpId="0"/>
      <p:bldP spid="39" grpId="0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70</TotalTime>
  <Words>441</Words>
  <Application>Microsoft Office PowerPoint</Application>
  <PresentationFormat>Экран (4:3)</PresentationFormat>
  <Paragraphs>96</Paragraphs>
  <Slides>29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29</vt:i4>
      </vt:variant>
    </vt:vector>
  </HeadingPairs>
  <TitlesOfParts>
    <vt:vector size="30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  <vt:lpstr>Слайд 28</vt:lpstr>
      <vt:lpstr>Слайд 29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KARAVAN</dc:creator>
  <cp:lastModifiedBy>KARAVAN</cp:lastModifiedBy>
  <cp:revision>17</cp:revision>
  <dcterms:created xsi:type="dcterms:W3CDTF">2021-11-27T17:10:04Z</dcterms:created>
  <dcterms:modified xsi:type="dcterms:W3CDTF">2021-11-27T17:31:32Z</dcterms:modified>
</cp:coreProperties>
</file>