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256" r:id="rId2"/>
    <p:sldId id="266" r:id="rId3"/>
    <p:sldId id="264" r:id="rId4"/>
    <p:sldId id="269" r:id="rId5"/>
    <p:sldId id="311" r:id="rId6"/>
    <p:sldId id="278" r:id="rId7"/>
    <p:sldId id="265" r:id="rId8"/>
    <p:sldId id="268" r:id="rId9"/>
    <p:sldId id="276" r:id="rId10"/>
    <p:sldId id="262" r:id="rId11"/>
    <p:sldId id="288" r:id="rId12"/>
    <p:sldId id="303" r:id="rId13"/>
    <p:sldId id="281" r:id="rId14"/>
    <p:sldId id="290" r:id="rId15"/>
    <p:sldId id="291" r:id="rId16"/>
    <p:sldId id="301" r:id="rId17"/>
    <p:sldId id="298" r:id="rId18"/>
    <p:sldId id="300" r:id="rId19"/>
    <p:sldId id="304" r:id="rId20"/>
    <p:sldId id="289" r:id="rId21"/>
    <p:sldId id="292" r:id="rId22"/>
    <p:sldId id="293" r:id="rId23"/>
    <p:sldId id="295" r:id="rId24"/>
    <p:sldId id="294" r:id="rId25"/>
    <p:sldId id="284" r:id="rId26"/>
    <p:sldId id="282" r:id="rId27"/>
    <p:sldId id="296" r:id="rId28"/>
    <p:sldId id="283" r:id="rId29"/>
    <p:sldId id="287" r:id="rId30"/>
    <p:sldId id="297" r:id="rId31"/>
    <p:sldId id="307" r:id="rId32"/>
    <p:sldId id="305" r:id="rId33"/>
    <p:sldId id="310" r:id="rId34"/>
    <p:sldId id="271" r:id="rId35"/>
    <p:sldId id="285" r:id="rId36"/>
    <p:sldId id="286" r:id="rId37"/>
    <p:sldId id="299" r:id="rId38"/>
    <p:sldId id="302" r:id="rId39"/>
    <p:sldId id="306" r:id="rId40"/>
    <p:sldId id="309" r:id="rId41"/>
    <p:sldId id="257" r:id="rId42"/>
    <p:sldId id="308" r:id="rId43"/>
    <p:sldId id="279" r:id="rId4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4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52041A-E6EB-4A15-8B51-E9F47B6D19E0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CD5D34-C53C-41B1-A73D-A2FE544A7D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92407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52"/>
          <a:stretch/>
        </p:blipFill>
        <p:spPr bwMode="auto">
          <a:xfrm>
            <a:off x="-1" y="0"/>
            <a:ext cx="9144000" cy="6885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13765" y="0"/>
            <a:ext cx="8716469" cy="120032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 err="1" smtClean="0">
                <a:solidFill>
                  <a:srgbClr val="FF0000"/>
                </a:solidFill>
                <a:latin typeface="Bookman Old Style" pitchFamily="18" charset="0"/>
              </a:rPr>
              <a:t>Основи</a:t>
            </a:r>
            <a:r>
              <a:rPr lang="ru-RU" sz="7200" b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ru-RU" sz="7200" b="1" dirty="0" err="1" smtClean="0">
                <a:solidFill>
                  <a:srgbClr val="FF0000"/>
                </a:solidFill>
                <a:latin typeface="Bookman Old Style" pitchFamily="18" charset="0"/>
              </a:rPr>
              <a:t>здоров’я</a:t>
            </a:r>
            <a:endParaRPr lang="ru-RU" sz="72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04833" y="6254745"/>
            <a:ext cx="7452320" cy="64633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i="1" dirty="0" smtClean="0">
                <a:latin typeface="Century Schoolbook" pitchFamily="18" charset="0"/>
              </a:rPr>
              <a:t>П</a:t>
            </a:r>
            <a:r>
              <a:rPr lang="uk-UA" i="1" dirty="0" err="1" smtClean="0">
                <a:latin typeface="Century Schoolbook" pitchFamily="18" charset="0"/>
              </a:rPr>
              <a:t>ідготувала</a:t>
            </a:r>
            <a:r>
              <a:rPr lang="uk-UA" i="1" dirty="0" smtClean="0">
                <a:latin typeface="Century Schoolbook" pitchFamily="18" charset="0"/>
              </a:rPr>
              <a:t>  учитель початкових класів</a:t>
            </a:r>
          </a:p>
          <a:p>
            <a:pPr algn="ctr"/>
            <a:r>
              <a:rPr lang="uk-UA" b="1" i="1" dirty="0" err="1" smtClean="0">
                <a:latin typeface="Century Schoolbook" pitchFamily="18" charset="0"/>
              </a:rPr>
              <a:t>Філоненко</a:t>
            </a:r>
            <a:r>
              <a:rPr lang="uk-UA" b="1" i="1" dirty="0" smtClean="0">
                <a:latin typeface="Century Schoolbook" pitchFamily="18" charset="0"/>
              </a:rPr>
              <a:t> </a:t>
            </a:r>
            <a:r>
              <a:rPr lang="uk-UA" b="1" i="1" dirty="0">
                <a:latin typeface="Century Schoolbook" pitchFamily="18" charset="0"/>
              </a:rPr>
              <a:t>І</a:t>
            </a:r>
            <a:r>
              <a:rPr lang="uk-UA" b="1" i="1" dirty="0" smtClean="0">
                <a:latin typeface="Century Schoolbook" pitchFamily="18" charset="0"/>
              </a:rPr>
              <a:t>нна Анатоліївна</a:t>
            </a:r>
            <a:endParaRPr lang="ru-RU" b="1" i="1" dirty="0">
              <a:latin typeface="Century Schoolboo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1864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648662"/>
            <a:ext cx="4536504" cy="5036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3295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1795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808820" y="836712"/>
            <a:ext cx="552636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4400" b="1" dirty="0">
                <a:solidFill>
                  <a:srgbClr val="FF0066"/>
                </a:solidFill>
                <a:latin typeface="Century Schoolbook" panose="02040604050505020304" pitchFamily="18" charset="0"/>
              </a:rPr>
              <a:t>Ваші очікування</a:t>
            </a:r>
            <a:endParaRPr lang="ru-RU" sz="4400" b="1" dirty="0">
              <a:solidFill>
                <a:srgbClr val="FF0066"/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353" y="1988840"/>
            <a:ext cx="3682562" cy="3194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211960" y="2276872"/>
            <a:ext cx="44644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4800" b="1" dirty="0">
                <a:solidFill>
                  <a:srgbClr val="0000FF"/>
                </a:solidFill>
                <a:latin typeface="Century Schoolbook" panose="02040604050505020304" pitchFamily="18" charset="0"/>
              </a:rPr>
              <a:t>Я   очікую від  уроку…</a:t>
            </a:r>
            <a:endParaRPr lang="ru-RU" sz="4800" b="1" dirty="0">
              <a:solidFill>
                <a:srgbClr val="0000FF"/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8" y="2526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264058" y="726893"/>
            <a:ext cx="4460141" cy="5609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7970" y="2900787"/>
            <a:ext cx="3328987" cy="3402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Выноска-облако 7"/>
          <p:cNvSpPr/>
          <p:nvPr/>
        </p:nvSpPr>
        <p:spPr>
          <a:xfrm>
            <a:off x="3995934" y="908720"/>
            <a:ext cx="2448274" cy="1584176"/>
          </a:xfrm>
          <a:prstGeom prst="cloudCallout">
            <a:avLst>
              <a:gd name="adj1" fmla="val -82994"/>
              <a:gd name="adj2" fmla="val 114449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b="1" dirty="0" smtClean="0">
                <a:solidFill>
                  <a:srgbClr val="FF0000"/>
                </a:solidFill>
                <a:latin typeface="Century Schoolbook" pitchFamily="18" charset="0"/>
              </a:rPr>
              <a:t>?</a:t>
            </a:r>
            <a:endParaRPr lang="ru-RU" sz="9600" b="1" dirty="0">
              <a:solidFill>
                <a:srgbClr val="FF0000"/>
              </a:solidFill>
              <a:latin typeface="Century Schoolboo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7004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12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-42436" y="879099"/>
            <a:ext cx="305128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3600" b="1" dirty="0">
                <a:solidFill>
                  <a:srgbClr val="FF0000"/>
                </a:solidFill>
                <a:latin typeface="Bookman Old Style" pitchFamily="18" charset="0"/>
              </a:rPr>
              <a:t>Гра </a:t>
            </a:r>
            <a:r>
              <a:rPr lang="uk-UA" sz="3600" b="1" dirty="0" err="1">
                <a:solidFill>
                  <a:srgbClr val="FF0000"/>
                </a:solidFill>
                <a:latin typeface="Bookman Old Style" pitchFamily="18" charset="0"/>
              </a:rPr>
              <a:t>„Корисно-шкідливо</a:t>
            </a:r>
            <a:r>
              <a:rPr lang="uk-UA" sz="3600" b="1" dirty="0">
                <a:solidFill>
                  <a:srgbClr val="FF0000"/>
                </a:solidFill>
                <a:latin typeface="Bookman Old Style" pitchFamily="18" charset="0"/>
              </a:rPr>
              <a:t>”</a:t>
            </a:r>
            <a:endParaRPr lang="ru-RU" sz="36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7149" y="879099"/>
            <a:ext cx="2132112" cy="1599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572" y="641001"/>
            <a:ext cx="2016373" cy="2311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12" y="2647907"/>
            <a:ext cx="2524784" cy="1681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3810" y="2716643"/>
            <a:ext cx="994197" cy="2006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8007" y="2542616"/>
            <a:ext cx="1306206" cy="2154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775" y="2983553"/>
            <a:ext cx="2365591" cy="1473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807" y="4456694"/>
            <a:ext cx="2228922" cy="2339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6092" y="5073344"/>
            <a:ext cx="2054225" cy="172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433298"/>
            <a:ext cx="2311772" cy="2362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835696" y="13679"/>
            <a:ext cx="5771670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 smtClean="0">
                <a:solidFill>
                  <a:srgbClr val="FF0000"/>
                </a:solidFill>
                <a:latin typeface="Century Schoolbook" pitchFamily="18" charset="0"/>
              </a:rPr>
              <a:t>План уроку</a:t>
            </a:r>
            <a:endParaRPr lang="ru-RU" sz="4800" b="1" dirty="0">
              <a:solidFill>
                <a:srgbClr val="FF0000"/>
              </a:solidFill>
              <a:latin typeface="Century Schoolboo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6222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3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31640" y="1268760"/>
            <a:ext cx="691154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7200" b="1" dirty="0" smtClean="0">
                <a:solidFill>
                  <a:srgbClr val="FF0000"/>
                </a:solidFill>
                <a:latin typeface="Bookman Old Style" pitchFamily="18" charset="0"/>
              </a:rPr>
              <a:t>Гра </a:t>
            </a:r>
            <a:r>
              <a:rPr lang="uk-UA" sz="7200" b="1" dirty="0" err="1" smtClean="0">
                <a:solidFill>
                  <a:srgbClr val="FF0000"/>
                </a:solidFill>
                <a:latin typeface="Bookman Old Style" pitchFamily="18" charset="0"/>
              </a:rPr>
              <a:t>„Корисно-шкідливо</a:t>
            </a:r>
            <a:r>
              <a:rPr lang="uk-UA" sz="7200" b="1" dirty="0" smtClean="0">
                <a:solidFill>
                  <a:srgbClr val="FF0000"/>
                </a:solidFill>
                <a:latin typeface="Bookman Old Style" pitchFamily="18" charset="0"/>
              </a:rPr>
              <a:t>”</a:t>
            </a:r>
            <a:endParaRPr lang="ru-RU" sz="72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4965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42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122387" y="1268760"/>
            <a:ext cx="3073927" cy="2400657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5000" b="1" dirty="0" err="1" smtClean="0">
                <a:solidFill>
                  <a:schemeClr val="bg1"/>
                </a:solidFill>
                <a:latin typeface="Bookman Old Style" pitchFamily="18" charset="0"/>
              </a:rPr>
              <a:t>Безпека</a:t>
            </a:r>
            <a:r>
              <a:rPr lang="ru-RU" sz="5000" b="1" dirty="0" smtClean="0">
                <a:solidFill>
                  <a:schemeClr val="bg1"/>
                </a:solidFill>
                <a:latin typeface="Bookman Old Style" pitchFamily="18" charset="0"/>
              </a:rPr>
              <a:t> </a:t>
            </a:r>
            <a:r>
              <a:rPr lang="uk-UA" sz="5000" b="1" dirty="0" smtClean="0">
                <a:solidFill>
                  <a:schemeClr val="bg1"/>
                </a:solidFill>
                <a:latin typeface="Bookman Old Style" pitchFamily="18" charset="0"/>
              </a:rPr>
              <a:t>ігор та розваг</a:t>
            </a:r>
            <a:endParaRPr lang="ru-RU" sz="50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84168" y="2953093"/>
            <a:ext cx="1108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00FF"/>
                </a:solidFill>
                <a:latin typeface="Bookman Old Style" pitchFamily="18" charset="0"/>
              </a:rPr>
              <a:t>Тема</a:t>
            </a:r>
            <a:r>
              <a:rPr lang="ru-RU" sz="2400" dirty="0" smtClean="0">
                <a:solidFill>
                  <a:srgbClr val="0000FF"/>
                </a:solidFill>
                <a:latin typeface="Bookman Old Style" pitchFamily="18" charset="0"/>
              </a:rPr>
              <a:t> </a:t>
            </a:r>
            <a:endParaRPr lang="ru-RU" sz="2400" dirty="0">
              <a:solidFill>
                <a:srgbClr val="0000FF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71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30560"/>
            <a:ext cx="9252520" cy="6919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1335" y="1053474"/>
            <a:ext cx="669674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0000FF"/>
                </a:solidFill>
                <a:latin typeface="Bookman Old Style" pitchFamily="18" charset="0"/>
              </a:rPr>
              <a:t>Для чого вивчаємо предмет </a:t>
            </a:r>
            <a:r>
              <a:rPr lang="uk-UA" sz="4400" b="1" dirty="0" err="1" smtClean="0">
                <a:solidFill>
                  <a:srgbClr val="0000FF"/>
                </a:solidFill>
                <a:latin typeface="Bookman Old Style" pitchFamily="18" charset="0"/>
              </a:rPr>
              <a:t>„Основи</a:t>
            </a:r>
            <a:r>
              <a:rPr lang="uk-UA" sz="4400" b="1" dirty="0" smtClean="0">
                <a:solidFill>
                  <a:srgbClr val="0000FF"/>
                </a:solidFill>
                <a:latin typeface="Bookman Old Style" pitchFamily="18" charset="0"/>
              </a:rPr>
              <a:t> здоров’я”?</a:t>
            </a:r>
            <a:endParaRPr lang="ru-RU" sz="4400" b="1" dirty="0">
              <a:solidFill>
                <a:srgbClr val="0000FF"/>
              </a:solidFill>
              <a:latin typeface="Bookman Old Style" pitchFamily="18" charset="0"/>
            </a:endParaRPr>
          </a:p>
        </p:txBody>
      </p:sp>
      <p:pic>
        <p:nvPicPr>
          <p:cNvPr id="4100" name="Picture 4" descr="Результат пошуку зображень за запитом &quot;знак вопроса png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140968"/>
            <a:ext cx="1343025" cy="2847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8446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967" y="2396936"/>
            <a:ext cx="3170237" cy="3633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547664" y="1268760"/>
            <a:ext cx="63184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5400" b="1" dirty="0">
                <a:solidFill>
                  <a:srgbClr val="0000FF"/>
                </a:solidFill>
                <a:latin typeface="Century Schoolbook" panose="02040604050505020304" pitchFamily="18" charset="0"/>
              </a:rPr>
              <a:t>Гра  </a:t>
            </a:r>
            <a:r>
              <a:rPr lang="uk-UA" sz="5400" b="1" dirty="0" err="1">
                <a:solidFill>
                  <a:srgbClr val="0000FF"/>
                </a:solidFill>
                <a:latin typeface="Century Schoolbook" panose="02040604050505020304" pitchFamily="18" charset="0"/>
              </a:rPr>
              <a:t>„Мікрофон</a:t>
            </a:r>
            <a:r>
              <a:rPr lang="uk-UA" sz="5400" b="1" dirty="0">
                <a:solidFill>
                  <a:srgbClr val="0000FF"/>
                </a:solidFill>
                <a:latin typeface="Century Schoolbook" panose="02040604050505020304" pitchFamily="18" charset="0"/>
              </a:rPr>
              <a:t>”</a:t>
            </a:r>
            <a:endParaRPr lang="ru-RU" sz="5400" b="1" dirty="0">
              <a:solidFill>
                <a:srgbClr val="0000FF"/>
              </a:solidFill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2966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0" y="8353"/>
            <a:ext cx="9144000" cy="76944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FF0000"/>
                </a:solidFill>
                <a:latin typeface="Bookman Old Style" pitchFamily="18" charset="0"/>
              </a:rPr>
              <a:t>За відсутності батьків:</a:t>
            </a:r>
            <a:endParaRPr lang="ru-RU" sz="44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77794"/>
            <a:ext cx="3851920" cy="3191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5606" y="3429000"/>
            <a:ext cx="3528393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69515"/>
            <a:ext cx="3851919" cy="28884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777794"/>
            <a:ext cx="3059831" cy="2651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851918" y="6488668"/>
            <a:ext cx="176368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851918" y="6165304"/>
            <a:ext cx="208823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276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331640" y="548680"/>
            <a:ext cx="61206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000" b="1" dirty="0" smtClean="0">
                <a:solidFill>
                  <a:srgbClr val="0000FF"/>
                </a:solidFill>
                <a:latin typeface="Bookman Old Style" pitchFamily="18" charset="0"/>
              </a:rPr>
              <a:t>Обирай безпечні ігри</a:t>
            </a:r>
            <a:endParaRPr lang="ru-RU" sz="6000" b="1" dirty="0">
              <a:solidFill>
                <a:srgbClr val="0000FF"/>
              </a:solidFill>
              <a:latin typeface="Bookman Old Style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8425" y="2780928"/>
            <a:ext cx="386715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8101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15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708920"/>
            <a:ext cx="4857750" cy="361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73843" y="688530"/>
            <a:ext cx="66247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FF0000"/>
                </a:solidFill>
                <a:latin typeface="Century Schoolbook" pitchFamily="18" charset="0"/>
              </a:rPr>
              <a:t>Безпека – </a:t>
            </a:r>
            <a:r>
              <a:rPr lang="uk-UA" sz="3200" b="1" dirty="0" smtClean="0">
                <a:solidFill>
                  <a:srgbClr val="0000FF"/>
                </a:solidFill>
                <a:latin typeface="Century Schoolbook" pitchFamily="18" charset="0"/>
              </a:rPr>
              <a:t>це стан захищеності, коли комусь нічого не загрожує.</a:t>
            </a:r>
          </a:p>
          <a:p>
            <a:pPr algn="ctr"/>
            <a:r>
              <a:rPr lang="uk-UA" sz="3200" b="1" dirty="0" smtClean="0">
                <a:solidFill>
                  <a:srgbClr val="FF0000"/>
                </a:solidFill>
                <a:latin typeface="Century Schoolbook" pitchFamily="18" charset="0"/>
              </a:rPr>
              <a:t>Небезпека – </a:t>
            </a:r>
            <a:r>
              <a:rPr lang="uk-UA" sz="3200" b="1" dirty="0" smtClean="0">
                <a:solidFill>
                  <a:srgbClr val="0000FF"/>
                </a:solidFill>
                <a:latin typeface="Century Schoolbook" pitchFamily="18" charset="0"/>
              </a:rPr>
              <a:t>стан, коли щось комусь загрожує. </a:t>
            </a:r>
            <a:endParaRPr lang="ru-RU" sz="3200" b="1" dirty="0">
              <a:solidFill>
                <a:srgbClr val="0000FF"/>
              </a:solidFill>
              <a:latin typeface="Century Schoolbook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21915" y="0"/>
            <a:ext cx="5976664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0000FF"/>
                </a:solidFill>
                <a:latin typeface="Century Schoolbook" pitchFamily="18" charset="0"/>
              </a:rPr>
              <a:t>Словничок</a:t>
            </a:r>
            <a:r>
              <a:rPr lang="uk-UA" sz="4000" b="1" dirty="0" smtClean="0">
                <a:latin typeface="Century Schoolbook" pitchFamily="18" charset="0"/>
              </a:rPr>
              <a:t> </a:t>
            </a:r>
            <a:endParaRPr lang="ru-RU" sz="4000" b="1" dirty="0">
              <a:latin typeface="Century Schoolboo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608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09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09" y="19650"/>
            <a:ext cx="4689031" cy="331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3664" y="0"/>
            <a:ext cx="4392727" cy="3246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2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33" y="3246503"/>
            <a:ext cx="4689031" cy="3710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3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1827" y="3246503"/>
            <a:ext cx="4452173" cy="3611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08479" y="0"/>
            <a:ext cx="6624736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Century Schoolbook" pitchFamily="18" charset="0"/>
              </a:rPr>
              <a:t>М</a:t>
            </a:r>
            <a:r>
              <a:rPr lang="uk-UA" sz="2800" b="1" dirty="0" err="1" smtClean="0">
                <a:solidFill>
                  <a:srgbClr val="FF0000"/>
                </a:solidFill>
                <a:latin typeface="Century Schoolbook" pitchFamily="18" charset="0"/>
              </a:rPr>
              <a:t>ісце</a:t>
            </a:r>
            <a:r>
              <a:rPr lang="uk-UA" sz="2800" b="1" dirty="0" smtClean="0">
                <a:solidFill>
                  <a:srgbClr val="FF0000"/>
                </a:solidFill>
                <a:latin typeface="Century Schoolbook" pitchFamily="18" charset="0"/>
              </a:rPr>
              <a:t> для ігор вдома</a:t>
            </a:r>
            <a:endParaRPr lang="ru-RU" sz="2800" b="1" dirty="0">
              <a:solidFill>
                <a:srgbClr val="FF0000"/>
              </a:solidFill>
              <a:latin typeface="Century Schoolboo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4793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61" y="931923"/>
            <a:ext cx="9144000" cy="6093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47025" y="8593"/>
            <a:ext cx="78488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400" b="1" dirty="0" err="1" smtClean="0">
                <a:solidFill>
                  <a:srgbClr val="FF0066"/>
                </a:solidFill>
                <a:latin typeface="Century Schoolbook" pitchFamily="18" charset="0"/>
              </a:rPr>
              <a:t>Енергізатор</a:t>
            </a:r>
            <a:r>
              <a:rPr lang="uk-UA" sz="5400" b="1" dirty="0" smtClean="0">
                <a:solidFill>
                  <a:srgbClr val="FF0066"/>
                </a:solidFill>
                <a:latin typeface="Century Schoolbook" pitchFamily="18" charset="0"/>
              </a:rPr>
              <a:t> </a:t>
            </a:r>
            <a:r>
              <a:rPr lang="uk-UA" sz="2400" b="1" dirty="0" smtClean="0">
                <a:solidFill>
                  <a:srgbClr val="FF0066"/>
                </a:solidFill>
                <a:latin typeface="Century Schoolbook" pitchFamily="18" charset="0"/>
              </a:rPr>
              <a:t> </a:t>
            </a:r>
            <a:endParaRPr lang="ru-RU" sz="2400" b="1" dirty="0">
              <a:solidFill>
                <a:srgbClr val="FF0066"/>
              </a:solidFill>
              <a:latin typeface="Century Schoolboo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623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844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40" t="8403" r="9221"/>
          <a:stretch/>
        </p:blipFill>
        <p:spPr bwMode="auto">
          <a:xfrm>
            <a:off x="1620982" y="1052736"/>
            <a:ext cx="5832764" cy="4259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2988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924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467" y="2348880"/>
            <a:ext cx="1695450" cy="3429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10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7199" y="2349203"/>
            <a:ext cx="2103437" cy="3468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27584" y="908720"/>
            <a:ext cx="66967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 smtClean="0">
                <a:solidFill>
                  <a:srgbClr val="FF0000"/>
                </a:solidFill>
                <a:latin typeface="Century Schoolbook" pitchFamily="18" charset="0"/>
              </a:rPr>
              <a:t>Робота в парах</a:t>
            </a:r>
            <a:endParaRPr lang="ru-RU" sz="4800" b="1" dirty="0">
              <a:solidFill>
                <a:srgbClr val="FF0000"/>
              </a:solidFill>
              <a:latin typeface="Century Schoolboo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8748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6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5" r="3863"/>
          <a:stretch/>
        </p:blipFill>
        <p:spPr bwMode="auto">
          <a:xfrm>
            <a:off x="468318" y="1381122"/>
            <a:ext cx="6623962" cy="5442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40875"/>
            <a:ext cx="7092280" cy="15696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FF0066"/>
                </a:solidFill>
                <a:latin typeface="Century Schoolbook" pitchFamily="18" charset="0"/>
              </a:rPr>
              <a:t>Обережно! Рослини, якими можна обпектися та подряпатися</a:t>
            </a:r>
            <a:endParaRPr lang="ru-RU" sz="3200" b="1" dirty="0">
              <a:solidFill>
                <a:srgbClr val="FF0066"/>
              </a:solidFill>
              <a:latin typeface="Century Schoolbook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5576" y="3379051"/>
            <a:ext cx="2664296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00FF"/>
                </a:solidFill>
                <a:latin typeface="Century Schoolbook" pitchFamily="18" charset="0"/>
              </a:rPr>
              <a:t>Кропива</a:t>
            </a:r>
            <a:r>
              <a:rPr lang="uk-UA" dirty="0" smtClean="0">
                <a:solidFill>
                  <a:srgbClr val="0000FF"/>
                </a:solidFill>
              </a:rPr>
              <a:t> </a:t>
            </a:r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11960" y="3399833"/>
            <a:ext cx="2736304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00FF"/>
                </a:solidFill>
                <a:latin typeface="Century Schoolbook" pitchFamily="18" charset="0"/>
              </a:rPr>
              <a:t>Малина</a:t>
            </a:r>
            <a:r>
              <a:rPr lang="uk-UA" sz="2400" dirty="0" smtClean="0">
                <a:solidFill>
                  <a:srgbClr val="0000FF"/>
                </a:solidFill>
                <a:latin typeface="Century Schoolbook" pitchFamily="18" charset="0"/>
              </a:rPr>
              <a:t> </a:t>
            </a:r>
            <a:endParaRPr lang="ru-RU" sz="2400" dirty="0">
              <a:solidFill>
                <a:srgbClr val="0000FF"/>
              </a:solidFill>
              <a:latin typeface="Century Schoolbook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67644" y="6209933"/>
            <a:ext cx="1440160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00FF"/>
                </a:solidFill>
                <a:latin typeface="Century Schoolbook" pitchFamily="18" charset="0"/>
              </a:rPr>
              <a:t>Будяк</a:t>
            </a:r>
            <a:r>
              <a:rPr lang="uk-UA" sz="2400" b="1" dirty="0" smtClean="0">
                <a:solidFill>
                  <a:srgbClr val="FF0066"/>
                </a:solidFill>
                <a:latin typeface="Century Schoolbook" pitchFamily="18" charset="0"/>
              </a:rPr>
              <a:t> </a:t>
            </a:r>
            <a:endParaRPr lang="ru-RU" sz="2400" b="1" dirty="0">
              <a:solidFill>
                <a:srgbClr val="FF0066"/>
              </a:solidFill>
              <a:latin typeface="Century Schoolbook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57789" y="6071433"/>
            <a:ext cx="2016224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00FF"/>
                </a:solidFill>
                <a:latin typeface="Century Schoolbook" pitchFamily="18" charset="0"/>
              </a:rPr>
              <a:t>Акація</a:t>
            </a:r>
            <a:r>
              <a:rPr lang="uk-UA" sz="2400" b="1" dirty="0" smtClean="0">
                <a:solidFill>
                  <a:srgbClr val="FF0066"/>
                </a:solidFill>
                <a:latin typeface="Century Schoolbook" pitchFamily="18" charset="0"/>
              </a:rPr>
              <a:t> </a:t>
            </a:r>
            <a:endParaRPr lang="ru-RU" sz="2400" b="1" dirty="0">
              <a:solidFill>
                <a:srgbClr val="FF0066"/>
              </a:solidFill>
              <a:latin typeface="Century Schoolboo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925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3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883" y="2636912"/>
            <a:ext cx="5962650" cy="3713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71317" y="1340768"/>
            <a:ext cx="59046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 smtClean="0">
                <a:solidFill>
                  <a:srgbClr val="FF0000"/>
                </a:solidFill>
                <a:latin typeface="Century Schoolbook" pitchFamily="18" charset="0"/>
              </a:rPr>
              <a:t>Робота в групах </a:t>
            </a:r>
            <a:endParaRPr lang="ru-RU" sz="4800" b="1" dirty="0">
              <a:solidFill>
                <a:srgbClr val="FF0000"/>
              </a:solidFill>
              <a:latin typeface="Century Schoolboo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581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017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99592" y="1412776"/>
            <a:ext cx="691276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7200" b="1" dirty="0" smtClean="0">
                <a:solidFill>
                  <a:srgbClr val="FF0000"/>
                </a:solidFill>
                <a:latin typeface="Century Schoolbook" pitchFamily="18" charset="0"/>
              </a:rPr>
              <a:t>Правила безпечних ігор</a:t>
            </a:r>
            <a:endParaRPr lang="ru-RU" sz="7200" b="1" dirty="0">
              <a:solidFill>
                <a:srgbClr val="FF0000"/>
              </a:solidFill>
              <a:latin typeface="Century Schoolboo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8743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-21913"/>
            <a:ext cx="7076734" cy="212365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FF0066"/>
                </a:solidFill>
                <a:latin typeface="Century Schoolbook" pitchFamily="18" charset="0"/>
              </a:rPr>
              <a:t>Не сиди на підвіконні, не грайся біля відкритих вікон, </a:t>
            </a:r>
            <a:endParaRPr lang="ru-RU" sz="4400" b="1" dirty="0">
              <a:solidFill>
                <a:srgbClr val="FF0066"/>
              </a:solidFill>
              <a:latin typeface="Century Schoolbook" pitchFamily="18" charset="0"/>
            </a:endParaRPr>
          </a:p>
        </p:txBody>
      </p:sp>
      <p:pic>
        <p:nvPicPr>
          <p:cNvPr id="33801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635" y="2680874"/>
            <a:ext cx="4577333" cy="3732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802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2547" y="2492896"/>
            <a:ext cx="4035896" cy="410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9199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283456"/>
            <a:ext cx="5040560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47664" y="116632"/>
            <a:ext cx="5328592" cy="7694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lvl="0" algn="ctr"/>
            <a:r>
              <a:rPr lang="uk-UA" sz="4400" b="1" dirty="0">
                <a:solidFill>
                  <a:srgbClr val="FF0066"/>
                </a:solidFill>
                <a:latin typeface="Century Schoolbook" pitchFamily="18" charset="0"/>
              </a:rPr>
              <a:t>на </a:t>
            </a:r>
            <a:r>
              <a:rPr lang="uk-UA" sz="4400" b="1" dirty="0" smtClean="0">
                <a:solidFill>
                  <a:srgbClr val="FF0066"/>
                </a:solidFill>
                <a:latin typeface="Century Schoolbook" pitchFamily="18" charset="0"/>
              </a:rPr>
              <a:t>балконі,</a:t>
            </a:r>
            <a:endParaRPr lang="ru-RU" sz="4400" b="1" dirty="0">
              <a:solidFill>
                <a:srgbClr val="FF0066"/>
              </a:solidFill>
              <a:latin typeface="Century Schoolboo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9526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89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40471"/>
          <a:stretch/>
        </p:blipFill>
        <p:spPr bwMode="auto">
          <a:xfrm>
            <a:off x="651961" y="908720"/>
            <a:ext cx="3651355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892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372"/>
          <a:stretch/>
        </p:blipFill>
        <p:spPr bwMode="auto">
          <a:xfrm>
            <a:off x="4314257" y="3140968"/>
            <a:ext cx="4598522" cy="3163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15449" y="125571"/>
            <a:ext cx="5256584" cy="7694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lvl="0" algn="ctr"/>
            <a:r>
              <a:rPr lang="uk-UA" sz="4400" b="1" dirty="0">
                <a:solidFill>
                  <a:srgbClr val="FF0066"/>
                </a:solidFill>
                <a:latin typeface="Century Schoolbook" pitchFamily="18" charset="0"/>
              </a:rPr>
              <a:t>н</a:t>
            </a:r>
            <a:r>
              <a:rPr lang="uk-UA" sz="4400" b="1" dirty="0" smtClean="0">
                <a:solidFill>
                  <a:srgbClr val="FF0066"/>
                </a:solidFill>
                <a:latin typeface="Century Schoolbook" pitchFamily="18" charset="0"/>
              </a:rPr>
              <a:t>а даху </a:t>
            </a:r>
            <a:r>
              <a:rPr lang="uk-UA" sz="4400" b="1" dirty="0">
                <a:solidFill>
                  <a:srgbClr val="FF0066"/>
                </a:solidFill>
                <a:latin typeface="Century Schoolbook" pitchFamily="18" charset="0"/>
              </a:rPr>
              <a:t>і </a:t>
            </a:r>
            <a:r>
              <a:rPr lang="uk-UA" sz="4400" b="1" dirty="0" smtClean="0">
                <a:solidFill>
                  <a:srgbClr val="FF0066"/>
                </a:solidFill>
                <a:latin typeface="Century Schoolbook" pitchFamily="18" charset="0"/>
              </a:rPr>
              <a:t>горищі</a:t>
            </a:r>
            <a:endParaRPr lang="ru-RU" sz="4400" b="1" dirty="0">
              <a:solidFill>
                <a:srgbClr val="FF0066"/>
              </a:solidFill>
              <a:latin typeface="Century Schoolboo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489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7504" y="13855"/>
            <a:ext cx="6814120" cy="14465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FF0066"/>
                </a:solidFill>
                <a:latin typeface="Century Schoolbook" pitchFamily="18" charset="0"/>
              </a:rPr>
              <a:t>Не грайся на будівництві</a:t>
            </a:r>
            <a:endParaRPr lang="ru-RU" sz="4400" b="1" dirty="0">
              <a:solidFill>
                <a:srgbClr val="FF0066"/>
              </a:solidFill>
              <a:latin typeface="Century Schoolbook" pitchFamily="18" charset="0"/>
            </a:endParaRPr>
          </a:p>
        </p:txBody>
      </p:sp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673424"/>
            <a:ext cx="5620073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1736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389" y="1446549"/>
            <a:ext cx="4923014" cy="5006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67544" y="0"/>
            <a:ext cx="6336704" cy="14465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FF0066"/>
                </a:solidFill>
                <a:latin typeface="Century Schoolbook" pitchFamily="18" charset="0"/>
              </a:rPr>
              <a:t>Не ходи біля відчинених люків</a:t>
            </a:r>
            <a:endParaRPr lang="ru-RU" sz="4400" b="1" dirty="0">
              <a:solidFill>
                <a:srgbClr val="FF0066"/>
              </a:solidFill>
              <a:latin typeface="Century Schoolboo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6839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17" y="792780"/>
            <a:ext cx="6393957" cy="5539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28" y="0"/>
            <a:ext cx="6624736" cy="7694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>
                <a:solidFill>
                  <a:srgbClr val="FF0066"/>
                </a:solidFill>
                <a:latin typeface="Century Schoolbook" pitchFamily="18" charset="0"/>
              </a:rPr>
              <a:t>Н</a:t>
            </a:r>
            <a:r>
              <a:rPr lang="uk-UA" sz="4400" b="1" dirty="0" smtClean="0">
                <a:solidFill>
                  <a:srgbClr val="FF0066"/>
                </a:solidFill>
                <a:latin typeface="Century Schoolbook" pitchFamily="18" charset="0"/>
              </a:rPr>
              <a:t>е зачіпай тварин</a:t>
            </a:r>
            <a:endParaRPr lang="ru-RU" sz="4400" b="1" dirty="0">
              <a:solidFill>
                <a:srgbClr val="FF0066"/>
              </a:solidFill>
              <a:latin typeface="Century Schoolboo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723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6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489183"/>
            <a:ext cx="4768342" cy="4958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815" y="16737"/>
            <a:ext cx="7020272" cy="14465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FF0066"/>
                </a:solidFill>
                <a:latin typeface="Century Schoolbook" pitchFamily="18" charset="0"/>
              </a:rPr>
              <a:t>Не чіпай незнайомі предмети, чужі речі</a:t>
            </a:r>
            <a:endParaRPr lang="ru-RU" sz="4400" b="1" dirty="0">
              <a:solidFill>
                <a:srgbClr val="FF0066"/>
              </a:solidFill>
              <a:latin typeface="Century Schoolboo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5576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64180"/>
            <a:ext cx="4227239" cy="28165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880" y="3648423"/>
            <a:ext cx="5094991" cy="32095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147"/>
            <a:ext cx="6840760" cy="132343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rgbClr val="FF0066"/>
                </a:solidFill>
                <a:latin typeface="Century Schoolbook" pitchFamily="18" charset="0"/>
              </a:rPr>
              <a:t>Грайся на дитячих майданчиках</a:t>
            </a:r>
            <a:endParaRPr lang="ru-RU" sz="4000" b="1" dirty="0">
              <a:solidFill>
                <a:srgbClr val="FF0066"/>
              </a:solidFill>
              <a:latin typeface="Century Schoolboo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995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7" y="-3530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7504" y="0"/>
            <a:ext cx="7416824" cy="212365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FF0066"/>
                </a:solidFill>
                <a:latin typeface="Century Schoolbook" pitchFamily="18" charset="0"/>
              </a:rPr>
              <a:t>Не погоджуйся на пропозиції незнайомців</a:t>
            </a:r>
            <a:endParaRPr lang="ru-RU" sz="4400" b="1" dirty="0">
              <a:solidFill>
                <a:srgbClr val="FF0066"/>
              </a:solidFill>
              <a:latin typeface="Century Schoolbook" pitchFamily="18" charset="0"/>
            </a:endParaRPr>
          </a:p>
        </p:txBody>
      </p:sp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091935"/>
            <a:ext cx="5328592" cy="4406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7970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291" y="1300751"/>
            <a:ext cx="4986941" cy="50805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88504" y="22385"/>
            <a:ext cx="6840760" cy="132343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rgbClr val="FF0066"/>
                </a:solidFill>
                <a:latin typeface="Century Schoolbook" pitchFamily="18" charset="0"/>
              </a:rPr>
              <a:t>Ніколи не відкривай двері незнайомцям</a:t>
            </a:r>
            <a:endParaRPr lang="ru-RU" sz="4000" b="1" dirty="0">
              <a:solidFill>
                <a:srgbClr val="FF0066"/>
              </a:solidFill>
              <a:latin typeface="Century Schoolboo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4819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98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55"/>
          <a:stretch/>
        </p:blipFill>
        <p:spPr bwMode="auto">
          <a:xfrm>
            <a:off x="4572000" y="2842881"/>
            <a:ext cx="4572000" cy="4007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793" y="147"/>
            <a:ext cx="6876256" cy="14465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FF0066"/>
                </a:solidFill>
                <a:latin typeface="Century Schoolbook" pitchFamily="18" charset="0"/>
              </a:rPr>
              <a:t>Не грай з м’ячем біля  вікон та доріг</a:t>
            </a:r>
            <a:endParaRPr lang="ru-RU" sz="4400" b="1" dirty="0">
              <a:solidFill>
                <a:srgbClr val="FF0066"/>
              </a:solidFill>
              <a:latin typeface="Century Schoolbook" pitchFamily="18" charset="0"/>
            </a:endParaRPr>
          </a:p>
        </p:txBody>
      </p:sp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348" y="1446696"/>
            <a:ext cx="4572000" cy="4318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5646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83568" y="834443"/>
            <a:ext cx="7416824" cy="5189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</a:pPr>
            <a:r>
              <a:rPr lang="uk-UA" sz="3200" b="1" dirty="0">
                <a:solidFill>
                  <a:srgbClr val="FF0000"/>
                </a:solidFill>
                <a:latin typeface="Century Schoolbook"/>
              </a:rPr>
              <a:t>Запам’ятай безпечні місця</a:t>
            </a:r>
            <a:r>
              <a:rPr lang="ru-RU" sz="3200" dirty="0">
                <a:solidFill>
                  <a:srgbClr val="000000"/>
                </a:solidFill>
                <a:latin typeface="Century Schoolbook"/>
              </a:rPr>
              <a:t/>
            </a:r>
            <a:br>
              <a:rPr lang="ru-RU" sz="3200" dirty="0">
                <a:solidFill>
                  <a:srgbClr val="000000"/>
                </a:solidFill>
                <a:latin typeface="Century Schoolbook"/>
              </a:rPr>
            </a:br>
            <a:r>
              <a:rPr lang="uk-UA" sz="3200" dirty="0">
                <a:solidFill>
                  <a:srgbClr val="0000FF"/>
                </a:solidFill>
                <a:latin typeface="Century Schoolbook"/>
              </a:rPr>
              <a:t>Грайся на ігрових майданчиках, в ігрових кімнатах, у коридорах школи на перервах, на подвір’ї,  у парках і скверах, коли є дорослі поруч, у відведених для гри місцях. Але коли починає сутеніти, іди додому навіть із цих безпечних місць.</a:t>
            </a:r>
            <a:endParaRPr lang="ru-RU" sz="1600" dirty="0">
              <a:solidFill>
                <a:srgbClr val="0000FF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97107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971600" y="868969"/>
            <a:ext cx="6030416" cy="5543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2800" b="1" dirty="0">
                <a:solidFill>
                  <a:srgbClr val="FF0000"/>
                </a:solidFill>
                <a:latin typeface="Century Schoolbook"/>
                <a:ea typeface="+mj-ea"/>
                <a:cs typeface="+mj-cs"/>
              </a:rPr>
              <a:t>Запам’ятай небезпечні місця для </a:t>
            </a:r>
            <a:r>
              <a:rPr lang="uk-UA" sz="2800" b="1" dirty="0" smtClean="0">
                <a:solidFill>
                  <a:srgbClr val="FF0000"/>
                </a:solidFill>
                <a:latin typeface="Century Schoolbook"/>
                <a:ea typeface="+mj-ea"/>
                <a:cs typeface="+mj-cs"/>
              </a:rPr>
              <a:t>гри:</a:t>
            </a:r>
            <a:r>
              <a:rPr lang="ru-RU" sz="2800" b="1" dirty="0">
                <a:solidFill>
                  <a:srgbClr val="FF0000"/>
                </a:solidFill>
                <a:latin typeface="Century Schoolbook"/>
                <a:ea typeface="+mj-ea"/>
                <a:cs typeface="+mj-cs"/>
              </a:rPr>
              <a:t/>
            </a:r>
            <a:br>
              <a:rPr lang="ru-RU" sz="2800" b="1" dirty="0">
                <a:solidFill>
                  <a:srgbClr val="FF0000"/>
                </a:solidFill>
                <a:latin typeface="Century Schoolbook"/>
                <a:ea typeface="+mj-ea"/>
                <a:cs typeface="+mj-cs"/>
              </a:rPr>
            </a:br>
            <a:r>
              <a:rPr lang="uk-UA" sz="2800" dirty="0">
                <a:solidFill>
                  <a:srgbClr val="0000FF"/>
                </a:solidFill>
                <a:latin typeface="Century Schoolbook"/>
                <a:ea typeface="+mj-ea"/>
                <a:cs typeface="+mj-cs"/>
              </a:rPr>
              <a:t>Горища, підвали, ліфти, трансформаторні будки, дахи різних будівель,  всі драбини, високі дерева, сходи, каналізаційні люки, швидкісні автомагістралі, дороги, будівельні майданчики, кар’єри, старі будівлі, залізниці – все це несе загрозу для життя і здоров’я.</a:t>
            </a:r>
            <a:endParaRPr lang="ru-RU" sz="2800" dirty="0">
              <a:solidFill>
                <a:srgbClr val="0000FF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8128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78" y="748103"/>
            <a:ext cx="9144000" cy="608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221" y="0"/>
            <a:ext cx="9115222" cy="76944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00FF"/>
                </a:solidFill>
                <a:latin typeface="Century Schoolbook" pitchFamily="18" charset="0"/>
              </a:rPr>
              <a:t>Ф</a:t>
            </a:r>
            <a:r>
              <a:rPr lang="uk-UA" sz="4400" b="1" dirty="0" err="1" smtClean="0">
                <a:solidFill>
                  <a:srgbClr val="0000FF"/>
                </a:solidFill>
                <a:latin typeface="Century Schoolbook" pitchFamily="18" charset="0"/>
              </a:rPr>
              <a:t>ізкультхвилинка</a:t>
            </a:r>
            <a:r>
              <a:rPr lang="uk-UA" sz="4400" b="1" dirty="0" smtClean="0">
                <a:solidFill>
                  <a:srgbClr val="0000FF"/>
                </a:solidFill>
                <a:latin typeface="Century Schoolbook" pitchFamily="18" charset="0"/>
              </a:rPr>
              <a:t> </a:t>
            </a:r>
            <a:endParaRPr lang="ru-RU" sz="4400" b="1" dirty="0">
              <a:solidFill>
                <a:srgbClr val="0000FF"/>
              </a:solidFill>
              <a:latin typeface="Century Schoolboo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7686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196" y="1484784"/>
            <a:ext cx="4561447" cy="4790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105890"/>
            <a:ext cx="7056784" cy="76944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0066"/>
                </a:solidFill>
                <a:latin typeface="Century Schoolbook" pitchFamily="18" charset="0"/>
              </a:rPr>
              <a:t>Робота з п</a:t>
            </a:r>
            <a:r>
              <a:rPr lang="uk-UA" sz="4400" b="1" dirty="0" err="1" smtClean="0">
                <a:solidFill>
                  <a:srgbClr val="FF0066"/>
                </a:solidFill>
                <a:latin typeface="Century Schoolbook" pitchFamily="18" charset="0"/>
              </a:rPr>
              <a:t>ідручником</a:t>
            </a:r>
            <a:endParaRPr lang="ru-RU" sz="4400" b="1" dirty="0">
              <a:solidFill>
                <a:srgbClr val="FF0066"/>
              </a:solidFill>
              <a:latin typeface="Century Schoolbook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568" y="875331"/>
            <a:ext cx="63367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rgbClr val="0000FF"/>
                </a:solidFill>
                <a:latin typeface="Century Schoolbook" pitchFamily="18" charset="0"/>
              </a:rPr>
              <a:t>Як сказати </a:t>
            </a:r>
            <a:r>
              <a:rPr lang="uk-UA" sz="4000" b="1" dirty="0" err="1" smtClean="0">
                <a:solidFill>
                  <a:srgbClr val="0000FF"/>
                </a:solidFill>
                <a:latin typeface="Century Schoolbook" pitchFamily="18" charset="0"/>
              </a:rPr>
              <a:t>„Ні</a:t>
            </a:r>
            <a:r>
              <a:rPr lang="uk-UA" sz="4000" b="1" dirty="0" smtClean="0">
                <a:solidFill>
                  <a:srgbClr val="0000FF"/>
                </a:solidFill>
                <a:latin typeface="Century Schoolbook" pitchFamily="18" charset="0"/>
              </a:rPr>
              <a:t>!”</a:t>
            </a:r>
            <a:endParaRPr lang="ru-RU" sz="4000" b="1" dirty="0">
              <a:solidFill>
                <a:srgbClr val="0000FF"/>
              </a:solidFill>
              <a:latin typeface="Century Schoolboo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034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34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9551" y="2041646"/>
            <a:ext cx="4227239" cy="4227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934" y="-19178"/>
            <a:ext cx="7353378" cy="206210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3200" b="1" u="sng" dirty="0" smtClean="0">
                <a:solidFill>
                  <a:srgbClr val="FF0066"/>
                </a:solidFill>
                <a:latin typeface="Century Schoolbook" pitchFamily="18" charset="0"/>
              </a:rPr>
              <a:t>Увага!</a:t>
            </a:r>
            <a:r>
              <a:rPr lang="uk-UA" sz="3200" b="1" dirty="0" smtClean="0">
                <a:solidFill>
                  <a:srgbClr val="FF0066"/>
                </a:solidFill>
                <a:latin typeface="Century Schoolbook" pitchFamily="18" charset="0"/>
              </a:rPr>
              <a:t> </a:t>
            </a:r>
          </a:p>
          <a:p>
            <a:pPr algn="ctr"/>
            <a:r>
              <a:rPr lang="uk-UA" sz="3200" b="1" dirty="0" smtClean="0">
                <a:solidFill>
                  <a:srgbClr val="FF0066"/>
                </a:solidFill>
                <a:latin typeface="Century Schoolbook" pitchFamily="18" charset="0"/>
              </a:rPr>
              <a:t>Дітям до 14 років їздити на велосипеді по вулицях і дорогах ЗАБОРОНЕНО!</a:t>
            </a:r>
            <a:endParaRPr lang="ru-RU" sz="3200" b="1" dirty="0">
              <a:solidFill>
                <a:srgbClr val="FF0066"/>
              </a:solidFill>
              <a:latin typeface="Century Schoolbook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98934" y="3041282"/>
            <a:ext cx="352839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0000FF"/>
                </a:solidFill>
                <a:latin typeface="Century Schoolbook" pitchFamily="18" charset="0"/>
              </a:rPr>
              <a:t>По велосипедних доріжках і закритих для транспорту майданчиках</a:t>
            </a:r>
            <a:endParaRPr lang="ru-RU" sz="3200" b="1" dirty="0">
              <a:solidFill>
                <a:srgbClr val="0000FF"/>
              </a:solidFill>
              <a:latin typeface="Century Schoolboo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7309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0" y="476672"/>
            <a:ext cx="7145089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6065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72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0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1199" y="2737028"/>
            <a:ext cx="3551361" cy="3551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71600" y="48560"/>
            <a:ext cx="6192688" cy="25545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rgbClr val="FF0000"/>
                </a:solidFill>
                <a:latin typeface="Century Schoolbook" pitchFamily="18" charset="0"/>
              </a:rPr>
              <a:t>Катайся під наглядом дорослих у безпечному місці, далеко від дороги</a:t>
            </a:r>
            <a:endParaRPr lang="ru-RU" sz="4000" b="1" dirty="0">
              <a:solidFill>
                <a:srgbClr val="FF0000"/>
              </a:solidFill>
              <a:latin typeface="Century Schoolbook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39142" y="2603105"/>
            <a:ext cx="2722812" cy="3345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322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1011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08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5" t="6445" r="1770" b="6854"/>
          <a:stretch/>
        </p:blipFill>
        <p:spPr bwMode="auto">
          <a:xfrm>
            <a:off x="0" y="898923"/>
            <a:ext cx="9143999" cy="5973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-24407"/>
            <a:ext cx="9143999" cy="9233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5400" b="1" dirty="0" smtClean="0">
                <a:solidFill>
                  <a:srgbClr val="FF0000"/>
                </a:solidFill>
                <a:latin typeface="Century Schoolbook" pitchFamily="18" charset="0"/>
              </a:rPr>
              <a:t>Обережно! Бурульки!</a:t>
            </a:r>
            <a:endParaRPr lang="ru-RU" sz="5400" b="1" dirty="0">
              <a:solidFill>
                <a:srgbClr val="FF0000"/>
              </a:solidFill>
              <a:latin typeface="Century Schoolboo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978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7775" y="2420888"/>
            <a:ext cx="410845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11560" y="889185"/>
            <a:ext cx="66967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Century Schoolbook" pitchFamily="18" charset="0"/>
              </a:rPr>
              <a:t>П</a:t>
            </a:r>
            <a:r>
              <a:rPr lang="uk-UA" sz="5400" b="1" dirty="0" err="1" smtClean="0">
                <a:solidFill>
                  <a:srgbClr val="FF0000"/>
                </a:solidFill>
                <a:latin typeface="Century Schoolbook" pitchFamily="18" charset="0"/>
              </a:rPr>
              <a:t>ідсумок</a:t>
            </a:r>
            <a:r>
              <a:rPr lang="uk-UA" sz="5400" b="1" dirty="0" smtClean="0">
                <a:solidFill>
                  <a:srgbClr val="FF0000"/>
                </a:solidFill>
                <a:latin typeface="Century Schoolbook" pitchFamily="18" charset="0"/>
              </a:rPr>
              <a:t>  уроку</a:t>
            </a:r>
            <a:endParaRPr lang="ru-RU" sz="5400" b="1" dirty="0">
              <a:solidFill>
                <a:srgbClr val="FF0000"/>
              </a:solidFill>
              <a:latin typeface="Century Schoolboo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7663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83568" y="1720840"/>
            <a:ext cx="7632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uk-UA" sz="5400" b="1" dirty="0">
                <a:solidFill>
                  <a:srgbClr val="0000FF"/>
                </a:solidFill>
                <a:latin typeface="Century Schoolbook" pitchFamily="18" charset="0"/>
              </a:rPr>
              <a:t>Що нового дізналися на уроці</a:t>
            </a:r>
            <a:r>
              <a:rPr lang="uk-UA" sz="5400" b="1" dirty="0" smtClean="0">
                <a:solidFill>
                  <a:srgbClr val="0000FF"/>
                </a:solidFill>
                <a:latin typeface="Century Schoolbook" pitchFamily="18" charset="0"/>
              </a:rPr>
              <a:t>?</a:t>
            </a:r>
            <a:endParaRPr lang="ru-RU" sz="5400" b="1" dirty="0">
              <a:solidFill>
                <a:srgbClr val="0000FF"/>
              </a:solidFill>
              <a:latin typeface="Century Schoolbook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51620" y="3933056"/>
            <a:ext cx="68407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uk-UA" sz="5400" b="1" dirty="0">
                <a:solidFill>
                  <a:srgbClr val="FF0000"/>
                </a:solidFill>
                <a:latin typeface="Century Schoolbook" pitchFamily="18" charset="0"/>
              </a:rPr>
              <a:t>Чи справдилися ваші очікування?</a:t>
            </a:r>
          </a:p>
        </p:txBody>
      </p:sp>
    </p:spTree>
    <p:extLst>
      <p:ext uri="{BB962C8B-B14F-4D97-AF65-F5344CB8AC3E}">
        <p14:creationId xmlns:p14="http://schemas.microsoft.com/office/powerpoint/2010/main" val="25003420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372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0346" y="2852936"/>
            <a:ext cx="3325142" cy="3400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34075"/>
            <a:ext cx="4248472" cy="5319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43608" y="3500"/>
            <a:ext cx="5904656" cy="9233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Century Schoolbook" pitchFamily="18" charset="0"/>
              </a:rPr>
              <a:t>Сюрприз! </a:t>
            </a:r>
            <a:endParaRPr lang="ru-RU" sz="5400" b="1" dirty="0">
              <a:solidFill>
                <a:srgbClr val="FF0000"/>
              </a:solidFill>
              <a:latin typeface="Century Schoolboo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6263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11560" y="1583883"/>
            <a:ext cx="66247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uk-UA" sz="8800" b="1" dirty="0">
                <a:solidFill>
                  <a:srgbClr val="0000FF"/>
                </a:solidFill>
                <a:latin typeface="Century Schoolbook" pitchFamily="18" charset="0"/>
              </a:rPr>
              <a:t>Молодці !!!</a:t>
            </a:r>
            <a:endParaRPr lang="ru-RU" sz="8800" b="1" dirty="0">
              <a:solidFill>
                <a:srgbClr val="0000FF"/>
              </a:solidFill>
              <a:latin typeface="Century Schoolbook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140968"/>
            <a:ext cx="4391978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7544" y="814442"/>
            <a:ext cx="72728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4400" b="1" dirty="0">
              <a:solidFill>
                <a:srgbClr val="FF0000"/>
              </a:solidFill>
              <a:latin typeface="Century Schoolboo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748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894</TotalTime>
  <Words>237</Words>
  <Application>Microsoft Office PowerPoint</Application>
  <PresentationFormat>Экран (4:3)</PresentationFormat>
  <Paragraphs>54</Paragraphs>
  <Slides>43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4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Пользователь</cp:lastModifiedBy>
  <cp:revision>64</cp:revision>
  <dcterms:modified xsi:type="dcterms:W3CDTF">2022-11-11T20:42:57Z</dcterms:modified>
</cp:coreProperties>
</file>