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www.youtube.com/watch?v=YzmvTInCfzo&amp;t=151s&amp;ab_channel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youtube.com/watch?v=SffqD2qDECg&amp;t=113s&amp;ab_channel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404664"/>
            <a:ext cx="78488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Ink Free" pitchFamily="66" charset="0"/>
              </a:rPr>
              <a:t>Буква "ь" — </a:t>
            </a:r>
            <a:r>
              <a:rPr lang="ru-RU" sz="2800" b="1" dirty="0" err="1">
                <a:latin typeface="Ink Free" pitchFamily="66" charset="0"/>
              </a:rPr>
              <a:t>м’який</a:t>
            </a:r>
            <a:r>
              <a:rPr lang="ru-RU" sz="2800" b="1" dirty="0">
                <a:latin typeface="Ink Free" pitchFamily="66" charset="0"/>
              </a:rPr>
              <a:t> знак. </a:t>
            </a:r>
            <a:r>
              <a:rPr lang="ru-RU" sz="2800" b="1" dirty="0" err="1">
                <a:latin typeface="Ink Free" pitchFamily="66" charset="0"/>
              </a:rPr>
              <a:t>Ознайомлення</a:t>
            </a:r>
            <a:r>
              <a:rPr lang="ru-RU" sz="2800" b="1" dirty="0">
                <a:latin typeface="Ink Free" pitchFamily="66" charset="0"/>
              </a:rPr>
              <a:t> з </a:t>
            </a:r>
            <a:r>
              <a:rPr lang="ru-RU" sz="2800" b="1" dirty="0" err="1">
                <a:latin typeface="Ink Free" pitchFamily="66" charset="0"/>
              </a:rPr>
              <a:t>м’яким</a:t>
            </a:r>
            <a:r>
              <a:rPr lang="ru-RU" sz="2800" b="1" dirty="0">
                <a:latin typeface="Ink Free" pitchFamily="66" charset="0"/>
              </a:rPr>
              <a:t> знаком як буквою, </a:t>
            </a:r>
            <a:r>
              <a:rPr lang="ru-RU" sz="2800" b="1" dirty="0" err="1">
                <a:latin typeface="Ink Free" pitchFamily="66" charset="0"/>
              </a:rPr>
              <a:t>що</a:t>
            </a:r>
            <a:r>
              <a:rPr lang="ru-RU" sz="2800" b="1" dirty="0">
                <a:latin typeface="Ink Free" pitchFamily="66" charset="0"/>
              </a:rPr>
              <a:t> не </a:t>
            </a:r>
            <a:r>
              <a:rPr lang="ru-RU" sz="2800" b="1" dirty="0" err="1">
                <a:latin typeface="Ink Free" pitchFamily="66" charset="0"/>
              </a:rPr>
              <a:t>позначає</a:t>
            </a:r>
            <a:r>
              <a:rPr lang="ru-RU" sz="2800" b="1" dirty="0">
                <a:latin typeface="Ink Free" pitchFamily="66" charset="0"/>
              </a:rPr>
              <a:t> </a:t>
            </a:r>
            <a:r>
              <a:rPr lang="ru-RU" sz="2800" b="1" dirty="0" smtClean="0">
                <a:latin typeface="Ink Free" pitchFamily="66" charset="0"/>
              </a:rPr>
              <a:t>звука</a:t>
            </a:r>
            <a:endParaRPr lang="ru-RU" sz="2800" b="1" dirty="0">
              <a:latin typeface="Ink Free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30421" y="4293096"/>
            <a:ext cx="58681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Мета:</a:t>
            </a:r>
          </a:p>
          <a:p>
            <a:r>
              <a:rPr lang="ru-RU" dirty="0" err="1"/>
              <a:t>Ознайомити</a:t>
            </a:r>
            <a:r>
              <a:rPr lang="ru-RU" dirty="0"/>
              <a:t> </a:t>
            </a:r>
            <a:r>
              <a:rPr lang="ru-RU" dirty="0" err="1"/>
              <a:t>учнів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м’яким</a:t>
            </a:r>
            <a:r>
              <a:rPr lang="ru-RU" dirty="0"/>
              <a:t> знаком;</a:t>
            </a:r>
          </a:p>
          <a:p>
            <a:r>
              <a:rPr lang="ru-RU" dirty="0" err="1"/>
              <a:t>Пояснити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буква "ь" не </a:t>
            </a:r>
            <a:r>
              <a:rPr lang="ru-RU" dirty="0" err="1"/>
              <a:t>позначає</a:t>
            </a:r>
            <a:r>
              <a:rPr lang="ru-RU" dirty="0"/>
              <a:t> звука, а </a:t>
            </a:r>
            <a:r>
              <a:rPr lang="ru-RU" dirty="0" err="1"/>
              <a:t>пом’якшує</a:t>
            </a:r>
            <a:r>
              <a:rPr lang="ru-RU" dirty="0"/>
              <a:t> </a:t>
            </a:r>
            <a:r>
              <a:rPr lang="ru-RU" dirty="0" err="1"/>
              <a:t>попередній</a:t>
            </a:r>
            <a:r>
              <a:rPr lang="ru-RU" dirty="0"/>
              <a:t> </a:t>
            </a:r>
            <a:r>
              <a:rPr lang="ru-RU" dirty="0" err="1"/>
              <a:t>приголосний</a:t>
            </a:r>
            <a:r>
              <a:rPr lang="ru-RU" dirty="0"/>
              <a:t>;</a:t>
            </a:r>
          </a:p>
          <a:p>
            <a:r>
              <a:rPr lang="ru-RU" dirty="0" err="1"/>
              <a:t>Формувати</a:t>
            </a:r>
            <a:r>
              <a:rPr lang="ru-RU" dirty="0"/>
              <a:t> </a:t>
            </a:r>
            <a:r>
              <a:rPr lang="ru-RU" dirty="0" err="1"/>
              <a:t>навички</a:t>
            </a:r>
            <a:r>
              <a:rPr lang="ru-RU" dirty="0"/>
              <a:t> </a:t>
            </a:r>
            <a:r>
              <a:rPr lang="ru-RU" dirty="0" err="1"/>
              <a:t>читання</a:t>
            </a:r>
            <a:r>
              <a:rPr lang="ru-RU" dirty="0"/>
              <a:t> і письма </a:t>
            </a:r>
            <a:r>
              <a:rPr lang="ru-RU" dirty="0" err="1"/>
              <a:t>слів</a:t>
            </a:r>
            <a:r>
              <a:rPr lang="ru-RU" dirty="0"/>
              <a:t> з </a:t>
            </a:r>
            <a:r>
              <a:rPr lang="ru-RU" dirty="0" err="1"/>
              <a:t>м’яким</a:t>
            </a:r>
            <a:r>
              <a:rPr lang="ru-RU" dirty="0"/>
              <a:t> знаком;</a:t>
            </a:r>
          </a:p>
          <a:p>
            <a:r>
              <a:rPr lang="ru-RU" dirty="0" err="1"/>
              <a:t>Розвивати</a:t>
            </a:r>
            <a:r>
              <a:rPr lang="ru-RU" dirty="0"/>
              <a:t> </a:t>
            </a:r>
            <a:r>
              <a:rPr lang="ru-RU" dirty="0" err="1"/>
              <a:t>фонематичний</a:t>
            </a:r>
            <a:r>
              <a:rPr lang="ru-RU" dirty="0"/>
              <a:t> слух, </a:t>
            </a:r>
            <a:r>
              <a:rPr lang="ru-RU" dirty="0" err="1"/>
              <a:t>увагу</a:t>
            </a:r>
            <a:r>
              <a:rPr lang="ru-RU" dirty="0"/>
              <a:t>, </a:t>
            </a:r>
            <a:r>
              <a:rPr lang="ru-RU" dirty="0" err="1"/>
              <a:t>пам’ять</a:t>
            </a:r>
            <a:r>
              <a:rPr lang="ru-RU" dirty="0"/>
              <a:t>;</a:t>
            </a:r>
          </a:p>
          <a:p>
            <a:r>
              <a:rPr lang="ru-RU" dirty="0" err="1"/>
              <a:t>Виховувати</a:t>
            </a:r>
            <a:r>
              <a:rPr lang="ru-RU" dirty="0"/>
              <a:t> </a:t>
            </a:r>
            <a:r>
              <a:rPr lang="ru-RU" dirty="0" err="1"/>
              <a:t>інтерес</a:t>
            </a:r>
            <a:r>
              <a:rPr lang="ru-RU" dirty="0"/>
              <a:t> до </a:t>
            </a:r>
            <a:r>
              <a:rPr lang="ru-RU" dirty="0" err="1"/>
              <a:t>навчання</a:t>
            </a:r>
            <a:r>
              <a:rPr lang="ru-RU" dirty="0"/>
              <a:t>, </a:t>
            </a:r>
            <a:r>
              <a:rPr lang="ru-RU" dirty="0" err="1"/>
              <a:t>акуратність</a:t>
            </a:r>
            <a:r>
              <a:rPr lang="ru-RU" dirty="0"/>
              <a:t> у </a:t>
            </a:r>
            <a:r>
              <a:rPr lang="ru-RU" dirty="0" err="1"/>
              <a:t>письмі</a:t>
            </a:r>
            <a:r>
              <a:rPr lang="ru-RU" dirty="0"/>
              <a:t>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08053"/>
            <a:ext cx="4903048" cy="2713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3411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23928" y="486916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err="1"/>
              <a:t>Привітання</a:t>
            </a:r>
            <a:r>
              <a:rPr lang="ru-RU" dirty="0"/>
              <a:t>:</a:t>
            </a:r>
            <a:br>
              <a:rPr lang="ru-RU" dirty="0"/>
            </a:br>
            <a:r>
              <a:rPr lang="ru-RU" i="1" dirty="0"/>
              <a:t>«</a:t>
            </a:r>
            <a:r>
              <a:rPr lang="ru-RU" i="1" dirty="0" err="1"/>
              <a:t>Добрий</a:t>
            </a:r>
            <a:r>
              <a:rPr lang="ru-RU" i="1" dirty="0"/>
              <a:t> день, </a:t>
            </a:r>
            <a:r>
              <a:rPr lang="ru-RU" i="1" dirty="0" err="1"/>
              <a:t>любі</a:t>
            </a:r>
            <a:r>
              <a:rPr lang="ru-RU" i="1" dirty="0"/>
              <a:t> </a:t>
            </a:r>
            <a:r>
              <a:rPr lang="ru-RU" i="1" dirty="0" err="1"/>
              <a:t>діти</a:t>
            </a:r>
            <a:r>
              <a:rPr lang="ru-RU" i="1" dirty="0"/>
              <a:t>,</a:t>
            </a:r>
            <a:br>
              <a:rPr lang="ru-RU" i="1" dirty="0"/>
            </a:br>
            <a:r>
              <a:rPr lang="ru-RU" i="1" dirty="0" err="1"/>
              <a:t>Посміхніться</a:t>
            </a:r>
            <a:r>
              <a:rPr lang="ru-RU" i="1" dirty="0"/>
              <a:t> </a:t>
            </a:r>
            <a:r>
              <a:rPr lang="ru-RU" i="1" dirty="0" err="1"/>
              <a:t>всім</a:t>
            </a:r>
            <a:r>
              <a:rPr lang="ru-RU" i="1" dirty="0"/>
              <a:t> </a:t>
            </a:r>
            <a:r>
              <a:rPr lang="ru-RU" i="1" dirty="0" err="1"/>
              <a:t>привітно</a:t>
            </a:r>
            <a:r>
              <a:rPr lang="ru-RU" i="1" dirty="0"/>
              <a:t>,</a:t>
            </a:r>
            <a:br>
              <a:rPr lang="ru-RU" i="1" dirty="0"/>
            </a:br>
            <a:r>
              <a:rPr lang="ru-RU" i="1" dirty="0"/>
              <a:t>І на урок </a:t>
            </a:r>
            <a:r>
              <a:rPr lang="ru-RU" i="1" dirty="0" err="1"/>
              <a:t>сідайте</a:t>
            </a:r>
            <a:r>
              <a:rPr lang="ru-RU" i="1" dirty="0"/>
              <a:t> </a:t>
            </a:r>
            <a:r>
              <a:rPr lang="ru-RU" i="1" dirty="0" err="1"/>
              <a:t>рівненько</a:t>
            </a:r>
            <a:r>
              <a:rPr lang="ru-RU" i="1" dirty="0"/>
              <a:t> —</a:t>
            </a:r>
            <a:br>
              <a:rPr lang="ru-RU" i="1" dirty="0"/>
            </a:br>
            <a:r>
              <a:rPr lang="ru-RU" i="1" dirty="0" err="1"/>
              <a:t>Працюватимем</a:t>
            </a:r>
            <a:r>
              <a:rPr lang="ru-RU" i="1" dirty="0"/>
              <a:t> </a:t>
            </a:r>
            <a:r>
              <a:rPr lang="ru-RU" i="1" dirty="0" err="1"/>
              <a:t>сумлінно</a:t>
            </a:r>
            <a:r>
              <a:rPr lang="ru-RU" i="1" dirty="0"/>
              <a:t> й </a:t>
            </a:r>
            <a:r>
              <a:rPr lang="ru-RU" i="1" dirty="0" err="1"/>
              <a:t>гарненько</a:t>
            </a:r>
            <a:r>
              <a:rPr lang="ru-RU" i="1" dirty="0"/>
              <a:t>!»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2656"/>
            <a:ext cx="6540548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7319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476672"/>
            <a:ext cx="61634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dirty="0" err="1"/>
              <a:t>Гра</a:t>
            </a:r>
            <a:r>
              <a:rPr lang="ru-RU" sz="4000" dirty="0"/>
              <a:t> «Плесни — не плесни»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03648" y="5805264"/>
            <a:ext cx="7812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Учитель </a:t>
            </a:r>
            <a:r>
              <a:rPr lang="ru-RU" dirty="0" err="1"/>
              <a:t>називає</a:t>
            </a:r>
            <a:r>
              <a:rPr lang="ru-RU" dirty="0"/>
              <a:t> слова, а </a:t>
            </a:r>
            <a:r>
              <a:rPr lang="ru-RU" dirty="0" err="1"/>
              <a:t>діти</a:t>
            </a:r>
            <a:r>
              <a:rPr lang="ru-RU" dirty="0"/>
              <a:t> </a:t>
            </a:r>
            <a:r>
              <a:rPr lang="ru-RU" dirty="0" err="1"/>
              <a:t>плескають</a:t>
            </a:r>
            <a:r>
              <a:rPr lang="ru-RU" dirty="0"/>
              <a:t> у </a:t>
            </a:r>
            <a:r>
              <a:rPr lang="ru-RU" dirty="0" err="1"/>
              <a:t>долоні</a:t>
            </a:r>
            <a:r>
              <a:rPr lang="ru-RU" dirty="0"/>
              <a:t>,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чують</a:t>
            </a:r>
            <a:r>
              <a:rPr lang="ru-RU" dirty="0"/>
              <a:t> </a:t>
            </a:r>
            <a:r>
              <a:rPr lang="ru-RU" dirty="0" err="1"/>
              <a:t>м’який</a:t>
            </a:r>
            <a:r>
              <a:rPr lang="ru-RU" dirty="0"/>
              <a:t> </a:t>
            </a:r>
            <a:r>
              <a:rPr lang="ru-RU" dirty="0" err="1"/>
              <a:t>приголосний</a:t>
            </a:r>
            <a:r>
              <a:rPr lang="ru-RU" dirty="0"/>
              <a:t>:</a:t>
            </a:r>
            <a:br>
              <a:rPr lang="ru-RU" dirty="0"/>
            </a:br>
            <a:r>
              <a:rPr lang="ru-RU" dirty="0"/>
              <a:t>– </a:t>
            </a:r>
            <a:r>
              <a:rPr lang="ru-RU" dirty="0" err="1"/>
              <a:t>кінь</a:t>
            </a:r>
            <a:r>
              <a:rPr lang="ru-RU" dirty="0"/>
              <a:t>, </a:t>
            </a:r>
            <a:r>
              <a:rPr lang="ru-RU" dirty="0" err="1"/>
              <a:t>стіл</a:t>
            </a:r>
            <a:r>
              <a:rPr lang="ru-RU" dirty="0"/>
              <a:t>, </a:t>
            </a:r>
            <a:r>
              <a:rPr lang="ru-RU" dirty="0" err="1"/>
              <a:t>ліс</a:t>
            </a:r>
            <a:r>
              <a:rPr lang="ru-RU" dirty="0"/>
              <a:t>, пень, </a:t>
            </a:r>
            <a:r>
              <a:rPr lang="ru-RU" dirty="0" err="1"/>
              <a:t>м'яч</a:t>
            </a:r>
            <a:r>
              <a:rPr lang="ru-RU" dirty="0"/>
              <a:t>, рак, </a:t>
            </a:r>
            <a:r>
              <a:rPr lang="ru-RU" dirty="0" err="1"/>
              <a:t>сіль</a:t>
            </a:r>
            <a:r>
              <a:rPr lang="ru-RU" dirty="0"/>
              <a:t>...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18" y="1772816"/>
            <a:ext cx="2392363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395" y="1772816"/>
            <a:ext cx="2033972" cy="1689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994" y="1772816"/>
            <a:ext cx="2092569" cy="1718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18" y="3645024"/>
            <a:ext cx="2232248" cy="1841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454" y="3724345"/>
            <a:ext cx="2760590" cy="1682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2424" y="3706083"/>
            <a:ext cx="2232248" cy="1719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7801" y="0"/>
            <a:ext cx="1646237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4372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3968" y="573325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err="1"/>
              <a:t>Питання</a:t>
            </a:r>
            <a:r>
              <a:rPr lang="ru-RU" b="1" dirty="0"/>
              <a:t>: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–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ви</a:t>
            </a:r>
            <a:r>
              <a:rPr lang="ru-RU" dirty="0"/>
              <a:t> </a:t>
            </a:r>
            <a:r>
              <a:rPr lang="ru-RU" dirty="0" err="1"/>
              <a:t>помітили</a:t>
            </a:r>
            <a:r>
              <a:rPr lang="ru-RU" dirty="0"/>
              <a:t>?</a:t>
            </a:r>
            <a:br>
              <a:rPr lang="ru-RU" dirty="0"/>
            </a:br>
            <a:r>
              <a:rPr lang="ru-RU" dirty="0"/>
              <a:t>– Як </a:t>
            </a:r>
            <a:r>
              <a:rPr lang="ru-RU" dirty="0" err="1"/>
              <a:t>звучить</a:t>
            </a:r>
            <a:r>
              <a:rPr lang="ru-RU" dirty="0"/>
              <a:t> </a:t>
            </a:r>
            <a:r>
              <a:rPr lang="ru-RU" dirty="0" err="1"/>
              <a:t>останній</a:t>
            </a:r>
            <a:r>
              <a:rPr lang="ru-RU" dirty="0"/>
              <a:t> звук у </a:t>
            </a:r>
            <a:r>
              <a:rPr lang="ru-RU" dirty="0" err="1"/>
              <a:t>слові</a:t>
            </a:r>
            <a:r>
              <a:rPr lang="ru-RU" dirty="0"/>
              <a:t> «</a:t>
            </a:r>
            <a:r>
              <a:rPr lang="ru-RU" dirty="0" err="1"/>
              <a:t>кінь</a:t>
            </a:r>
            <a:r>
              <a:rPr lang="ru-RU" dirty="0"/>
              <a:t>»?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72715"/>
            <a:ext cx="6192688" cy="4142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86019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2715" y="5805264"/>
            <a:ext cx="75963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– </a:t>
            </a:r>
            <a:r>
              <a:rPr lang="ru-RU" dirty="0" err="1"/>
              <a:t>Сьогодні</a:t>
            </a:r>
            <a:r>
              <a:rPr lang="ru-RU" dirty="0"/>
              <a:t> ми </a:t>
            </a:r>
            <a:r>
              <a:rPr lang="ru-RU" dirty="0" err="1"/>
              <a:t>познайомимось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новою буквою – </a:t>
            </a:r>
            <a:r>
              <a:rPr lang="ru-RU" dirty="0" err="1"/>
              <a:t>м’яким</a:t>
            </a:r>
            <a:r>
              <a:rPr lang="ru-RU" dirty="0"/>
              <a:t> знаком.</a:t>
            </a:r>
            <a:br>
              <a:rPr lang="ru-RU" dirty="0"/>
            </a:br>
            <a:r>
              <a:rPr lang="ru-RU" dirty="0"/>
              <a:t>–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виглядає</a:t>
            </a:r>
            <a:r>
              <a:rPr lang="ru-RU" dirty="0"/>
              <a:t> як буква «ь», але звука не </a:t>
            </a:r>
            <a:r>
              <a:rPr lang="ru-RU" dirty="0" err="1"/>
              <a:t>має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>– </a:t>
            </a:r>
            <a:r>
              <a:rPr lang="ru-RU" dirty="0" err="1"/>
              <a:t>Навіщо</a:t>
            </a:r>
            <a:r>
              <a:rPr lang="ru-RU" dirty="0"/>
              <a:t> ж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тоді</a:t>
            </a:r>
            <a:r>
              <a:rPr lang="ru-RU" dirty="0"/>
              <a:t> </a:t>
            </a:r>
            <a:r>
              <a:rPr lang="ru-RU" dirty="0" err="1"/>
              <a:t>потрібен</a:t>
            </a:r>
            <a:r>
              <a:rPr lang="ru-RU" dirty="0"/>
              <a:t>? Давайте </a:t>
            </a:r>
            <a:r>
              <a:rPr lang="ru-RU" dirty="0" err="1"/>
              <a:t>дізнаємось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2829"/>
            <a:ext cx="3190083" cy="270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07904" y="980728"/>
            <a:ext cx="48965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Буква є — а звуку нема,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Та без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неї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— просто тьма!</a:t>
            </a:r>
          </a:p>
          <a:p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</a:rPr>
              <a:t>М’який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 знак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–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малюк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не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злий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,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Він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говорить: «Будь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м’який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!»</a:t>
            </a: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У словах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</a:rPr>
              <a:t>кінь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пень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і </a:t>
            </a:r>
            <a:r>
              <a:rPr lang="ru-RU" sz="2400" b="1" dirty="0" err="1">
                <a:solidFill>
                  <a:schemeClr val="tx2">
                    <a:lumMod val="50000"/>
                  </a:schemeClr>
                </a:solidFill>
              </a:rPr>
              <a:t>сіль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—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Він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мов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чарівник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усюди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звіль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Не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читається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—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мовчить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,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Та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приголосний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м’якшить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!</a:t>
            </a:r>
          </a:p>
          <a:p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Хоч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його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не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чути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в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слові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,</a:t>
            </a:r>
            <a:br>
              <a:rPr lang="ru-RU" sz="2400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Він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важливий</a:t>
            </a:r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 — будь </a:t>
            </a:r>
            <a:r>
              <a:rPr lang="ru-RU" sz="2400" dirty="0" err="1">
                <a:solidFill>
                  <a:schemeClr val="tx2">
                    <a:lumMod val="50000"/>
                  </a:schemeClr>
                </a:solidFill>
              </a:rPr>
              <a:t>готовий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472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7784" y="6102060"/>
            <a:ext cx="61561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– </a:t>
            </a:r>
            <a:r>
              <a:rPr lang="ru-RU" dirty="0" err="1"/>
              <a:t>М’який</a:t>
            </a:r>
            <a:r>
              <a:rPr lang="ru-RU" dirty="0"/>
              <a:t> знак не </a:t>
            </a:r>
            <a:r>
              <a:rPr lang="ru-RU" dirty="0" err="1"/>
              <a:t>позначає</a:t>
            </a:r>
            <a:r>
              <a:rPr lang="ru-RU" dirty="0"/>
              <a:t> звука.</a:t>
            </a:r>
            <a:br>
              <a:rPr lang="ru-RU" dirty="0"/>
            </a:br>
            <a:r>
              <a:rPr lang="ru-RU" dirty="0"/>
              <a:t>–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показує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попередній</a:t>
            </a:r>
            <a:r>
              <a:rPr lang="ru-RU" dirty="0"/>
              <a:t> </a:t>
            </a:r>
            <a:r>
              <a:rPr lang="ru-RU" dirty="0" err="1"/>
              <a:t>приголосний</a:t>
            </a:r>
            <a:r>
              <a:rPr lang="ru-RU" dirty="0"/>
              <a:t> — </a:t>
            </a:r>
            <a:r>
              <a:rPr lang="ru-RU" dirty="0" err="1"/>
              <a:t>м’який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69269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www.youtube.com/watch?v=YzmvTInCfzo&amp;t=151s&amp;ab_channel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11760" y="46365"/>
            <a:ext cx="42839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Перегляньте відео за посиланням: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75" y="1233488"/>
            <a:ext cx="5937250" cy="438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1309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5661248"/>
            <a:ext cx="66784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Аналіз</a:t>
            </a:r>
            <a:r>
              <a:rPr lang="ru-RU" sz="1600" b="1" dirty="0"/>
              <a:t> </a:t>
            </a:r>
            <a:r>
              <a:rPr lang="ru-RU" sz="1600" b="1" dirty="0" err="1"/>
              <a:t>слів</a:t>
            </a:r>
            <a:r>
              <a:rPr lang="ru-RU" sz="1600" b="1" dirty="0"/>
              <a:t> на </a:t>
            </a:r>
            <a:r>
              <a:rPr lang="ru-RU" sz="1600" b="1" dirty="0" err="1"/>
              <a:t>дошці</a:t>
            </a:r>
            <a:r>
              <a:rPr lang="ru-RU" sz="1600" b="1" dirty="0"/>
              <a:t>: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– </a:t>
            </a:r>
            <a:r>
              <a:rPr lang="ru-RU" sz="1600" dirty="0" err="1" smtClean="0"/>
              <a:t>кінь</a:t>
            </a:r>
            <a:r>
              <a:rPr lang="ru-RU" sz="1600" dirty="0" smtClean="0"/>
              <a:t>, пень, </a:t>
            </a:r>
            <a:r>
              <a:rPr lang="ru-RU" sz="1600" dirty="0" err="1" smtClean="0"/>
              <a:t>сіль</a:t>
            </a:r>
            <a:r>
              <a:rPr lang="ru-RU" sz="1600" dirty="0" smtClean="0"/>
              <a:t>, день</a:t>
            </a:r>
            <a:endParaRPr lang="ru-RU" sz="1600" dirty="0"/>
          </a:p>
          <a:p>
            <a:r>
              <a:rPr lang="ru-RU" sz="1600" dirty="0"/>
              <a:t>– Прочитайте. </a:t>
            </a:r>
            <a:r>
              <a:rPr lang="ru-RU" sz="1600" dirty="0" err="1"/>
              <a:t>Який</a:t>
            </a:r>
            <a:r>
              <a:rPr lang="ru-RU" sz="1600" dirty="0"/>
              <a:t> звук на </a:t>
            </a:r>
            <a:r>
              <a:rPr lang="ru-RU" sz="1600" dirty="0" err="1"/>
              <a:t>кінці</a:t>
            </a:r>
            <a:r>
              <a:rPr lang="ru-RU" sz="1600" dirty="0"/>
              <a:t>? А яка буква </a:t>
            </a:r>
            <a:r>
              <a:rPr lang="ru-RU" sz="1600" dirty="0" err="1"/>
              <a:t>його</a:t>
            </a:r>
            <a:r>
              <a:rPr lang="ru-RU" sz="1600" dirty="0"/>
              <a:t> </a:t>
            </a:r>
            <a:r>
              <a:rPr lang="ru-RU" sz="1600" dirty="0" err="1"/>
              <a:t>позначає</a:t>
            </a:r>
            <a:r>
              <a:rPr lang="ru-RU" sz="1600" dirty="0"/>
              <a:t>?</a:t>
            </a:r>
            <a:br>
              <a:rPr lang="ru-RU" sz="1600" dirty="0"/>
            </a:br>
            <a:r>
              <a:rPr lang="ru-RU" sz="1600" dirty="0"/>
              <a:t>– </a:t>
            </a:r>
            <a:r>
              <a:rPr lang="ru-RU" sz="1600" dirty="0" err="1"/>
              <a:t>Чи</a:t>
            </a:r>
            <a:r>
              <a:rPr lang="ru-RU" sz="1600" dirty="0"/>
              <a:t> </a:t>
            </a:r>
            <a:r>
              <a:rPr lang="ru-RU" sz="1600" dirty="0" err="1"/>
              <a:t>чуєте</a:t>
            </a:r>
            <a:r>
              <a:rPr lang="ru-RU" sz="1600" dirty="0"/>
              <a:t> </a:t>
            </a:r>
            <a:r>
              <a:rPr lang="ru-RU" sz="1600" dirty="0" err="1"/>
              <a:t>ви</a:t>
            </a:r>
            <a:r>
              <a:rPr lang="ru-RU" sz="1600" dirty="0"/>
              <a:t> звук "ь"? (</a:t>
            </a:r>
            <a:r>
              <a:rPr lang="ru-RU" sz="1600" dirty="0" err="1"/>
              <a:t>Ні</a:t>
            </a:r>
            <a:r>
              <a:rPr lang="ru-RU" sz="1600" dirty="0"/>
              <a:t>, не </a:t>
            </a:r>
            <a:r>
              <a:rPr lang="ru-RU" sz="1600" dirty="0" err="1"/>
              <a:t>чуємо</a:t>
            </a:r>
            <a:r>
              <a:rPr lang="ru-RU" sz="1600" dirty="0"/>
              <a:t>.)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3"/>
            <a:ext cx="3240360" cy="2167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478" y="783770"/>
            <a:ext cx="2881068" cy="23665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502" y="3104660"/>
            <a:ext cx="3132449" cy="2412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478" y="3284984"/>
            <a:ext cx="2881068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221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71800" y="548680"/>
            <a:ext cx="33593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err="1">
                <a:solidFill>
                  <a:schemeClr val="bg2">
                    <a:lumMod val="10000"/>
                  </a:schemeClr>
                </a:solidFill>
              </a:rPr>
              <a:t>Фізкультхвилинка</a:t>
            </a:r>
            <a:endParaRPr lang="ru-RU" sz="32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67340" y="1484784"/>
            <a:ext cx="80648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www.youtube.com/watch?v=SffqD2qDECg&amp;t=113s&amp;ab_channel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55776" y="2115293"/>
            <a:ext cx="44549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/>
              <a:t>«Козак з Конем і в </a:t>
            </a:r>
            <a:r>
              <a:rPr lang="ru-RU" sz="2400" b="1" dirty="0" err="1"/>
              <a:t>ночі</a:t>
            </a:r>
            <a:r>
              <a:rPr lang="ru-RU" sz="2400" b="1" dirty="0"/>
              <a:t> і днем»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622" y="2924944"/>
            <a:ext cx="4288634" cy="25593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8784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5475" y="5877272"/>
            <a:ext cx="88569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/>
              <a:t>Робота в </a:t>
            </a:r>
            <a:r>
              <a:rPr lang="ru-RU" sz="1600" b="1" dirty="0" err="1"/>
              <a:t>зошитах</a:t>
            </a:r>
            <a:r>
              <a:rPr lang="ru-RU" sz="1600" b="1" dirty="0"/>
              <a:t> / </a:t>
            </a:r>
            <a:r>
              <a:rPr lang="ru-RU" sz="1600" b="1" dirty="0" err="1"/>
              <a:t>букварі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– Обведи букву “ь”.</a:t>
            </a:r>
            <a:br>
              <a:rPr lang="ru-RU" sz="1600" dirty="0"/>
            </a:br>
            <a:r>
              <a:rPr lang="ru-RU" sz="1600" dirty="0"/>
              <a:t>– Пиши слова з </a:t>
            </a:r>
            <a:r>
              <a:rPr lang="ru-RU" sz="1600" dirty="0" err="1"/>
              <a:t>м’яким</a:t>
            </a:r>
            <a:r>
              <a:rPr lang="ru-RU" sz="1600" dirty="0"/>
              <a:t> знаком (за </a:t>
            </a:r>
            <a:r>
              <a:rPr lang="ru-RU" sz="1600" dirty="0" err="1"/>
              <a:t>зразком</a:t>
            </a:r>
            <a:r>
              <a:rPr lang="ru-RU" sz="1600" dirty="0"/>
              <a:t> </a:t>
            </a:r>
            <a:r>
              <a:rPr lang="ru-RU" sz="1600" dirty="0" err="1"/>
              <a:t>або</a:t>
            </a:r>
            <a:r>
              <a:rPr lang="ru-RU" sz="1600" dirty="0"/>
              <a:t> </a:t>
            </a:r>
            <a:r>
              <a:rPr lang="ru-RU" sz="1600" dirty="0" err="1"/>
              <a:t>під</a:t>
            </a:r>
            <a:r>
              <a:rPr lang="ru-RU" sz="1600" dirty="0"/>
              <a:t> диктовку): </a:t>
            </a:r>
            <a:r>
              <a:rPr lang="ru-RU" sz="1600" dirty="0" err="1"/>
              <a:t>кінь</a:t>
            </a:r>
            <a:r>
              <a:rPr lang="ru-RU" sz="1600" dirty="0"/>
              <a:t>, день, пень, </a:t>
            </a:r>
            <a:r>
              <a:rPr lang="ru-RU" sz="1600" dirty="0" err="1"/>
              <a:t>вільха</a:t>
            </a:r>
            <a:endParaRPr lang="ru-RU" sz="16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88" y="404663"/>
            <a:ext cx="7960651" cy="4481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02109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0" y="5923210"/>
            <a:ext cx="43204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Складання</a:t>
            </a:r>
            <a:r>
              <a:rPr lang="ru-RU" sz="1600" b="1" dirty="0"/>
              <a:t> </a:t>
            </a:r>
            <a:r>
              <a:rPr lang="ru-RU" sz="1600" b="1" dirty="0" err="1"/>
              <a:t>слів</a:t>
            </a:r>
            <a:r>
              <a:rPr lang="ru-RU" sz="1600" b="1" dirty="0"/>
              <a:t> </a:t>
            </a:r>
            <a:r>
              <a:rPr lang="ru-RU" sz="1600" b="1" dirty="0" err="1"/>
              <a:t>із</a:t>
            </a:r>
            <a:r>
              <a:rPr lang="ru-RU" sz="1600" b="1" dirty="0"/>
              <a:t> букв (робота з </a:t>
            </a:r>
            <a:r>
              <a:rPr lang="ru-RU" sz="1600" b="1" dirty="0" err="1"/>
              <a:t>картками</a:t>
            </a:r>
            <a:r>
              <a:rPr lang="ru-RU" sz="1600" b="1" dirty="0"/>
              <a:t>):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– </a:t>
            </a:r>
            <a:r>
              <a:rPr lang="ru-RU" sz="1600" dirty="0" err="1"/>
              <a:t>сіль</a:t>
            </a:r>
            <a:r>
              <a:rPr lang="ru-RU" sz="1600" dirty="0"/>
              <a:t>, лось, </a:t>
            </a:r>
            <a:r>
              <a:rPr lang="ru-RU" sz="1600" dirty="0" err="1"/>
              <a:t>кінь</a:t>
            </a:r>
            <a:r>
              <a:rPr lang="ru-RU" sz="1600" dirty="0"/>
              <a:t>, </a:t>
            </a:r>
            <a:r>
              <a:rPr lang="ru-RU" sz="1600" dirty="0" err="1"/>
              <a:t>віль</a:t>
            </a:r>
            <a:endParaRPr lang="ru-RU" sz="16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539" y="3058459"/>
            <a:ext cx="2250181" cy="210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4442" y="332656"/>
            <a:ext cx="2144187" cy="2403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68406"/>
            <a:ext cx="2638021" cy="2433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552626"/>
            <a:ext cx="2112423" cy="2370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8450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76056" y="5661248"/>
            <a:ext cx="38164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/>
              <a:t>Бесіда</a:t>
            </a:r>
            <a:r>
              <a:rPr lang="ru-RU" sz="1600" b="1" dirty="0"/>
              <a:t>:</a:t>
            </a:r>
            <a:r>
              <a:rPr lang="ru-RU" sz="1600" dirty="0"/>
              <a:t/>
            </a:r>
            <a:br>
              <a:rPr lang="ru-RU" sz="1600" dirty="0"/>
            </a:br>
            <a:r>
              <a:rPr lang="ru-RU" sz="1600" dirty="0"/>
              <a:t>– Яку букву ми </a:t>
            </a:r>
            <a:r>
              <a:rPr lang="ru-RU" sz="1600" dirty="0" err="1"/>
              <a:t>сьогодні</a:t>
            </a:r>
            <a:r>
              <a:rPr lang="ru-RU" sz="1600" dirty="0"/>
              <a:t> </a:t>
            </a:r>
            <a:r>
              <a:rPr lang="ru-RU" sz="1600" dirty="0" err="1"/>
              <a:t>вивчили</a:t>
            </a:r>
            <a:r>
              <a:rPr lang="ru-RU" sz="1600" dirty="0"/>
              <a:t>?</a:t>
            </a:r>
            <a:br>
              <a:rPr lang="ru-RU" sz="1600" dirty="0"/>
            </a:br>
            <a:r>
              <a:rPr lang="ru-RU" sz="1600" dirty="0"/>
              <a:t>– </a:t>
            </a:r>
            <a:r>
              <a:rPr lang="ru-RU" sz="1600" dirty="0" err="1"/>
              <a:t>Чи</a:t>
            </a:r>
            <a:r>
              <a:rPr lang="ru-RU" sz="1600" dirty="0"/>
              <a:t> </a:t>
            </a:r>
            <a:r>
              <a:rPr lang="ru-RU" sz="1600" dirty="0" err="1"/>
              <a:t>має</a:t>
            </a:r>
            <a:r>
              <a:rPr lang="ru-RU" sz="1600" dirty="0"/>
              <a:t> </a:t>
            </a:r>
            <a:r>
              <a:rPr lang="ru-RU" sz="1600" dirty="0" err="1"/>
              <a:t>м’який</a:t>
            </a:r>
            <a:r>
              <a:rPr lang="ru-RU" sz="1600" dirty="0"/>
              <a:t> знак </a:t>
            </a:r>
            <a:r>
              <a:rPr lang="ru-RU" sz="1600" dirty="0" err="1"/>
              <a:t>свій</a:t>
            </a:r>
            <a:r>
              <a:rPr lang="ru-RU" sz="1600" dirty="0"/>
              <a:t> звук?</a:t>
            </a:r>
            <a:br>
              <a:rPr lang="ru-RU" sz="1600" dirty="0"/>
            </a:br>
            <a:r>
              <a:rPr lang="ru-RU" sz="1600" dirty="0"/>
              <a:t>– Для </a:t>
            </a:r>
            <a:r>
              <a:rPr lang="ru-RU" sz="1600" dirty="0" err="1"/>
              <a:t>чого</a:t>
            </a:r>
            <a:r>
              <a:rPr lang="ru-RU" sz="1600" dirty="0"/>
              <a:t> </a:t>
            </a:r>
            <a:r>
              <a:rPr lang="ru-RU" sz="1600" dirty="0" err="1"/>
              <a:t>він</a:t>
            </a:r>
            <a:r>
              <a:rPr lang="ru-RU" sz="1600" dirty="0"/>
              <a:t> </a:t>
            </a:r>
            <a:r>
              <a:rPr lang="ru-RU" sz="1600" dirty="0" err="1"/>
              <a:t>потрібен</a:t>
            </a:r>
            <a:r>
              <a:rPr lang="ru-RU" sz="1600" dirty="0"/>
              <a:t>?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92696"/>
            <a:ext cx="6120680" cy="4549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673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24128" y="5517232"/>
            <a:ext cx="307808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 err="1"/>
              <a:t>Діти</a:t>
            </a:r>
            <a:r>
              <a:rPr lang="ru-RU" sz="1400" dirty="0"/>
              <a:t> </a:t>
            </a:r>
            <a:r>
              <a:rPr lang="ru-RU" sz="1400" dirty="0" err="1"/>
              <a:t>обирають</a:t>
            </a:r>
            <a:r>
              <a:rPr lang="ru-RU" sz="1400" dirty="0"/>
              <a:t> смайлик:</a:t>
            </a:r>
            <a:br>
              <a:rPr lang="ru-RU" sz="1400" dirty="0"/>
            </a:br>
            <a:r>
              <a:rPr lang="ru-RU" sz="1400" dirty="0"/>
              <a:t>😊 – </a:t>
            </a:r>
            <a:r>
              <a:rPr lang="ru-RU" sz="1400" dirty="0" err="1"/>
              <a:t>було</a:t>
            </a:r>
            <a:r>
              <a:rPr lang="ru-RU" sz="1400" dirty="0"/>
              <a:t> </a:t>
            </a:r>
            <a:r>
              <a:rPr lang="ru-RU" sz="1400" dirty="0" err="1"/>
              <a:t>цікаво</a:t>
            </a:r>
            <a:r>
              <a:rPr lang="ru-RU" sz="1400" dirty="0"/>
              <a:t> і </a:t>
            </a:r>
            <a:r>
              <a:rPr lang="ru-RU" sz="1400" dirty="0" err="1"/>
              <a:t>зрозуміло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😐 – </a:t>
            </a:r>
            <a:r>
              <a:rPr lang="ru-RU" sz="1400" dirty="0" err="1"/>
              <a:t>трохи</a:t>
            </a:r>
            <a:r>
              <a:rPr lang="ru-RU" sz="1400" dirty="0"/>
              <a:t> </a:t>
            </a:r>
            <a:r>
              <a:rPr lang="ru-RU" sz="1400" dirty="0" err="1"/>
              <a:t>важко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😟 – </a:t>
            </a:r>
            <a:r>
              <a:rPr lang="ru-RU" sz="1400" dirty="0" err="1"/>
              <a:t>мені</a:t>
            </a:r>
            <a:r>
              <a:rPr lang="ru-RU" sz="1400" dirty="0"/>
              <a:t> </a:t>
            </a:r>
            <a:r>
              <a:rPr lang="ru-RU" sz="1400" dirty="0" err="1"/>
              <a:t>було</a:t>
            </a:r>
            <a:r>
              <a:rPr lang="ru-RU" sz="1400" dirty="0"/>
              <a:t> </a:t>
            </a:r>
            <a:r>
              <a:rPr lang="ru-RU" sz="1400" dirty="0" err="1"/>
              <a:t>складн</a:t>
            </a:r>
            <a:endParaRPr lang="ru-RU" sz="14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48781"/>
            <a:ext cx="2256699" cy="2196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75856" y="476672"/>
            <a:ext cx="29633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</a:rPr>
              <a:t>Смайлик-</a:t>
            </a:r>
            <a:r>
              <a:rPr lang="ru-RU" sz="2400" b="1" dirty="0" err="1" smtClean="0">
                <a:solidFill>
                  <a:schemeClr val="bg2">
                    <a:lumMod val="25000"/>
                  </a:schemeClr>
                </a:solidFill>
              </a:rPr>
              <a:t>рефлексія</a:t>
            </a:r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334" y="1448781"/>
            <a:ext cx="2299794" cy="2196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9231" y="1448780"/>
            <a:ext cx="2299230" cy="2196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95315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99" y="852534"/>
            <a:ext cx="8183021" cy="4592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06210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41</TotalTime>
  <Words>165</Words>
  <Application>Microsoft Office PowerPoint</Application>
  <PresentationFormat>Экран (4:3)</PresentationFormat>
  <Paragraphs>30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Твердый переплет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Natali Famali</dc:creator>
  <cp:lastModifiedBy>Natali Famali</cp:lastModifiedBy>
  <cp:revision>6</cp:revision>
  <dcterms:created xsi:type="dcterms:W3CDTF">2025-04-09T09:42:04Z</dcterms:created>
  <dcterms:modified xsi:type="dcterms:W3CDTF">2025-04-09T10:34:35Z</dcterms:modified>
</cp:coreProperties>
</file>