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9" r:id="rId2"/>
    <p:sldId id="256" r:id="rId3"/>
    <p:sldId id="257" r:id="rId4"/>
    <p:sldId id="261" r:id="rId5"/>
    <p:sldId id="259" r:id="rId6"/>
    <p:sldId id="258" r:id="rId7"/>
    <p:sldId id="260" r:id="rId8"/>
    <p:sldId id="262" r:id="rId9"/>
    <p:sldId id="263" r:id="rId10"/>
    <p:sldId id="264" r:id="rId11"/>
    <p:sldId id="268" r:id="rId12"/>
    <p:sldId id="265" r:id="rId13"/>
    <p:sldId id="267" r:id="rId14"/>
    <p:sldId id="266" r:id="rId15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99"/>
    <a:srgbClr val="FFFF00"/>
    <a:srgbClr val="FFFF66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70" d="100"/>
          <a:sy n="70" d="100"/>
        </p:scale>
        <p:origin x="714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35585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15779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9356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3109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2869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30811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3217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8841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13702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11497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023644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0">
              <a:schemeClr val="accent4">
                <a:lumMod val="5000"/>
                <a:lumOff val="95000"/>
              </a:schemeClr>
            </a:gs>
            <a:gs pos="100000">
              <a:srgbClr val="FFFF66"/>
            </a:gs>
            <a:gs pos="11000">
              <a:srgbClr val="FFFF99"/>
            </a:gs>
            <a:gs pos="74000">
              <a:srgbClr val="FFCC99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D2DFCD-B0AE-4D61-AB28-E33417EA7560}" type="datetimeFigureOut">
              <a:rPr lang="ru-RU" smtClean="0"/>
              <a:t>13.04.2020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88C95-7F32-44B0-B95B-9B61B24ACF2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48355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g"/><Relationship Id="rId4" Type="http://schemas.openxmlformats.org/officeDocument/2006/relationships/image" Target="../media/image9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7" Type="http://schemas.openxmlformats.org/officeDocument/2006/relationships/image" Target="../media/image23.jp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g"/><Relationship Id="rId5" Type="http://schemas.openxmlformats.org/officeDocument/2006/relationships/image" Target="../media/image21.jpg"/><Relationship Id="rId4" Type="http://schemas.openxmlformats.org/officeDocument/2006/relationships/image" Target="../media/image2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30.png"/><Relationship Id="rId7" Type="http://schemas.microsoft.com/office/2007/relationships/hdphoto" Target="../media/hdphoto1.wdp"/><Relationship Id="rId12" Type="http://schemas.openxmlformats.org/officeDocument/2006/relationships/image" Target="../media/image37.jp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11" Type="http://schemas.openxmlformats.org/officeDocument/2006/relationships/image" Target="../media/image36.png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image" Target="../media/image31.png"/><Relationship Id="rId9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5" Type="http://schemas.microsoft.com/office/2007/relationships/hdphoto" Target="../media/hdphoto4.wdp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04799" y="118492"/>
            <a:ext cx="1162334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Апостроф</a:t>
            </a:r>
            <a:r>
              <a:rPr lang="uk-UA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Спостереження за звуками, позначуваними буквами, між якими ставиться апостроф. Вимова слів з апострофом.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Читання слів і складів з апострофом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uk-UA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Опрацювання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тексту Д. Чередниченка «П’ятеро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»,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«Як ми виграли комп’ютер».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Опрацювання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віршів М.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Хоросницької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«Я навчився вже читати…»,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В.Зорик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«Книжка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Вивчення напам'ять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вірша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Н.Гуркіна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«Маю десять пальців я».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121624" y="4365571"/>
            <a:ext cx="7014948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uk-UA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Мета :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ознайомити учнів зі знаком «апостроф», 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навчити їх читати склади та слова з апострофом,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вдосконалити вміння складати звуко-</a:t>
            </a:r>
            <a:r>
              <a:rPr lang="uk-UA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буквенний</a:t>
            </a: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аналіз слів,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словниковий запас учні,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розвивати увагу, логічне мислення та пам’ять,</a:t>
            </a:r>
          </a:p>
          <a:p>
            <a:pPr marL="285750" indent="-285750" algn="just">
              <a:buFont typeface="Wingdings" panose="05000000000000000000" pitchFamily="2" charset="2"/>
              <a:buChar char="q"/>
            </a:pPr>
            <a:r>
              <a:rPr lang="uk-UA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виховувати старанність та працелюбність.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6728" y="3833526"/>
            <a:ext cx="3452883" cy="2778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22471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560713" cy="4475156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5677470" y="462759"/>
            <a:ext cx="595042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построф потрібен для того, щоб роздільно вимовляти слова.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638998" y="1657611"/>
            <a:ext cx="471154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 існує лише в українській мові.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5677470" y="2364829"/>
            <a:ext cx="6219908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Він дуже схожий на кому, але ставиться угорі.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31307"/>
            <a:ext cx="5915119" cy="2026693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5677470" y="3072047"/>
            <a:ext cx="551997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Ставиться лише перед «я», «ю», «є», «ї».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5677470" y="3712901"/>
            <a:ext cx="5407762" cy="579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Попередній приголосний не пом'якшує.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0609" y="4475156"/>
            <a:ext cx="4258103" cy="2272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1337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83907" y="3138986"/>
            <a:ext cx="5305060" cy="3548418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8167526" y="259994"/>
            <a:ext cx="1819922" cy="9863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uk-UA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Хом'як</a:t>
            </a:r>
            <a:endParaRPr lang="ru-RU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37013" y="259994"/>
            <a:ext cx="5041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приголосний твердий</a:t>
            </a:r>
            <a:endParaRPr lang="ru-RU" sz="28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37013" y="783214"/>
            <a:ext cx="33416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голосний  </a:t>
            </a:r>
            <a:endParaRPr lang="ru-RU" sz="28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237013" y="1244552"/>
            <a:ext cx="50900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приголосний твердий</a:t>
            </a:r>
            <a:endParaRPr lang="ru-RU" sz="28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37013" y="1767772"/>
            <a:ext cx="57405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Буква «я» позначає два звуки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й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 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800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41823" y="2229110"/>
            <a:ext cx="50371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Звук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[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]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приголосний твердий</a:t>
            </a:r>
            <a:endParaRPr lang="ru-RU" sz="28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37013" y="4035133"/>
            <a:ext cx="40158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Скільки складів у слові? 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37013" y="4802573"/>
            <a:ext cx="5532925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Поклич слово, щоб дізнатися куди </a:t>
            </a:r>
          </a:p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падає наголос.</a:t>
            </a:r>
            <a:endParaRPr lang="ru-RU" sz="2800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37013" y="5739290"/>
            <a:ext cx="48279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Полічи букви та звуки у слові.</a:t>
            </a:r>
            <a:endParaRPr lang="ru-RU" sz="2800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8231969" y="1170919"/>
            <a:ext cx="1829614" cy="84432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Прямоугольник 14"/>
          <p:cNvSpPr/>
          <p:nvPr/>
        </p:nvSpPr>
        <p:spPr>
          <a:xfrm>
            <a:off x="8231969" y="1306434"/>
            <a:ext cx="453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endParaRPr lang="ru-RU" sz="2800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8528206" y="1306434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8882467" y="1306434"/>
            <a:ext cx="4539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endParaRPr lang="ru-RU" sz="2800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9169086" y="1331473"/>
            <a:ext cx="38664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</a:t>
            </a:r>
            <a:endParaRPr lang="ru-RU" sz="2800" dirty="0"/>
          </a:p>
        </p:txBody>
      </p:sp>
      <p:sp>
        <p:nvSpPr>
          <p:cNvPr id="19" name="Прямоугольник 18"/>
          <p:cNvSpPr/>
          <p:nvPr/>
        </p:nvSpPr>
        <p:spPr>
          <a:xfrm>
            <a:off x="9410572" y="1306434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</a:t>
            </a:r>
            <a:endParaRPr lang="ru-RU" sz="2800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9697380" y="1306434"/>
            <a:ext cx="3642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>
            <a:off x="8902280" y="1170919"/>
            <a:ext cx="0" cy="844329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H="1">
            <a:off x="9487590" y="385469"/>
            <a:ext cx="145158" cy="272269"/>
          </a:xfrm>
          <a:prstGeom prst="line">
            <a:avLst/>
          </a:prstGeom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7943141" y="2266819"/>
            <a:ext cx="28385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букв та 6 звуків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81708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4" dur="50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5" grpId="0"/>
      <p:bldP spid="16" grpId="0"/>
      <p:bldP spid="17" grpId="0"/>
      <p:bldP spid="18" grpId="0"/>
      <p:bldP spid="20" grpId="0"/>
      <p:bldP spid="2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30305"/>
            <a:ext cx="5860212" cy="3227695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830020" y="760442"/>
            <a:ext cx="142846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М'ята</a:t>
            </a:r>
            <a:endParaRPr lang="ru-RU" sz="4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8732290" y="760442"/>
            <a:ext cx="176650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Солов'ї</a:t>
            </a:r>
            <a:endParaRPr lang="ru-RU" sz="40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620962" y="1468328"/>
            <a:ext cx="1637526" cy="7096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2620962" y="1561560"/>
            <a:ext cx="184658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= О – О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H="1">
            <a:off x="3544253" y="1408107"/>
            <a:ext cx="489" cy="82449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 flipH="1">
            <a:off x="3544253" y="667210"/>
            <a:ext cx="232011" cy="28097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3" name="Прямоугольник 12"/>
          <p:cNvSpPr/>
          <p:nvPr/>
        </p:nvSpPr>
        <p:spPr>
          <a:xfrm>
            <a:off x="8527636" y="1492296"/>
            <a:ext cx="2240447" cy="70968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8527636" y="1561560"/>
            <a:ext cx="233269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 О – О – = О </a:t>
            </a:r>
            <a:endParaRPr lang="ru-RU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73043" y="3514725"/>
            <a:ext cx="3619500" cy="3343275"/>
          </a:xfrm>
          <a:prstGeom prst="rect">
            <a:avLst/>
          </a:prstGeom>
        </p:spPr>
      </p:pic>
      <p:cxnSp>
        <p:nvCxnSpPr>
          <p:cNvPr id="16" name="Прямая соединительная линия 15"/>
          <p:cNvCxnSpPr/>
          <p:nvPr/>
        </p:nvCxnSpPr>
        <p:spPr>
          <a:xfrm flipH="1">
            <a:off x="9214956" y="1434890"/>
            <a:ext cx="489" cy="82449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 flipH="1">
            <a:off x="9831750" y="1434890"/>
            <a:ext cx="489" cy="824496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 flipH="1">
            <a:off x="10266788" y="580967"/>
            <a:ext cx="232011" cy="280973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21" name="Прямоугольник 20"/>
          <p:cNvSpPr/>
          <p:nvPr/>
        </p:nvSpPr>
        <p:spPr>
          <a:xfrm>
            <a:off x="5083850" y="2084780"/>
            <a:ext cx="2909964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Полічи букви </a:t>
            </a:r>
          </a:p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 звуки у словах.</a:t>
            </a:r>
          </a:p>
          <a:p>
            <a:pPr algn="ctr"/>
            <a:r>
              <a:rPr lang="uk-UA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Перевір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себе.</a:t>
            </a:r>
            <a:endParaRPr lang="ru-RU" sz="2800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914847" y="2515667"/>
            <a:ext cx="31206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 букви та 5 звуків.</a:t>
            </a:r>
            <a:endParaRPr lang="ru-RU" sz="2800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8918642" y="2712748"/>
            <a:ext cx="292830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 букв та 7 звуків.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60997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200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2000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2000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2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  <p:bldP spid="7" grpId="0"/>
      <p:bldP spid="13" grpId="0" animBg="1"/>
      <p:bldP spid="14" grpId="0"/>
      <p:bldP spid="22" grpId="0"/>
      <p:bldP spid="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20085" y="251964"/>
            <a:ext cx="753482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Чітко прочитай слова з апострофом та без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311347" y="4334681"/>
            <a:ext cx="58373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Перші слова вимовлялися м'яко.</a:t>
            </a:r>
            <a:endParaRPr lang="ru-RU" sz="3200" dirty="0"/>
          </a:p>
        </p:txBody>
      </p:sp>
      <p:sp>
        <p:nvSpPr>
          <p:cNvPr id="8" name="Овал 7"/>
          <p:cNvSpPr/>
          <p:nvPr/>
        </p:nvSpPr>
        <p:spPr>
          <a:xfrm>
            <a:off x="627798" y="1613215"/>
            <a:ext cx="2215480" cy="209862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11347" y="5044364"/>
            <a:ext cx="5089920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Слова у другому стовпчику </a:t>
            </a:r>
          </a:p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вимовлялися роздільно.</a:t>
            </a:r>
            <a:endParaRPr lang="ru-RU" sz="3200" dirty="0"/>
          </a:p>
        </p:txBody>
      </p:sp>
      <p:sp>
        <p:nvSpPr>
          <p:cNvPr id="9" name="Овал 8"/>
          <p:cNvSpPr/>
          <p:nvPr/>
        </p:nvSpPr>
        <p:spPr>
          <a:xfrm>
            <a:off x="2979755" y="1613215"/>
            <a:ext cx="2215480" cy="2098624"/>
          </a:xfrm>
          <a:prstGeom prst="ellipse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991725" y="1934149"/>
            <a:ext cx="397606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Буря          Пір'я</a:t>
            </a:r>
            <a:endParaRPr lang="ru-RU" sz="4000" dirty="0" smtClean="0"/>
          </a:p>
        </p:txBody>
      </p:sp>
      <p:sp>
        <p:nvSpPr>
          <p:cNvPr id="5" name="Прямоугольник 4"/>
          <p:cNvSpPr/>
          <p:nvPr/>
        </p:nvSpPr>
        <p:spPr>
          <a:xfrm>
            <a:off x="991725" y="2643832"/>
            <a:ext cx="401597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Буряк        Бур'ян</a:t>
            </a:r>
            <a:endParaRPr lang="ru-RU" sz="40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454" y="265099"/>
            <a:ext cx="2917553" cy="182347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16454" y="2500832"/>
            <a:ext cx="3025370" cy="17017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144" y="4359510"/>
            <a:ext cx="2450559" cy="2254514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44196" y="4614865"/>
            <a:ext cx="2995824" cy="19991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3064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273" y="2007926"/>
            <a:ext cx="8140631" cy="450184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69824" y="612454"/>
            <a:ext cx="9220153" cy="6155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Чітко та роздільно прочитай слова з апострофом</a:t>
            </a:r>
            <a:endParaRPr lang="ru-RU" sz="3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37527" y="2914400"/>
            <a:ext cx="2677722" cy="178403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87248" y="235859"/>
            <a:ext cx="2025181" cy="2531477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94655" y="4845497"/>
            <a:ext cx="2742065" cy="182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97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958"/>
          <a:stretch/>
        </p:blipFill>
        <p:spPr>
          <a:xfrm>
            <a:off x="369277" y="2228001"/>
            <a:ext cx="6781496" cy="263022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667" y="3543111"/>
            <a:ext cx="4972334" cy="3314889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369277" y="163509"/>
            <a:ext cx="111521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Прочитай текст Дмитра Чередниченка «П'ятеро».</a:t>
            </a:r>
          </a:p>
          <a:p>
            <a:pPr>
              <a:lnSpc>
                <a:spcPct val="150000"/>
              </a:lnSpc>
            </a:pPr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Подумай, про яких братів розповідається в тексті.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349842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373"/>
          <a:stretch/>
        </p:blipFill>
        <p:spPr>
          <a:xfrm>
            <a:off x="808227" y="2156347"/>
            <a:ext cx="10711106" cy="4465914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2011345" y="664907"/>
            <a:ext cx="774949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Прочитай вірш. Вивчи його напам'ять.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142154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8552338" cy="4238856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133" y="4398877"/>
            <a:ext cx="3109386" cy="2207664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49063" y="3330053"/>
            <a:ext cx="2247900" cy="3276487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83802" y="107749"/>
            <a:ext cx="3187053" cy="303123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1900" y="4398877"/>
            <a:ext cx="2979420" cy="22345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31" t="12089" r="3035" b="12686"/>
          <a:stretch/>
        </p:blipFill>
        <p:spPr>
          <a:xfrm>
            <a:off x="6908709" y="4398878"/>
            <a:ext cx="2582964" cy="22076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079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37" r="6046" b="15588"/>
          <a:stretch/>
        </p:blipFill>
        <p:spPr>
          <a:xfrm>
            <a:off x="245661" y="245660"/>
            <a:ext cx="6755292" cy="450376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5071" y="3057099"/>
            <a:ext cx="4800325" cy="3455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87877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учасна дитяча руханка - танець, фізкультхвилинка 'Hare Dance'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538449" y="914400"/>
            <a:ext cx="9343562" cy="5255753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4135175" y="128914"/>
            <a:ext cx="415011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Давай</a:t>
            </a: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порухаємося!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7571453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772" y="1"/>
            <a:ext cx="5636525" cy="6857999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99"/>
          <a:stretch/>
        </p:blipFill>
        <p:spPr>
          <a:xfrm>
            <a:off x="6032312" y="0"/>
            <a:ext cx="591403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7491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238518" y="662218"/>
            <a:ext cx="622439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 яких з поданих слів є апостроф?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51226" y="4543347"/>
            <a:ext cx="3793647" cy="2137088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73" r="6622"/>
          <a:stretch/>
        </p:blipFill>
        <p:spPr>
          <a:xfrm>
            <a:off x="211079" y="4499821"/>
            <a:ext cx="2797791" cy="218061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2172" y="3794061"/>
            <a:ext cx="2842848" cy="284284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498" y="296417"/>
            <a:ext cx="2765845" cy="177804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99535" l="0" r="99149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285825" y="193881"/>
            <a:ext cx="2501364" cy="2288482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780" b="99415" l="429" r="9757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36973" y="4292278"/>
            <a:ext cx="3199301" cy="2344631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8" r="15699" b="3842"/>
          <a:stretch/>
        </p:blipFill>
        <p:spPr>
          <a:xfrm>
            <a:off x="152923" y="2253911"/>
            <a:ext cx="2412811" cy="224591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1" r="40795" b="12551"/>
          <a:stretch/>
        </p:blipFill>
        <p:spPr>
          <a:xfrm>
            <a:off x="2975979" y="1498202"/>
            <a:ext cx="2387591" cy="2520428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741" r="17164" b="11784"/>
          <a:stretch/>
        </p:blipFill>
        <p:spPr>
          <a:xfrm>
            <a:off x="5741824" y="1771710"/>
            <a:ext cx="3285531" cy="193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565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19100" y="174397"/>
            <a:ext cx="1123950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ми сьогодні вивчили?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Що ви запам'ятали про апостроф?</a:t>
            </a:r>
            <a:endParaRPr lang="ru-RU" sz="28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що він схожий?</a:t>
            </a: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k-UA" sz="2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Чи пом'якшує він букву перед якою стоїть?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477671" y="3144958"/>
            <a:ext cx="3384645" cy="941696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 легко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285396" y="3149077"/>
            <a:ext cx="3384645" cy="941696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Виникли певні труднощі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093121" y="3177223"/>
            <a:ext cx="3384645" cy="941696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Було складно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889" b="100000" l="0" r="100000">
                        <a14:foregroundMark x1="36000" y1="6222" x2="36000" y2="6222"/>
                        <a14:foregroundMark x1="34667" y1="8000" x2="7111" y2="36444"/>
                        <a14:foregroundMark x1="7111" y1="36444" x2="6222" y2="62667"/>
                        <a14:foregroundMark x1="6222" y1="62667" x2="35111" y2="92444"/>
                        <a14:foregroundMark x1="36000" y1="92444" x2="63111" y2="93333"/>
                        <a14:foregroundMark x1="64444" y1="93333" x2="92000" y2="66667"/>
                        <a14:foregroundMark x1="92000" y1="66667" x2="90222" y2="27556"/>
                        <a14:foregroundMark x1="90222" y1="27556" x2="65333" y2="6667"/>
                        <a14:foregroundMark x1="65333" y1="6667" x2="36444" y2="666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862" y="4088485"/>
            <a:ext cx="2558180" cy="25581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>
                        <a14:foregroundMark x1="41844" y1="17730" x2="21135" y2="31489"/>
                        <a14:foregroundMark x1="21135" y1="31489" x2="17163" y2="57163"/>
                        <a14:foregroundMark x1="17730" y1="57163" x2="33475" y2="78298"/>
                        <a14:foregroundMark x1="33901" y1="78298" x2="61560" y2="80284"/>
                        <a14:foregroundMark x1="61560" y1="80284" x2="81844" y2="59574"/>
                        <a14:foregroundMark x1="81844" y1="59574" x2="82837" y2="43830"/>
                        <a14:foregroundMark x1="82837" y1="43830" x2="85248" y2="37447"/>
                        <a14:foregroundMark x1="85248" y1="37447" x2="77305" y2="17730"/>
                        <a14:foregroundMark x1="77305" y1="17730" x2="72908" y2="27092"/>
                        <a14:foregroundMark x1="72908" y1="27092" x2="49787" y2="17163"/>
                        <a14:foregroundMark x1="31915" y1="36454" x2="26099" y2="39433"/>
                        <a14:foregroundMark x1="26099" y1="39433" x2="23546" y2="49787"/>
                        <a14:foregroundMark x1="23546" y1="49787" x2="31915" y2="57163"/>
                        <a14:foregroundMark x1="31915" y1="57163" x2="43262" y2="50780"/>
                        <a14:foregroundMark x1="43830" y1="50780" x2="43830" y2="40851"/>
                        <a14:foregroundMark x1="43830" y1="40851" x2="30922" y2="35887"/>
                        <a14:foregroundMark x1="61135" y1="37872" x2="54184" y2="42837"/>
                        <a14:foregroundMark x1="54184" y1="42837" x2="57589" y2="53191"/>
                        <a14:foregroundMark x1="58156" y1="54184" x2="68511" y2="57163"/>
                        <a14:foregroundMark x1="68511" y1="57163" x2="75461" y2="47801"/>
                        <a14:foregroundMark x1="75461" y1="47801" x2="61135" y2="35461"/>
                        <a14:foregroundMark x1="36879" y1="65532" x2="46241" y2="67943"/>
                        <a14:foregroundMark x1="47801" y1="67943" x2="63546" y2="6510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0791"/>
          <a:stretch/>
        </p:blipFill>
        <p:spPr>
          <a:xfrm>
            <a:off x="4251276" y="3650335"/>
            <a:ext cx="3452883" cy="308027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0" r="100000">
                        <a14:foregroundMark x1="42667" y1="1778" x2="16889" y2="16000"/>
                        <a14:foregroundMark x1="16889" y1="16000" x2="12444" y2="70667"/>
                        <a14:foregroundMark x1="13778" y1="70667" x2="18222" y2="95556"/>
                        <a14:foregroundMark x1="18222" y1="95556" x2="42222" y2="94667"/>
                        <a14:foregroundMark x1="42222" y1="92889" x2="79111" y2="79556"/>
                        <a14:foregroundMark x1="80444" y1="79111" x2="95111" y2="45778"/>
                        <a14:foregroundMark x1="95111" y1="45778" x2="79111" y2="10222"/>
                        <a14:foregroundMark x1="79111" y1="11556" x2="44889" y2="0"/>
                        <a14:foregroundMark x1="21778" y1="19111" x2="37778" y2="16444"/>
                        <a14:foregroundMark x1="62667" y1="23556" x2="78667" y2="2222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1737" y="4255541"/>
            <a:ext cx="2475070" cy="2475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8593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278</Words>
  <Application>Microsoft Office PowerPoint</Application>
  <PresentationFormat>Широкоэкранный</PresentationFormat>
  <Paragraphs>59</Paragraphs>
  <Slides>14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Symbol</vt:lpstr>
      <vt:lpstr>Times New Roman</vt:lpstr>
      <vt:lpstr>Wingdings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15</cp:revision>
  <dcterms:created xsi:type="dcterms:W3CDTF">2020-04-13T12:10:58Z</dcterms:created>
  <dcterms:modified xsi:type="dcterms:W3CDTF">2020-04-13T14:33:11Z</dcterms:modified>
</cp:coreProperties>
</file>