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Bobby Jones Soft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IreneFlorentina" panose="020B0604020202020204" charset="0"/>
      <p:regular r:id="rId18"/>
    </p:embeddedFont>
    <p:embeddedFont>
      <p:font typeface="JA Jayagiri Script" panose="020B0604020202020204" charset="0"/>
      <p:regular r:id="rId19"/>
    </p:embeddedFont>
    <p:embeddedFont>
      <p:font typeface="Roboto Mono Regular Bold Italics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5" d="100"/>
          <a:sy n="55" d="100"/>
        </p:scale>
        <p:origin x="78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lOYE6vrpho4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628998" y="674439"/>
            <a:ext cx="2427206" cy="2427206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518633" y="518633"/>
            <a:ext cx="1020134" cy="1020134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637744" y="9710390"/>
            <a:ext cx="1153220" cy="1153220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-1232763" y="5994417"/>
            <a:ext cx="10769296" cy="1989375"/>
            <a:chOff x="0" y="0"/>
            <a:chExt cx="2200008" cy="4064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200008" cy="406400"/>
            </a:xfrm>
            <a:custGeom>
              <a:avLst/>
              <a:gdLst/>
              <a:ahLst/>
              <a:cxnLst/>
              <a:rect l="l" t="t" r="r" b="b"/>
              <a:pathLst>
                <a:path w="2200008" h="406400">
                  <a:moveTo>
                    <a:pt x="1996808" y="0"/>
                  </a:moveTo>
                  <a:cubicBezTo>
                    <a:pt x="2109032" y="0"/>
                    <a:pt x="2200008" y="90976"/>
                    <a:pt x="2200008" y="203200"/>
                  </a:cubicBezTo>
                  <a:cubicBezTo>
                    <a:pt x="2200008" y="315424"/>
                    <a:pt x="2109032" y="406400"/>
                    <a:pt x="1996808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812800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536534" y="4997749"/>
            <a:ext cx="9771039" cy="1256266"/>
            <a:chOff x="0" y="0"/>
            <a:chExt cx="3160916" cy="4064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3160916" cy="406400"/>
            </a:xfrm>
            <a:custGeom>
              <a:avLst/>
              <a:gdLst/>
              <a:ahLst/>
              <a:cxnLst/>
              <a:rect l="l" t="t" r="r" b="b"/>
              <a:pathLst>
                <a:path w="3160916" h="406400">
                  <a:moveTo>
                    <a:pt x="2957716" y="0"/>
                  </a:moveTo>
                  <a:cubicBezTo>
                    <a:pt x="3069940" y="0"/>
                    <a:pt x="3160916" y="90976"/>
                    <a:pt x="3160916" y="203200"/>
                  </a:cubicBezTo>
                  <a:cubicBezTo>
                    <a:pt x="3160916" y="315424"/>
                    <a:pt x="3069940" y="406400"/>
                    <a:pt x="2957716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812800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8" name="Freeform 18"/>
          <p:cNvSpPr/>
          <p:nvPr/>
        </p:nvSpPr>
        <p:spPr>
          <a:xfrm>
            <a:off x="254733" y="3246492"/>
            <a:ext cx="8600032" cy="6321023"/>
          </a:xfrm>
          <a:custGeom>
            <a:avLst/>
            <a:gdLst/>
            <a:ahLst/>
            <a:cxnLst/>
            <a:rect l="l" t="t" r="r" b="b"/>
            <a:pathLst>
              <a:path w="8600032" h="6321023">
                <a:moveTo>
                  <a:pt x="0" y="0"/>
                </a:moveTo>
                <a:lnTo>
                  <a:pt x="8600032" y="0"/>
                </a:lnTo>
                <a:lnTo>
                  <a:pt x="8600032" y="6321023"/>
                </a:lnTo>
                <a:lnTo>
                  <a:pt x="0" y="632102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846364" y="995794"/>
            <a:ext cx="15488201" cy="26256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43"/>
              </a:lnSpc>
            </a:pPr>
            <a:r>
              <a:rPr lang="en-US" sz="7410">
                <a:solidFill>
                  <a:srgbClr val="E40E55"/>
                </a:solidFill>
                <a:latin typeface="JA Jayagiri Script"/>
              </a:rPr>
              <a:t>ДІАГНОСТУВАЛЬНА РОБОТА.</a:t>
            </a:r>
          </a:p>
          <a:p>
            <a:pPr algn="ctr">
              <a:lnSpc>
                <a:spcPts val="6743"/>
              </a:lnSpc>
            </a:pPr>
            <a:endParaRPr lang="en-US" sz="7410">
              <a:solidFill>
                <a:srgbClr val="E40E55"/>
              </a:solidFill>
              <a:latin typeface="JA Jayagiri Script"/>
            </a:endParaRPr>
          </a:p>
          <a:p>
            <a:pPr algn="ctr">
              <a:lnSpc>
                <a:spcPts val="6743"/>
              </a:lnSpc>
            </a:pPr>
            <a:r>
              <a:rPr lang="en-US" sz="7410">
                <a:solidFill>
                  <a:srgbClr val="E40E55"/>
                </a:solidFill>
                <a:latin typeface="JA Jayagiri Script"/>
              </a:rPr>
              <a:t> СПИСУВАННЯ</a:t>
            </a:r>
          </a:p>
        </p:txBody>
      </p:sp>
      <p:grpSp>
        <p:nvGrpSpPr>
          <p:cNvPr id="20" name="Group 20"/>
          <p:cNvGrpSpPr/>
          <p:nvPr/>
        </p:nvGrpSpPr>
        <p:grpSpPr>
          <a:xfrm>
            <a:off x="14422053" y="3294950"/>
            <a:ext cx="652912" cy="652912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13560360" y="4943262"/>
            <a:ext cx="3698940" cy="24510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800"/>
              </a:lnSpc>
            </a:pPr>
            <a:r>
              <a:rPr lang="en-US" sz="7000">
                <a:solidFill>
                  <a:srgbClr val="FFFFFF"/>
                </a:solidFill>
                <a:latin typeface="JA Jayagiri Script"/>
              </a:rPr>
              <a:t>3 КЛАС</a:t>
            </a:r>
          </a:p>
          <a:p>
            <a:pPr algn="r">
              <a:lnSpc>
                <a:spcPts val="9800"/>
              </a:lnSpc>
              <a:spcBef>
                <a:spcPct val="0"/>
              </a:spcBef>
            </a:pPr>
            <a:endParaRPr lang="en-US" sz="7000">
              <a:solidFill>
                <a:srgbClr val="FFFFFF"/>
              </a:solidFill>
              <a:latin typeface="JA Jayagiri Scrip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0214354" y="7384351"/>
            <a:ext cx="7621556" cy="59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FFAD0E"/>
                </a:solidFill>
                <a:latin typeface="IreneFlorentina Bold Italics"/>
              </a:rPr>
              <a:t>ТЕМА:"ДОСЛІДЖУЄМО РЕЧЕННЯ".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803563" y="6210095"/>
            <a:ext cx="8428087" cy="1021700"/>
            <a:chOff x="0" y="0"/>
            <a:chExt cx="2004288" cy="24297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2004288" cy="242971"/>
            </a:xfrm>
            <a:custGeom>
              <a:avLst/>
              <a:gdLst/>
              <a:ahLst/>
              <a:cxnLst/>
              <a:rect l="l" t="t" r="r" b="b"/>
              <a:pathLst>
                <a:path w="2004288" h="242971">
                  <a:moveTo>
                    <a:pt x="1002144" y="0"/>
                  </a:moveTo>
                  <a:cubicBezTo>
                    <a:pt x="448675" y="0"/>
                    <a:pt x="0" y="54391"/>
                    <a:pt x="0" y="121485"/>
                  </a:cubicBezTo>
                  <a:cubicBezTo>
                    <a:pt x="0" y="188580"/>
                    <a:pt x="448675" y="242971"/>
                    <a:pt x="1002144" y="242971"/>
                  </a:cubicBezTo>
                  <a:cubicBezTo>
                    <a:pt x="1555613" y="242971"/>
                    <a:pt x="2004288" y="188580"/>
                    <a:pt x="2004288" y="121485"/>
                  </a:cubicBezTo>
                  <a:cubicBezTo>
                    <a:pt x="2004288" y="54391"/>
                    <a:pt x="1555613" y="0"/>
                    <a:pt x="1002144" y="0"/>
                  </a:cubicBezTo>
                  <a:close/>
                </a:path>
              </a:pathLst>
            </a:custGeom>
            <a:solidFill>
              <a:srgbClr val="645D6A">
                <a:alpha val="22745"/>
              </a:srgbClr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>
            <a:off x="5588606" y="2883314"/>
            <a:ext cx="6858000" cy="4114800"/>
          </a:xfrm>
          <a:custGeom>
            <a:avLst/>
            <a:gdLst/>
            <a:ahLst/>
            <a:cxnLst/>
            <a:rect l="l" t="t" r="r" b="b"/>
            <a:pathLst>
              <a:path w="6858000" h="4114800">
                <a:moveTo>
                  <a:pt x="0" y="0"/>
                </a:moveTo>
                <a:lnTo>
                  <a:pt x="6858000" y="0"/>
                </a:lnTo>
                <a:lnTo>
                  <a:pt x="6858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973021" y="9493329"/>
            <a:ext cx="723088" cy="441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FFFFF"/>
                </a:solidFill>
                <a:latin typeface="IreneFlorentina Bold Italics"/>
              </a:rPr>
              <a:t>07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1424629" y="6349470"/>
            <a:ext cx="1520149" cy="15201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4673188" y="575648"/>
            <a:ext cx="1520149" cy="1520149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82370" y="3383067"/>
            <a:ext cx="1520149" cy="1520149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118514" y="721526"/>
            <a:ext cx="1520149" cy="1520149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028700" y="1011341"/>
            <a:ext cx="1235632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JA Jayagiri Script"/>
              </a:rPr>
              <a:t>01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260773" y="3749779"/>
            <a:ext cx="1235632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JA Jayagiri Script"/>
              </a:rPr>
              <a:t>02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4673188" y="926464"/>
            <a:ext cx="1235632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JA Jayagiri Script"/>
              </a:rPr>
              <a:t>04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403032" y="6766962"/>
            <a:ext cx="1235632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JA Jayagiri Script"/>
              </a:rPr>
              <a:t>03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536218" y="8279194"/>
            <a:ext cx="3652075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00"/>
              </a:lnSpc>
            </a:pPr>
            <a:r>
              <a:rPr lang="en-US" sz="3000">
                <a:solidFill>
                  <a:srgbClr val="E40E55"/>
                </a:solidFill>
                <a:latin typeface="JA Jayagiri Script Bold"/>
              </a:rPr>
              <a:t>Я ВПЕВНЕНИЙ У СВОЇХ СИЛАХ!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3769401" y="2515657"/>
            <a:ext cx="3652075" cy="1181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00"/>
              </a:lnSpc>
            </a:pPr>
            <a:r>
              <a:rPr lang="en-US" sz="3000">
                <a:solidFill>
                  <a:srgbClr val="0FC6BB"/>
                </a:solidFill>
                <a:latin typeface="JA Jayagiri Script Bold"/>
              </a:rPr>
              <a:t>Я АКТИВНО ПРАЦЮВАТИМУ НА УРОЦІ!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58698" y="5311245"/>
            <a:ext cx="3807113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00"/>
              </a:lnSpc>
            </a:pPr>
            <a:r>
              <a:rPr lang="en-US" sz="3000">
                <a:solidFill>
                  <a:srgbClr val="FFAD0E"/>
                </a:solidFill>
                <a:latin typeface="JA Jayagiri Script Bold"/>
              </a:rPr>
              <a:t>Я - ОСОБИСТІСТЬ ТВОРЧА !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458698" y="2515657"/>
            <a:ext cx="3167493" cy="419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00"/>
              </a:lnSpc>
            </a:pPr>
            <a:r>
              <a:rPr lang="en-US" sz="3000">
                <a:solidFill>
                  <a:srgbClr val="38B6FF"/>
                </a:solidFill>
                <a:latin typeface="JA Jayagiri Script Bold"/>
              </a:rPr>
              <a:t>Я  -  УЧЕНЬ !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5380640" y="509904"/>
            <a:ext cx="7526720" cy="5187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640"/>
              </a:lnSpc>
            </a:pPr>
            <a:r>
              <a:rPr lang="en-US" sz="4000">
                <a:solidFill>
                  <a:srgbClr val="E40E55"/>
                </a:solidFill>
                <a:latin typeface="JA Jayagiri Script"/>
              </a:rPr>
              <a:t>ЕМОЦІЙНЕ НАЛАШТУВАННЯ</a:t>
            </a:r>
          </a:p>
        </p:txBody>
      </p:sp>
      <p:grpSp>
        <p:nvGrpSpPr>
          <p:cNvPr id="29" name="Group 29"/>
          <p:cNvGrpSpPr/>
          <p:nvPr/>
        </p:nvGrpSpPr>
        <p:grpSpPr>
          <a:xfrm>
            <a:off x="14835364" y="3752996"/>
            <a:ext cx="1520149" cy="1520149"/>
            <a:chOff x="0" y="0"/>
            <a:chExt cx="812800" cy="8128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14835364" y="6720945"/>
            <a:ext cx="1520149" cy="1520149"/>
            <a:chOff x="0" y="0"/>
            <a:chExt cx="812800" cy="812800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34" name="TextBox 3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14069464" y="5489664"/>
            <a:ext cx="3807113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00"/>
              </a:lnSpc>
            </a:pPr>
            <a:r>
              <a:rPr lang="en-US" sz="3000">
                <a:solidFill>
                  <a:srgbClr val="38B6FF"/>
                </a:solidFill>
                <a:latin typeface="JA Jayagiri Script Bold"/>
              </a:rPr>
              <a:t>У МЕНЕ ХОРОШИЙ НАСТРІЙ !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14835364" y="7071762"/>
            <a:ext cx="1235632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JA Jayagiri Script"/>
              </a:rPr>
              <a:t>06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4737389" y="4147273"/>
            <a:ext cx="1235632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JA Jayagiri Script"/>
              </a:rPr>
              <a:t>05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3769401" y="8566229"/>
            <a:ext cx="3807113" cy="1181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000"/>
              </a:lnSpc>
            </a:pPr>
            <a:r>
              <a:rPr lang="en-US" sz="3000">
                <a:solidFill>
                  <a:srgbClr val="FFAD0E"/>
                </a:solidFill>
                <a:latin typeface="JA Jayagiri Script"/>
              </a:rPr>
              <a:t>Я БАЖАЮ СВОЇМ ОДНОКЛАСНИКАМ УСПІХУ!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722224" y="5014537"/>
            <a:ext cx="6412925" cy="723841"/>
            <a:chOff x="0" y="0"/>
            <a:chExt cx="1689001" cy="19064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689001" cy="190641"/>
            </a:xfrm>
            <a:custGeom>
              <a:avLst/>
              <a:gdLst/>
              <a:ahLst/>
              <a:cxnLst/>
              <a:rect l="l" t="t" r="r" b="b"/>
              <a:pathLst>
                <a:path w="1689001" h="190641">
                  <a:moveTo>
                    <a:pt x="0" y="0"/>
                  </a:moveTo>
                  <a:lnTo>
                    <a:pt x="1689001" y="0"/>
                  </a:lnTo>
                  <a:lnTo>
                    <a:pt x="1689001" y="190641"/>
                  </a:lnTo>
                  <a:lnTo>
                    <a:pt x="0" y="190641"/>
                  </a:ln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712030" y="4757755"/>
            <a:ext cx="3490718" cy="4323506"/>
            <a:chOff x="0" y="0"/>
            <a:chExt cx="794371" cy="98388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94371" cy="983886"/>
            </a:xfrm>
            <a:custGeom>
              <a:avLst/>
              <a:gdLst/>
              <a:ahLst/>
              <a:cxnLst/>
              <a:rect l="l" t="t" r="r" b="b"/>
              <a:pathLst>
                <a:path w="794371" h="983886">
                  <a:moveTo>
                    <a:pt x="110893" y="0"/>
                  </a:moveTo>
                  <a:lnTo>
                    <a:pt x="683478" y="0"/>
                  </a:lnTo>
                  <a:cubicBezTo>
                    <a:pt x="744722" y="0"/>
                    <a:pt x="794371" y="49648"/>
                    <a:pt x="794371" y="110893"/>
                  </a:cubicBezTo>
                  <a:lnTo>
                    <a:pt x="794371" y="872993"/>
                  </a:lnTo>
                  <a:cubicBezTo>
                    <a:pt x="794371" y="902403"/>
                    <a:pt x="782688" y="930609"/>
                    <a:pt x="761891" y="951406"/>
                  </a:cubicBezTo>
                  <a:cubicBezTo>
                    <a:pt x="741095" y="972202"/>
                    <a:pt x="712889" y="983886"/>
                    <a:pt x="683478" y="983886"/>
                  </a:cubicBezTo>
                  <a:lnTo>
                    <a:pt x="110893" y="983886"/>
                  </a:lnTo>
                  <a:cubicBezTo>
                    <a:pt x="49648" y="983886"/>
                    <a:pt x="0" y="934237"/>
                    <a:pt x="0" y="872993"/>
                  </a:cubicBezTo>
                  <a:lnTo>
                    <a:pt x="0" y="110893"/>
                  </a:lnTo>
                  <a:cubicBezTo>
                    <a:pt x="0" y="49648"/>
                    <a:pt x="49648" y="0"/>
                    <a:pt x="110893" y="0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482453" y="3325869"/>
            <a:ext cx="3490718" cy="4323506"/>
            <a:chOff x="0" y="0"/>
            <a:chExt cx="794371" cy="98388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94371" cy="983886"/>
            </a:xfrm>
            <a:custGeom>
              <a:avLst/>
              <a:gdLst/>
              <a:ahLst/>
              <a:cxnLst/>
              <a:rect l="l" t="t" r="r" b="b"/>
              <a:pathLst>
                <a:path w="794371" h="983886">
                  <a:moveTo>
                    <a:pt x="110893" y="0"/>
                  </a:moveTo>
                  <a:lnTo>
                    <a:pt x="683478" y="0"/>
                  </a:lnTo>
                  <a:cubicBezTo>
                    <a:pt x="744722" y="0"/>
                    <a:pt x="794371" y="49648"/>
                    <a:pt x="794371" y="110893"/>
                  </a:cubicBezTo>
                  <a:lnTo>
                    <a:pt x="794371" y="872993"/>
                  </a:lnTo>
                  <a:cubicBezTo>
                    <a:pt x="794371" y="902403"/>
                    <a:pt x="782688" y="930609"/>
                    <a:pt x="761891" y="951406"/>
                  </a:cubicBezTo>
                  <a:cubicBezTo>
                    <a:pt x="741095" y="972202"/>
                    <a:pt x="712889" y="983886"/>
                    <a:pt x="683478" y="983886"/>
                  </a:cubicBezTo>
                  <a:lnTo>
                    <a:pt x="110893" y="983886"/>
                  </a:lnTo>
                  <a:cubicBezTo>
                    <a:pt x="49648" y="983886"/>
                    <a:pt x="0" y="934237"/>
                    <a:pt x="0" y="872993"/>
                  </a:cubicBezTo>
                  <a:lnTo>
                    <a:pt x="0" y="110893"/>
                  </a:lnTo>
                  <a:cubicBezTo>
                    <a:pt x="0" y="49648"/>
                    <a:pt x="49648" y="0"/>
                    <a:pt x="110893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2486566" y="6668751"/>
            <a:ext cx="6122398" cy="723841"/>
            <a:chOff x="0" y="0"/>
            <a:chExt cx="1612483" cy="19064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612483" cy="190641"/>
            </a:xfrm>
            <a:custGeom>
              <a:avLst/>
              <a:gdLst/>
              <a:ahLst/>
              <a:cxnLst/>
              <a:rect l="l" t="t" r="r" b="b"/>
              <a:pathLst>
                <a:path w="1612483" h="190641">
                  <a:moveTo>
                    <a:pt x="0" y="0"/>
                  </a:moveTo>
                  <a:lnTo>
                    <a:pt x="1612483" y="0"/>
                  </a:lnTo>
                  <a:lnTo>
                    <a:pt x="1612483" y="190641"/>
                  </a:lnTo>
                  <a:lnTo>
                    <a:pt x="0" y="190641"/>
                  </a:ln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285894" y="4757755"/>
            <a:ext cx="3490718" cy="4323506"/>
            <a:chOff x="0" y="0"/>
            <a:chExt cx="794371" cy="98388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794371" cy="983886"/>
            </a:xfrm>
            <a:custGeom>
              <a:avLst/>
              <a:gdLst/>
              <a:ahLst/>
              <a:cxnLst/>
              <a:rect l="l" t="t" r="r" b="b"/>
              <a:pathLst>
                <a:path w="794371" h="983886">
                  <a:moveTo>
                    <a:pt x="110893" y="0"/>
                  </a:moveTo>
                  <a:lnTo>
                    <a:pt x="683478" y="0"/>
                  </a:lnTo>
                  <a:cubicBezTo>
                    <a:pt x="744722" y="0"/>
                    <a:pt x="794371" y="49648"/>
                    <a:pt x="794371" y="110893"/>
                  </a:cubicBezTo>
                  <a:lnTo>
                    <a:pt x="794371" y="872993"/>
                  </a:lnTo>
                  <a:cubicBezTo>
                    <a:pt x="794371" y="902403"/>
                    <a:pt x="782688" y="930609"/>
                    <a:pt x="761891" y="951406"/>
                  </a:cubicBezTo>
                  <a:cubicBezTo>
                    <a:pt x="741095" y="972202"/>
                    <a:pt x="712889" y="983886"/>
                    <a:pt x="683478" y="983886"/>
                  </a:cubicBezTo>
                  <a:lnTo>
                    <a:pt x="110893" y="983886"/>
                  </a:lnTo>
                  <a:cubicBezTo>
                    <a:pt x="49648" y="983886"/>
                    <a:pt x="0" y="934237"/>
                    <a:pt x="0" y="872993"/>
                  </a:cubicBezTo>
                  <a:lnTo>
                    <a:pt x="0" y="110893"/>
                  </a:lnTo>
                  <a:cubicBezTo>
                    <a:pt x="0" y="49648"/>
                    <a:pt x="49648" y="0"/>
                    <a:pt x="110893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6334565" y="5125701"/>
            <a:ext cx="2476500" cy="723841"/>
            <a:chOff x="0" y="0"/>
            <a:chExt cx="652247" cy="19064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52247" cy="190641"/>
            </a:xfrm>
            <a:custGeom>
              <a:avLst/>
              <a:gdLst/>
              <a:ahLst/>
              <a:cxnLst/>
              <a:rect l="l" t="t" r="r" b="b"/>
              <a:pathLst>
                <a:path w="652247" h="190641">
                  <a:moveTo>
                    <a:pt x="0" y="0"/>
                  </a:moveTo>
                  <a:lnTo>
                    <a:pt x="652247" y="0"/>
                  </a:lnTo>
                  <a:lnTo>
                    <a:pt x="652247" y="190641"/>
                  </a:lnTo>
                  <a:lnTo>
                    <a:pt x="0" y="190641"/>
                  </a:ln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3085252" y="3325869"/>
            <a:ext cx="3490718" cy="4323506"/>
            <a:chOff x="0" y="0"/>
            <a:chExt cx="794371" cy="983886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794371" cy="983886"/>
            </a:xfrm>
            <a:custGeom>
              <a:avLst/>
              <a:gdLst/>
              <a:ahLst/>
              <a:cxnLst/>
              <a:rect l="l" t="t" r="r" b="b"/>
              <a:pathLst>
                <a:path w="794371" h="983886">
                  <a:moveTo>
                    <a:pt x="110893" y="0"/>
                  </a:moveTo>
                  <a:lnTo>
                    <a:pt x="683478" y="0"/>
                  </a:lnTo>
                  <a:cubicBezTo>
                    <a:pt x="744722" y="0"/>
                    <a:pt x="794371" y="49648"/>
                    <a:pt x="794371" y="110893"/>
                  </a:cubicBezTo>
                  <a:lnTo>
                    <a:pt x="794371" y="872993"/>
                  </a:lnTo>
                  <a:cubicBezTo>
                    <a:pt x="794371" y="902403"/>
                    <a:pt x="782688" y="930609"/>
                    <a:pt x="761891" y="951406"/>
                  </a:cubicBezTo>
                  <a:cubicBezTo>
                    <a:pt x="741095" y="972202"/>
                    <a:pt x="712889" y="983886"/>
                    <a:pt x="683478" y="983886"/>
                  </a:cubicBezTo>
                  <a:lnTo>
                    <a:pt x="110893" y="983886"/>
                  </a:lnTo>
                  <a:cubicBezTo>
                    <a:pt x="49648" y="983886"/>
                    <a:pt x="0" y="934237"/>
                    <a:pt x="0" y="872993"/>
                  </a:cubicBezTo>
                  <a:lnTo>
                    <a:pt x="0" y="110893"/>
                  </a:lnTo>
                  <a:cubicBezTo>
                    <a:pt x="0" y="49648"/>
                    <a:pt x="49648" y="0"/>
                    <a:pt x="110893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2276259" y="5030333"/>
            <a:ext cx="2362259" cy="2362259"/>
            <a:chOff x="0" y="0"/>
            <a:chExt cx="3149678" cy="3149678"/>
          </a:xfrm>
        </p:grpSpPr>
        <p:sp>
          <p:nvSpPr>
            <p:cNvPr id="25" name="TextBox 25"/>
            <p:cNvSpPr txBox="1"/>
            <p:nvPr/>
          </p:nvSpPr>
          <p:spPr>
            <a:xfrm>
              <a:off x="616788" y="1124732"/>
              <a:ext cx="1916103" cy="8049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900"/>
                </a:lnSpc>
              </a:pPr>
              <a:r>
                <a:rPr lang="en-US" sz="3500">
                  <a:solidFill>
                    <a:srgbClr val="FFFFFF"/>
                  </a:solidFill>
                  <a:latin typeface="IreneFlorentina"/>
                </a:rPr>
                <a:t>100 %</a:t>
              </a:r>
            </a:p>
          </p:txBody>
        </p:sp>
        <p:grpSp>
          <p:nvGrpSpPr>
            <p:cNvPr id="26" name="Group 26"/>
            <p:cNvGrpSpPr>
              <a:grpSpLocks noChangeAspect="1"/>
            </p:cNvGrpSpPr>
            <p:nvPr/>
          </p:nvGrpSpPr>
          <p:grpSpPr>
            <a:xfrm>
              <a:off x="0" y="0"/>
              <a:ext cx="3149678" cy="3149678"/>
              <a:chOff x="0" y="0"/>
              <a:chExt cx="2540000" cy="2540000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0FC6BB"/>
              </a:solidFill>
            </p:spPr>
          </p:sp>
          <p:sp>
            <p:nvSpPr>
              <p:cNvPr id="28" name="Freeform 28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29" name="Group 29"/>
          <p:cNvGrpSpPr/>
          <p:nvPr/>
        </p:nvGrpSpPr>
        <p:grpSpPr>
          <a:xfrm>
            <a:off x="6063191" y="3576625"/>
            <a:ext cx="2362259" cy="2362259"/>
            <a:chOff x="0" y="0"/>
            <a:chExt cx="3149678" cy="3149678"/>
          </a:xfrm>
        </p:grpSpPr>
        <p:sp>
          <p:nvSpPr>
            <p:cNvPr id="30" name="TextBox 30"/>
            <p:cNvSpPr txBox="1"/>
            <p:nvPr/>
          </p:nvSpPr>
          <p:spPr>
            <a:xfrm>
              <a:off x="616788" y="1124732"/>
              <a:ext cx="1916103" cy="8049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900"/>
                </a:lnSpc>
              </a:pPr>
              <a:r>
                <a:rPr lang="en-US" sz="3500">
                  <a:solidFill>
                    <a:srgbClr val="FFFFFF"/>
                  </a:solidFill>
                  <a:latin typeface="IreneFlorentina"/>
                </a:rPr>
                <a:t>100 %</a:t>
              </a:r>
            </a:p>
          </p:txBody>
        </p:sp>
        <p:grpSp>
          <p:nvGrpSpPr>
            <p:cNvPr id="31" name="Group 31"/>
            <p:cNvGrpSpPr>
              <a:grpSpLocks noChangeAspect="1"/>
            </p:cNvGrpSpPr>
            <p:nvPr/>
          </p:nvGrpSpPr>
          <p:grpSpPr>
            <a:xfrm>
              <a:off x="0" y="0"/>
              <a:ext cx="3149678" cy="3149678"/>
              <a:chOff x="0" y="0"/>
              <a:chExt cx="2540000" cy="2540000"/>
            </a:xfrm>
          </p:grpSpPr>
          <p:sp>
            <p:nvSpPr>
              <p:cNvPr id="32" name="Freeform 32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id="33" name="Freeform 33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34" name="Group 34"/>
          <p:cNvGrpSpPr/>
          <p:nvPr/>
        </p:nvGrpSpPr>
        <p:grpSpPr>
          <a:xfrm>
            <a:off x="9820896" y="5030333"/>
            <a:ext cx="2362259" cy="2362259"/>
            <a:chOff x="0" y="0"/>
            <a:chExt cx="3149678" cy="3149678"/>
          </a:xfrm>
        </p:grpSpPr>
        <p:sp>
          <p:nvSpPr>
            <p:cNvPr id="35" name="TextBox 35"/>
            <p:cNvSpPr txBox="1"/>
            <p:nvPr/>
          </p:nvSpPr>
          <p:spPr>
            <a:xfrm>
              <a:off x="616788" y="1124732"/>
              <a:ext cx="1916103" cy="8049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900"/>
                </a:lnSpc>
              </a:pPr>
              <a:r>
                <a:rPr lang="en-US" sz="3500">
                  <a:solidFill>
                    <a:srgbClr val="FFFFFF"/>
                  </a:solidFill>
                  <a:latin typeface="IreneFlorentina"/>
                </a:rPr>
                <a:t>100 %</a:t>
              </a:r>
            </a:p>
          </p:txBody>
        </p:sp>
        <p:grpSp>
          <p:nvGrpSpPr>
            <p:cNvPr id="36" name="Group 36"/>
            <p:cNvGrpSpPr>
              <a:grpSpLocks noChangeAspect="1"/>
            </p:cNvGrpSpPr>
            <p:nvPr/>
          </p:nvGrpSpPr>
          <p:grpSpPr>
            <a:xfrm>
              <a:off x="0" y="0"/>
              <a:ext cx="3149678" cy="3149678"/>
              <a:chOff x="0" y="0"/>
              <a:chExt cx="2540000" cy="2540000"/>
            </a:xfrm>
          </p:grpSpPr>
          <p:sp>
            <p:nvSpPr>
              <p:cNvPr id="37" name="Freeform 37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E40E55"/>
              </a:solidFill>
            </p:spPr>
          </p:sp>
          <p:sp>
            <p:nvSpPr>
              <p:cNvPr id="38" name="Freeform 38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39" name="Group 39"/>
          <p:cNvGrpSpPr/>
          <p:nvPr/>
        </p:nvGrpSpPr>
        <p:grpSpPr>
          <a:xfrm>
            <a:off x="13649482" y="3833408"/>
            <a:ext cx="2362259" cy="2362259"/>
            <a:chOff x="0" y="0"/>
            <a:chExt cx="3149678" cy="3149678"/>
          </a:xfrm>
        </p:grpSpPr>
        <p:sp>
          <p:nvSpPr>
            <p:cNvPr id="40" name="TextBox 40"/>
            <p:cNvSpPr txBox="1"/>
            <p:nvPr/>
          </p:nvSpPr>
          <p:spPr>
            <a:xfrm>
              <a:off x="616788" y="1124732"/>
              <a:ext cx="1916103" cy="8049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900"/>
                </a:lnSpc>
              </a:pPr>
              <a:r>
                <a:rPr lang="en-US" sz="3500">
                  <a:solidFill>
                    <a:srgbClr val="FFFFFF"/>
                  </a:solidFill>
                  <a:latin typeface="IreneFlorentina"/>
                </a:rPr>
                <a:t>100 %</a:t>
              </a:r>
            </a:p>
          </p:txBody>
        </p:sp>
        <p:grpSp>
          <p:nvGrpSpPr>
            <p:cNvPr id="41" name="Group 41"/>
            <p:cNvGrpSpPr>
              <a:grpSpLocks noChangeAspect="1"/>
            </p:cNvGrpSpPr>
            <p:nvPr/>
          </p:nvGrpSpPr>
          <p:grpSpPr>
            <a:xfrm>
              <a:off x="0" y="0"/>
              <a:ext cx="3149678" cy="3149678"/>
              <a:chOff x="0" y="0"/>
              <a:chExt cx="2540000" cy="2540000"/>
            </a:xfrm>
          </p:grpSpPr>
          <p:sp>
            <p:nvSpPr>
              <p:cNvPr id="42" name="Freeform 42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AD0E"/>
              </a:solidFill>
            </p:spPr>
          </p:sp>
          <p:sp>
            <p:nvSpPr>
              <p:cNvPr id="43" name="Freeform 43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44" name="Group 44"/>
          <p:cNvGrpSpPr/>
          <p:nvPr/>
        </p:nvGrpSpPr>
        <p:grpSpPr>
          <a:xfrm>
            <a:off x="-505041" y="6557587"/>
            <a:ext cx="2476500" cy="723841"/>
            <a:chOff x="0" y="0"/>
            <a:chExt cx="652247" cy="190641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652247" cy="190641"/>
            </a:xfrm>
            <a:custGeom>
              <a:avLst/>
              <a:gdLst/>
              <a:ahLst/>
              <a:cxnLst/>
              <a:rect l="l" t="t" r="r" b="b"/>
              <a:pathLst>
                <a:path w="652247" h="190641">
                  <a:moveTo>
                    <a:pt x="0" y="0"/>
                  </a:moveTo>
                  <a:lnTo>
                    <a:pt x="652247" y="0"/>
                  </a:lnTo>
                  <a:lnTo>
                    <a:pt x="652247" y="190641"/>
                  </a:lnTo>
                  <a:lnTo>
                    <a:pt x="0" y="190641"/>
                  </a:ln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46" name="TextBox 46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7" name="TextBox 47"/>
          <p:cNvSpPr txBox="1"/>
          <p:nvPr/>
        </p:nvSpPr>
        <p:spPr>
          <a:xfrm>
            <a:off x="5724441" y="6268613"/>
            <a:ext cx="3075678" cy="1054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99"/>
              </a:lnSpc>
            </a:pPr>
            <a:r>
              <a:rPr lang="en-US" sz="3999">
                <a:solidFill>
                  <a:srgbClr val="FFFFFF"/>
                </a:solidFill>
                <a:latin typeface="JA Jayagiri Script Bold"/>
              </a:rPr>
              <a:t> БЕЗ ПОМИЛОК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9285894" y="7465139"/>
            <a:ext cx="3490718" cy="1458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799"/>
              </a:lnSpc>
            </a:pPr>
            <a:r>
              <a:rPr lang="en-US" sz="3799">
                <a:solidFill>
                  <a:srgbClr val="FFFFFF"/>
                </a:solidFill>
                <a:latin typeface="JA Jayagiri Script Bold"/>
              </a:rPr>
              <a:t>РОЗБІРЛИ ВІСТЬ, ОХАЙНІСТЬ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13258887" y="6757583"/>
            <a:ext cx="3075678" cy="5518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099"/>
              </a:lnSpc>
            </a:pPr>
            <a:r>
              <a:rPr lang="en-US" sz="4099">
                <a:solidFill>
                  <a:srgbClr val="FFFFFF"/>
                </a:solidFill>
                <a:latin typeface="JA Jayagiri Script Bold"/>
              </a:rPr>
              <a:t>ПЕРЕВІРИВ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1971459" y="7591551"/>
            <a:ext cx="3075678" cy="1489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99"/>
              </a:lnSpc>
            </a:pPr>
            <a:r>
              <a:rPr lang="en-US" sz="3899">
                <a:solidFill>
                  <a:srgbClr val="FFFFFF"/>
                </a:solidFill>
                <a:latin typeface="JA Jayagiri Script Bold"/>
              </a:rPr>
              <a:t>ТЕКСТ ЗАПИСАН ПОВНІСТЮ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5047137" y="942715"/>
            <a:ext cx="7882505" cy="14497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5999">
                <a:solidFill>
                  <a:srgbClr val="FFAD0E"/>
                </a:solidFill>
                <a:latin typeface="JA Jayagiri Script"/>
              </a:rPr>
              <a:t>КРИТЕРІЇ ОЦІНЮВАННЯ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313314" y="410581"/>
            <a:ext cx="1481485" cy="1481485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364592" y="571499"/>
            <a:ext cx="7225259" cy="1942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E40E55"/>
                </a:solidFill>
                <a:latin typeface="JA Jayagiri Script"/>
              </a:rPr>
              <a:t>СТРАТЕГІЯ СПИСУВАННЯ</a:t>
            </a:r>
          </a:p>
        </p:txBody>
      </p:sp>
      <p:sp>
        <p:nvSpPr>
          <p:cNvPr id="7" name="AutoShape 7"/>
          <p:cNvSpPr/>
          <p:nvPr/>
        </p:nvSpPr>
        <p:spPr>
          <a:xfrm rot="-25888">
            <a:off x="5459998" y="7072778"/>
            <a:ext cx="2529657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8" name="AutoShape 8"/>
          <p:cNvSpPr/>
          <p:nvPr/>
        </p:nvSpPr>
        <p:spPr>
          <a:xfrm rot="-25888">
            <a:off x="10557756" y="2768076"/>
            <a:ext cx="2529657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9" name="AutoShape 9"/>
          <p:cNvSpPr/>
          <p:nvPr/>
        </p:nvSpPr>
        <p:spPr>
          <a:xfrm rot="-25888">
            <a:off x="8008877" y="4906140"/>
            <a:ext cx="2529657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10" name="AutoShape 10"/>
          <p:cNvSpPr/>
          <p:nvPr/>
        </p:nvSpPr>
        <p:spPr>
          <a:xfrm rot="-11692">
            <a:off x="13106654" y="601438"/>
            <a:ext cx="5600910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11" name="AutoShape 11"/>
          <p:cNvSpPr/>
          <p:nvPr/>
        </p:nvSpPr>
        <p:spPr>
          <a:xfrm rot="-17607">
            <a:off x="-1908399" y="9220284"/>
            <a:ext cx="7406396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12" name="AutoShape 12"/>
          <p:cNvSpPr/>
          <p:nvPr/>
        </p:nvSpPr>
        <p:spPr>
          <a:xfrm rot="-5430097">
            <a:off x="4381502" y="8151335"/>
            <a:ext cx="2175913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13" name="AutoShape 13"/>
          <p:cNvSpPr/>
          <p:nvPr/>
        </p:nvSpPr>
        <p:spPr>
          <a:xfrm rot="-5430097">
            <a:off x="9479260" y="3846633"/>
            <a:ext cx="2175913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14" name="AutoShape 14"/>
          <p:cNvSpPr/>
          <p:nvPr/>
        </p:nvSpPr>
        <p:spPr>
          <a:xfrm rot="-5430097">
            <a:off x="6930381" y="5984697"/>
            <a:ext cx="2175913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15" name="AutoShape 15"/>
          <p:cNvSpPr/>
          <p:nvPr/>
        </p:nvSpPr>
        <p:spPr>
          <a:xfrm rot="-5430097">
            <a:off x="12028138" y="1679995"/>
            <a:ext cx="2175913" cy="0"/>
          </a:xfrm>
          <a:prstGeom prst="line">
            <a:avLst/>
          </a:prstGeom>
          <a:ln w="38100" cap="flat">
            <a:solidFill>
              <a:srgbClr val="E40E55"/>
            </a:solidFill>
            <a:prstDash val="sysDash"/>
            <a:headEnd type="none" w="sm" len="sm"/>
            <a:tailEnd type="none" w="sm" len="sm"/>
          </a:ln>
        </p:spPr>
      </p:sp>
      <p:sp>
        <p:nvSpPr>
          <p:cNvPr id="16" name="TextBox 16"/>
          <p:cNvSpPr txBox="1"/>
          <p:nvPr/>
        </p:nvSpPr>
        <p:spPr>
          <a:xfrm>
            <a:off x="5561717" y="7424504"/>
            <a:ext cx="4246493" cy="1814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99"/>
              </a:lnSpc>
            </a:pPr>
            <a:r>
              <a:rPr lang="en-US" sz="4699">
                <a:solidFill>
                  <a:srgbClr val="0FC6BB"/>
                </a:solidFill>
                <a:latin typeface="JA Jayagiri Script Bold"/>
              </a:rPr>
              <a:t>ПРОЧИТАЙ УВАЖНО ТЕКСТ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824390" y="3044301"/>
            <a:ext cx="6469071" cy="1814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99"/>
              </a:lnSpc>
            </a:pPr>
            <a:r>
              <a:rPr lang="en-US" sz="4699">
                <a:solidFill>
                  <a:srgbClr val="FFAD0E"/>
                </a:solidFill>
                <a:latin typeface="JA Jayagiri Script Bold"/>
              </a:rPr>
              <a:t>ЗАПИСУЙ КОЖНЕ НАСТУПНЕ РЕЧЕННЯ ДИКТУЮЧИ СОБІ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632473" y="5184607"/>
            <a:ext cx="8340548" cy="18148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99"/>
              </a:lnSpc>
            </a:pPr>
            <a:r>
              <a:rPr lang="en-US" sz="4699">
                <a:solidFill>
                  <a:srgbClr val="E40E55"/>
                </a:solidFill>
                <a:latin typeface="JA Jayagiri Script Bold"/>
              </a:rPr>
              <a:t>ВИЗНАЧ СЛОВА, ЯКІ Є НЕЗРОЗУМІЛИМИ ТА З'ЯСУЙ ЇХ ЗНАЧЕННЯ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3585058" y="998923"/>
            <a:ext cx="3652075" cy="12242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699"/>
              </a:lnSpc>
            </a:pPr>
            <a:r>
              <a:rPr lang="en-US" sz="4699">
                <a:solidFill>
                  <a:srgbClr val="38B6FF"/>
                </a:solidFill>
                <a:latin typeface="JA Jayagiri Script Bold"/>
              </a:rPr>
              <a:t>ПЕРЕВІР ЗАПИСАНЕ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3673883" y="7720478"/>
            <a:ext cx="1443151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0FC6BB"/>
                </a:solidFill>
                <a:latin typeface="JA Jayagiri Script"/>
              </a:rPr>
              <a:t>01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868275" y="3304540"/>
            <a:ext cx="1443151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AD0E"/>
                </a:solidFill>
                <a:latin typeface="JA Jayagiri Script"/>
              </a:rPr>
              <a:t>03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6241812" y="5644663"/>
            <a:ext cx="1443151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E40E55"/>
                </a:solidFill>
                <a:latin typeface="JA Jayagiri Script"/>
              </a:rPr>
              <a:t>02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11436204" y="1228725"/>
            <a:ext cx="1443151" cy="1018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38B6FF"/>
                </a:solidFill>
                <a:latin typeface="JA Jayagiri Script"/>
              </a:rPr>
              <a:t>04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10311426" y="9812962"/>
            <a:ext cx="948076" cy="948076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7014563" y="4708678"/>
            <a:ext cx="507826" cy="507826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29" name="TextBox 2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1028700" y="6306315"/>
            <a:ext cx="470245" cy="470245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32" name="TextBox 3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39999" y="1580765"/>
            <a:ext cx="5423189" cy="8055958"/>
          </a:xfrm>
          <a:custGeom>
            <a:avLst/>
            <a:gdLst/>
            <a:ahLst/>
            <a:cxnLst/>
            <a:rect l="l" t="t" r="r" b="b"/>
            <a:pathLst>
              <a:path w="5423189" h="8055958">
                <a:moveTo>
                  <a:pt x="0" y="0"/>
                </a:moveTo>
                <a:lnTo>
                  <a:pt x="5423190" y="0"/>
                </a:lnTo>
                <a:lnTo>
                  <a:pt x="5423190" y="8055958"/>
                </a:lnTo>
                <a:lnTo>
                  <a:pt x="0" y="8055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80" r="-2080" b="-4075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275414" y="378569"/>
            <a:ext cx="10473061" cy="8378449"/>
          </a:xfrm>
          <a:custGeom>
            <a:avLst/>
            <a:gdLst/>
            <a:ahLst/>
            <a:cxnLst/>
            <a:rect l="l" t="t" r="r" b="b"/>
            <a:pathLst>
              <a:path w="10473061" h="8378449">
                <a:moveTo>
                  <a:pt x="0" y="0"/>
                </a:moveTo>
                <a:lnTo>
                  <a:pt x="10473061" y="0"/>
                </a:lnTo>
                <a:lnTo>
                  <a:pt x="10473061" y="8378449"/>
                </a:lnTo>
                <a:lnTo>
                  <a:pt x="0" y="837844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689325" y="2733612"/>
            <a:ext cx="9645240" cy="19649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54"/>
              </a:lnSpc>
            </a:pPr>
            <a:endParaRPr/>
          </a:p>
          <a:p>
            <a:pPr marL="0" lvl="0" indent="0" algn="ctr">
              <a:lnSpc>
                <a:spcPts val="7701"/>
              </a:lnSpc>
            </a:pPr>
            <a:r>
              <a:rPr lang="en-US" sz="5100">
                <a:solidFill>
                  <a:srgbClr val="FFFFFF"/>
                </a:solidFill>
                <a:latin typeface="JA Jayagiri Script"/>
              </a:rPr>
              <a:t>СПИСУВАННЯ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7595186" y="4405869"/>
            <a:ext cx="7833518" cy="1083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539"/>
              </a:lnSpc>
              <a:spcBef>
                <a:spcPct val="0"/>
              </a:spcBef>
            </a:pPr>
            <a:r>
              <a:rPr lang="en-US" sz="6099">
                <a:solidFill>
                  <a:srgbClr val="FFFFFF"/>
                </a:solidFill>
                <a:latin typeface="IreneFlorentina Bold Italics"/>
              </a:rPr>
              <a:t>Друзі птахів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546199" y="3037933"/>
            <a:ext cx="7882505" cy="763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5999">
                <a:solidFill>
                  <a:srgbClr val="FFAD0E"/>
                </a:solidFill>
                <a:latin typeface="JA Jayagiri Script"/>
              </a:rPr>
              <a:t>ЗАПИШИ ДАТУ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409830" y="9362265"/>
            <a:ext cx="1849470" cy="770128"/>
            <a:chOff x="0" y="0"/>
            <a:chExt cx="975974" cy="40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75974" cy="406400"/>
            </a:xfrm>
            <a:custGeom>
              <a:avLst/>
              <a:gdLst/>
              <a:ahLst/>
              <a:cxnLst/>
              <a:rect l="l" t="t" r="r" b="b"/>
              <a:pathLst>
                <a:path w="975974" h="406400">
                  <a:moveTo>
                    <a:pt x="772774" y="0"/>
                  </a:moveTo>
                  <a:cubicBezTo>
                    <a:pt x="884998" y="0"/>
                    <a:pt x="975974" y="90976"/>
                    <a:pt x="975974" y="203200"/>
                  </a:cubicBezTo>
                  <a:cubicBezTo>
                    <a:pt x="975974" y="315424"/>
                    <a:pt x="884998" y="406400"/>
                    <a:pt x="772774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298647" y="0"/>
            <a:ext cx="2445757" cy="2445757"/>
          </a:xfrm>
          <a:custGeom>
            <a:avLst/>
            <a:gdLst/>
            <a:ahLst/>
            <a:cxnLst/>
            <a:rect l="l" t="t" r="r" b="b"/>
            <a:pathLst>
              <a:path w="2445757" h="2445757">
                <a:moveTo>
                  <a:pt x="2445757" y="0"/>
                </a:moveTo>
                <a:lnTo>
                  <a:pt x="0" y="0"/>
                </a:lnTo>
                <a:lnTo>
                  <a:pt x="0" y="2445757"/>
                </a:lnTo>
                <a:lnTo>
                  <a:pt x="2445757" y="2445757"/>
                </a:lnTo>
                <a:lnTo>
                  <a:pt x="2445757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607087" y="7606087"/>
            <a:ext cx="2680913" cy="2680913"/>
          </a:xfrm>
          <a:custGeom>
            <a:avLst/>
            <a:gdLst/>
            <a:ahLst/>
            <a:cxnLst/>
            <a:rect l="l" t="t" r="r" b="b"/>
            <a:pathLst>
              <a:path w="2680913" h="2680913">
                <a:moveTo>
                  <a:pt x="0" y="0"/>
                </a:moveTo>
                <a:lnTo>
                  <a:pt x="2680913" y="0"/>
                </a:lnTo>
                <a:lnTo>
                  <a:pt x="2680913" y="2680913"/>
                </a:lnTo>
                <a:lnTo>
                  <a:pt x="0" y="268091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flipH="1" flipV="1">
            <a:off x="15242877" y="1722517"/>
            <a:ext cx="2445757" cy="2445757"/>
          </a:xfrm>
          <a:custGeom>
            <a:avLst/>
            <a:gdLst/>
            <a:ahLst/>
            <a:cxnLst/>
            <a:rect l="l" t="t" r="r" b="b"/>
            <a:pathLst>
              <a:path w="2445757" h="2445757">
                <a:moveTo>
                  <a:pt x="2445757" y="2445757"/>
                </a:moveTo>
                <a:lnTo>
                  <a:pt x="0" y="2445757"/>
                </a:lnTo>
                <a:lnTo>
                  <a:pt x="0" y="0"/>
                </a:lnTo>
                <a:lnTo>
                  <a:pt x="2445757" y="0"/>
                </a:lnTo>
                <a:lnTo>
                  <a:pt x="2445757" y="2445757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6281283" y="-3037235"/>
            <a:ext cx="536703" cy="4759752"/>
            <a:chOff x="0" y="0"/>
            <a:chExt cx="127499" cy="1130722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127499" cy="1130722"/>
            </a:xfrm>
            <a:custGeom>
              <a:avLst/>
              <a:gdLst/>
              <a:ahLst/>
              <a:cxnLst/>
              <a:rect l="l" t="t" r="r" b="b"/>
              <a:pathLst>
                <a:path w="127499" h="1130722">
                  <a:moveTo>
                    <a:pt x="0" y="0"/>
                  </a:moveTo>
                  <a:lnTo>
                    <a:pt x="127499" y="0"/>
                  </a:lnTo>
                  <a:lnTo>
                    <a:pt x="127499" y="1130722"/>
                  </a:lnTo>
                  <a:lnTo>
                    <a:pt x="0" y="1130722"/>
                  </a:ln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6829966" y="-3037235"/>
            <a:ext cx="858669" cy="4759752"/>
            <a:chOff x="0" y="0"/>
            <a:chExt cx="203985" cy="1130722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03985" cy="1130722"/>
            </a:xfrm>
            <a:custGeom>
              <a:avLst/>
              <a:gdLst/>
              <a:ahLst/>
              <a:cxnLst/>
              <a:rect l="l" t="t" r="r" b="b"/>
              <a:pathLst>
                <a:path w="203985" h="1130722">
                  <a:moveTo>
                    <a:pt x="0" y="0"/>
                  </a:moveTo>
                  <a:lnTo>
                    <a:pt x="203985" y="0"/>
                  </a:lnTo>
                  <a:lnTo>
                    <a:pt x="203985" y="1130722"/>
                  </a:lnTo>
                  <a:lnTo>
                    <a:pt x="0" y="1130722"/>
                  </a:ln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526853" y="0"/>
            <a:ext cx="16169256" cy="10494850"/>
            <a:chOff x="0" y="0"/>
            <a:chExt cx="1117991" cy="72564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1117991" cy="725646"/>
            </a:xfrm>
            <a:custGeom>
              <a:avLst/>
              <a:gdLst/>
              <a:ahLst/>
              <a:cxnLst/>
              <a:rect l="l" t="t" r="r" b="b"/>
              <a:pathLst>
                <a:path w="1117991" h="725646">
                  <a:moveTo>
                    <a:pt x="372865" y="19070"/>
                  </a:moveTo>
                  <a:cubicBezTo>
                    <a:pt x="429997" y="7556"/>
                    <a:pt x="495343" y="0"/>
                    <a:pt x="559297" y="0"/>
                  </a:cubicBezTo>
                  <a:cubicBezTo>
                    <a:pt x="623252" y="0"/>
                    <a:pt x="684793" y="6476"/>
                    <a:pt x="741506" y="17990"/>
                  </a:cubicBezTo>
                  <a:cubicBezTo>
                    <a:pt x="742714" y="18350"/>
                    <a:pt x="743920" y="18350"/>
                    <a:pt x="745126" y="18710"/>
                  </a:cubicBezTo>
                  <a:cubicBezTo>
                    <a:pt x="958106" y="64765"/>
                    <a:pt x="1114975" y="186379"/>
                    <a:pt x="1117991" y="326566"/>
                  </a:cubicBezTo>
                  <a:lnTo>
                    <a:pt x="1117991" y="725646"/>
                  </a:lnTo>
                  <a:lnTo>
                    <a:pt x="0" y="725646"/>
                  </a:lnTo>
                  <a:lnTo>
                    <a:pt x="0" y="326862"/>
                  </a:lnTo>
                  <a:cubicBezTo>
                    <a:pt x="3017" y="185660"/>
                    <a:pt x="157472" y="64045"/>
                    <a:pt x="372865" y="1907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88900"/>
              <a:ext cx="660400" cy="723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1987597" y="1137154"/>
            <a:ext cx="12674115" cy="9793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019"/>
              </a:lnSpc>
            </a:pPr>
            <a:r>
              <a:rPr lang="en-US" sz="4299">
                <a:solidFill>
                  <a:srgbClr val="FFFFFF"/>
                </a:solidFill>
                <a:latin typeface="Roboto Mono Regular Bold Italics"/>
              </a:rPr>
              <a:t>   </a:t>
            </a:r>
            <a:r>
              <a:rPr lang="en-US" sz="4299">
                <a:solidFill>
                  <a:srgbClr val="000000"/>
                </a:solidFill>
                <a:latin typeface="Roboto Mono Regular Bold Italics"/>
              </a:rPr>
              <a:t> Настала весна. Тепле проміння сонця зігнало сніги. З гір потекли струмочки. Зеленіє молода травичка. Кожного дня прибувають з вирію перелітні птахи.</a:t>
            </a:r>
          </a:p>
          <a:p>
            <a:pPr algn="just">
              <a:lnSpc>
                <a:spcPts val="6019"/>
              </a:lnSpc>
            </a:pPr>
            <a:r>
              <a:rPr lang="en-US" sz="4299">
                <a:solidFill>
                  <a:srgbClr val="000000"/>
                </a:solidFill>
                <a:latin typeface="Roboto Mono Regular Bold Italics"/>
              </a:rPr>
              <a:t>     У школярів свято. </a:t>
            </a:r>
            <a:r>
              <a:rPr lang="en-US" sz="4299">
                <a:solidFill>
                  <a:srgbClr val="E40E55"/>
                </a:solidFill>
                <a:latin typeface="Roboto Mono Regular Bold Italics"/>
              </a:rPr>
              <a:t>Діти</a:t>
            </a:r>
            <a:r>
              <a:rPr lang="en-US" sz="4299">
                <a:solidFill>
                  <a:srgbClr val="000000"/>
                </a:solidFill>
                <a:latin typeface="Roboto Mono Regular Bold Italics"/>
              </a:rPr>
              <a:t> </a:t>
            </a:r>
            <a:r>
              <a:rPr lang="en-US" sz="4299">
                <a:solidFill>
                  <a:srgbClr val="E40E55"/>
                </a:solidFill>
                <a:latin typeface="Roboto Mono Regular Bold Italics"/>
              </a:rPr>
              <a:t>зустрічають</a:t>
            </a:r>
            <a:r>
              <a:rPr lang="en-US" sz="4299">
                <a:solidFill>
                  <a:srgbClr val="000000"/>
                </a:solidFill>
                <a:latin typeface="Roboto Mono Regular Bold Italics"/>
              </a:rPr>
              <a:t> </a:t>
            </a:r>
            <a:r>
              <a:rPr lang="en-US" sz="4299">
                <a:solidFill>
                  <a:srgbClr val="E40E55"/>
                </a:solidFill>
                <a:latin typeface="Roboto Mono Regular Bold Italics"/>
              </a:rPr>
              <a:t>весняних гостей</a:t>
            </a:r>
            <a:r>
              <a:rPr lang="en-US" sz="4299">
                <a:solidFill>
                  <a:srgbClr val="000000"/>
                </a:solidFill>
                <a:latin typeface="Roboto Mono Regular Bold Italics"/>
              </a:rPr>
              <a:t>. До нього готувалися всі. Олесь та Петрик прикріпили на березі шпаківню. Інші хлоп'ята прив'язали синичники.</a:t>
            </a:r>
          </a:p>
          <a:p>
            <a:pPr algn="just">
              <a:lnSpc>
                <a:spcPts val="6019"/>
              </a:lnSpc>
            </a:pPr>
            <a:r>
              <a:rPr lang="en-US" sz="4299">
                <a:solidFill>
                  <a:srgbClr val="000000"/>
                </a:solidFill>
                <a:latin typeface="Roboto Mono Regular Bold Italics"/>
              </a:rPr>
              <a:t>    Дружні птахи почали носити в свої хатки травичку і пір'я. Скоро у них будуть маленькі пташенята.</a:t>
            </a:r>
          </a:p>
          <a:p>
            <a:pPr algn="just">
              <a:lnSpc>
                <a:spcPts val="5319"/>
              </a:lnSpc>
              <a:spcBef>
                <a:spcPct val="0"/>
              </a:spcBef>
            </a:pPr>
            <a:endParaRPr lang="en-US" sz="4299">
              <a:solidFill>
                <a:srgbClr val="000000"/>
              </a:solidFill>
              <a:latin typeface="Roboto Mono Regular Bold Itali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722224" y="5014537"/>
            <a:ext cx="6412925" cy="723841"/>
            <a:chOff x="0" y="0"/>
            <a:chExt cx="1689001" cy="19064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689001" cy="190641"/>
            </a:xfrm>
            <a:custGeom>
              <a:avLst/>
              <a:gdLst/>
              <a:ahLst/>
              <a:cxnLst/>
              <a:rect l="l" t="t" r="r" b="b"/>
              <a:pathLst>
                <a:path w="1689001" h="190641">
                  <a:moveTo>
                    <a:pt x="0" y="0"/>
                  </a:moveTo>
                  <a:lnTo>
                    <a:pt x="1689001" y="0"/>
                  </a:lnTo>
                  <a:lnTo>
                    <a:pt x="1689001" y="190641"/>
                  </a:lnTo>
                  <a:lnTo>
                    <a:pt x="0" y="190641"/>
                  </a:ln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712030" y="4757755"/>
            <a:ext cx="3490718" cy="4323506"/>
            <a:chOff x="0" y="0"/>
            <a:chExt cx="794371" cy="98388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94371" cy="983886"/>
            </a:xfrm>
            <a:custGeom>
              <a:avLst/>
              <a:gdLst/>
              <a:ahLst/>
              <a:cxnLst/>
              <a:rect l="l" t="t" r="r" b="b"/>
              <a:pathLst>
                <a:path w="794371" h="983886">
                  <a:moveTo>
                    <a:pt x="110893" y="0"/>
                  </a:moveTo>
                  <a:lnTo>
                    <a:pt x="683478" y="0"/>
                  </a:lnTo>
                  <a:cubicBezTo>
                    <a:pt x="744722" y="0"/>
                    <a:pt x="794371" y="49648"/>
                    <a:pt x="794371" y="110893"/>
                  </a:cubicBezTo>
                  <a:lnTo>
                    <a:pt x="794371" y="872993"/>
                  </a:lnTo>
                  <a:cubicBezTo>
                    <a:pt x="794371" y="902403"/>
                    <a:pt x="782688" y="930609"/>
                    <a:pt x="761891" y="951406"/>
                  </a:cubicBezTo>
                  <a:cubicBezTo>
                    <a:pt x="741095" y="972202"/>
                    <a:pt x="712889" y="983886"/>
                    <a:pt x="683478" y="983886"/>
                  </a:cubicBezTo>
                  <a:lnTo>
                    <a:pt x="110893" y="983886"/>
                  </a:lnTo>
                  <a:cubicBezTo>
                    <a:pt x="49648" y="983886"/>
                    <a:pt x="0" y="934237"/>
                    <a:pt x="0" y="872993"/>
                  </a:cubicBezTo>
                  <a:lnTo>
                    <a:pt x="0" y="110893"/>
                  </a:lnTo>
                  <a:cubicBezTo>
                    <a:pt x="0" y="49648"/>
                    <a:pt x="49648" y="0"/>
                    <a:pt x="110893" y="0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5482453" y="3325869"/>
            <a:ext cx="3490718" cy="4323506"/>
            <a:chOff x="0" y="0"/>
            <a:chExt cx="794371" cy="983886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794371" cy="983886"/>
            </a:xfrm>
            <a:custGeom>
              <a:avLst/>
              <a:gdLst/>
              <a:ahLst/>
              <a:cxnLst/>
              <a:rect l="l" t="t" r="r" b="b"/>
              <a:pathLst>
                <a:path w="794371" h="983886">
                  <a:moveTo>
                    <a:pt x="110893" y="0"/>
                  </a:moveTo>
                  <a:lnTo>
                    <a:pt x="683478" y="0"/>
                  </a:lnTo>
                  <a:cubicBezTo>
                    <a:pt x="744722" y="0"/>
                    <a:pt x="794371" y="49648"/>
                    <a:pt x="794371" y="110893"/>
                  </a:cubicBezTo>
                  <a:lnTo>
                    <a:pt x="794371" y="872993"/>
                  </a:lnTo>
                  <a:cubicBezTo>
                    <a:pt x="794371" y="902403"/>
                    <a:pt x="782688" y="930609"/>
                    <a:pt x="761891" y="951406"/>
                  </a:cubicBezTo>
                  <a:cubicBezTo>
                    <a:pt x="741095" y="972202"/>
                    <a:pt x="712889" y="983886"/>
                    <a:pt x="683478" y="983886"/>
                  </a:cubicBezTo>
                  <a:lnTo>
                    <a:pt x="110893" y="983886"/>
                  </a:lnTo>
                  <a:cubicBezTo>
                    <a:pt x="49648" y="983886"/>
                    <a:pt x="0" y="934237"/>
                    <a:pt x="0" y="872993"/>
                  </a:cubicBezTo>
                  <a:lnTo>
                    <a:pt x="0" y="110893"/>
                  </a:lnTo>
                  <a:cubicBezTo>
                    <a:pt x="0" y="49648"/>
                    <a:pt x="49648" y="0"/>
                    <a:pt x="110893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2486566" y="6668751"/>
            <a:ext cx="6122398" cy="723841"/>
            <a:chOff x="0" y="0"/>
            <a:chExt cx="1612483" cy="19064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612483" cy="190641"/>
            </a:xfrm>
            <a:custGeom>
              <a:avLst/>
              <a:gdLst/>
              <a:ahLst/>
              <a:cxnLst/>
              <a:rect l="l" t="t" r="r" b="b"/>
              <a:pathLst>
                <a:path w="1612483" h="190641">
                  <a:moveTo>
                    <a:pt x="0" y="0"/>
                  </a:moveTo>
                  <a:lnTo>
                    <a:pt x="1612483" y="0"/>
                  </a:lnTo>
                  <a:lnTo>
                    <a:pt x="1612483" y="190641"/>
                  </a:lnTo>
                  <a:lnTo>
                    <a:pt x="0" y="190641"/>
                  </a:ln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256667" y="4838399"/>
            <a:ext cx="3490718" cy="4323506"/>
            <a:chOff x="0" y="0"/>
            <a:chExt cx="794371" cy="983886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794371" cy="983886"/>
            </a:xfrm>
            <a:custGeom>
              <a:avLst/>
              <a:gdLst/>
              <a:ahLst/>
              <a:cxnLst/>
              <a:rect l="l" t="t" r="r" b="b"/>
              <a:pathLst>
                <a:path w="794371" h="983886">
                  <a:moveTo>
                    <a:pt x="110893" y="0"/>
                  </a:moveTo>
                  <a:lnTo>
                    <a:pt x="683478" y="0"/>
                  </a:lnTo>
                  <a:cubicBezTo>
                    <a:pt x="744722" y="0"/>
                    <a:pt x="794371" y="49648"/>
                    <a:pt x="794371" y="110893"/>
                  </a:cubicBezTo>
                  <a:lnTo>
                    <a:pt x="794371" y="872993"/>
                  </a:lnTo>
                  <a:cubicBezTo>
                    <a:pt x="794371" y="902403"/>
                    <a:pt x="782688" y="930609"/>
                    <a:pt x="761891" y="951406"/>
                  </a:cubicBezTo>
                  <a:cubicBezTo>
                    <a:pt x="741095" y="972202"/>
                    <a:pt x="712889" y="983886"/>
                    <a:pt x="683478" y="983886"/>
                  </a:cubicBezTo>
                  <a:lnTo>
                    <a:pt x="110893" y="983886"/>
                  </a:lnTo>
                  <a:cubicBezTo>
                    <a:pt x="49648" y="983886"/>
                    <a:pt x="0" y="934237"/>
                    <a:pt x="0" y="872993"/>
                  </a:cubicBezTo>
                  <a:lnTo>
                    <a:pt x="0" y="110893"/>
                  </a:lnTo>
                  <a:cubicBezTo>
                    <a:pt x="0" y="49648"/>
                    <a:pt x="49648" y="0"/>
                    <a:pt x="110893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17" name="TextBox 17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16583684" y="8573692"/>
            <a:ext cx="2476500" cy="723841"/>
            <a:chOff x="0" y="0"/>
            <a:chExt cx="652247" cy="190641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652247" cy="190641"/>
            </a:xfrm>
            <a:custGeom>
              <a:avLst/>
              <a:gdLst/>
              <a:ahLst/>
              <a:cxnLst/>
              <a:rect l="l" t="t" r="r" b="b"/>
              <a:pathLst>
                <a:path w="652247" h="190641">
                  <a:moveTo>
                    <a:pt x="0" y="0"/>
                  </a:moveTo>
                  <a:lnTo>
                    <a:pt x="652247" y="0"/>
                  </a:lnTo>
                  <a:lnTo>
                    <a:pt x="652247" y="190641"/>
                  </a:lnTo>
                  <a:lnTo>
                    <a:pt x="0" y="190641"/>
                  </a:ln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13300486" y="5849542"/>
            <a:ext cx="3490718" cy="4596518"/>
            <a:chOff x="0" y="0"/>
            <a:chExt cx="794371" cy="1046014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794371" cy="1046014"/>
            </a:xfrm>
            <a:custGeom>
              <a:avLst/>
              <a:gdLst/>
              <a:ahLst/>
              <a:cxnLst/>
              <a:rect l="l" t="t" r="r" b="b"/>
              <a:pathLst>
                <a:path w="794371" h="1046014">
                  <a:moveTo>
                    <a:pt x="110893" y="0"/>
                  </a:moveTo>
                  <a:lnTo>
                    <a:pt x="683478" y="0"/>
                  </a:lnTo>
                  <a:cubicBezTo>
                    <a:pt x="744722" y="0"/>
                    <a:pt x="794371" y="49648"/>
                    <a:pt x="794371" y="110893"/>
                  </a:cubicBezTo>
                  <a:lnTo>
                    <a:pt x="794371" y="935121"/>
                  </a:lnTo>
                  <a:cubicBezTo>
                    <a:pt x="794371" y="964532"/>
                    <a:pt x="782688" y="992738"/>
                    <a:pt x="761891" y="1013534"/>
                  </a:cubicBezTo>
                  <a:cubicBezTo>
                    <a:pt x="741095" y="1034331"/>
                    <a:pt x="712889" y="1046014"/>
                    <a:pt x="683478" y="1046014"/>
                  </a:cubicBezTo>
                  <a:lnTo>
                    <a:pt x="110893" y="1046014"/>
                  </a:lnTo>
                  <a:cubicBezTo>
                    <a:pt x="49648" y="1046014"/>
                    <a:pt x="0" y="996366"/>
                    <a:pt x="0" y="935121"/>
                  </a:cubicBezTo>
                  <a:lnTo>
                    <a:pt x="0" y="110893"/>
                  </a:lnTo>
                  <a:cubicBezTo>
                    <a:pt x="0" y="49648"/>
                    <a:pt x="49648" y="0"/>
                    <a:pt x="110893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2276259" y="5030333"/>
            <a:ext cx="2362259" cy="2362259"/>
            <a:chOff x="0" y="0"/>
            <a:chExt cx="3149678" cy="3149678"/>
          </a:xfrm>
        </p:grpSpPr>
        <p:grpSp>
          <p:nvGrpSpPr>
            <p:cNvPr id="25" name="Group 25"/>
            <p:cNvGrpSpPr>
              <a:grpSpLocks noChangeAspect="1"/>
            </p:cNvGrpSpPr>
            <p:nvPr/>
          </p:nvGrpSpPr>
          <p:grpSpPr>
            <a:xfrm>
              <a:off x="0" y="0"/>
              <a:ext cx="3149678" cy="3149678"/>
              <a:chOff x="0" y="0"/>
              <a:chExt cx="2540000" cy="2540000"/>
            </a:xfrm>
          </p:grpSpPr>
          <p:sp>
            <p:nvSpPr>
              <p:cNvPr id="26" name="Freeform 26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0FC6BB"/>
              </a:solidFill>
            </p:spPr>
          </p:sp>
          <p:sp>
            <p:nvSpPr>
              <p:cNvPr id="27" name="Freeform 27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28" name="Group 28"/>
          <p:cNvGrpSpPr/>
          <p:nvPr/>
        </p:nvGrpSpPr>
        <p:grpSpPr>
          <a:xfrm>
            <a:off x="6063191" y="3576625"/>
            <a:ext cx="2362259" cy="2362259"/>
            <a:chOff x="0" y="0"/>
            <a:chExt cx="3149678" cy="3149678"/>
          </a:xfrm>
        </p:grpSpPr>
        <p:grpSp>
          <p:nvGrpSpPr>
            <p:cNvPr id="29" name="Group 29"/>
            <p:cNvGrpSpPr>
              <a:grpSpLocks noChangeAspect="1"/>
            </p:cNvGrpSpPr>
            <p:nvPr/>
          </p:nvGrpSpPr>
          <p:grpSpPr>
            <a:xfrm>
              <a:off x="0" y="0"/>
              <a:ext cx="3149678" cy="3149678"/>
              <a:chOff x="0" y="0"/>
              <a:chExt cx="2540000" cy="2540000"/>
            </a:xfrm>
          </p:grpSpPr>
          <p:sp>
            <p:nvSpPr>
              <p:cNvPr id="30" name="Freeform 30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38B6FF"/>
              </a:solidFill>
            </p:spPr>
          </p:sp>
          <p:sp>
            <p:nvSpPr>
              <p:cNvPr id="31" name="Freeform 31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32" name="Group 32"/>
          <p:cNvGrpSpPr/>
          <p:nvPr/>
        </p:nvGrpSpPr>
        <p:grpSpPr>
          <a:xfrm>
            <a:off x="9820896" y="5030333"/>
            <a:ext cx="2362259" cy="2362259"/>
            <a:chOff x="0" y="0"/>
            <a:chExt cx="3149678" cy="3149678"/>
          </a:xfrm>
        </p:grpSpPr>
        <p:grpSp>
          <p:nvGrpSpPr>
            <p:cNvPr id="33" name="Group 33"/>
            <p:cNvGrpSpPr>
              <a:grpSpLocks noChangeAspect="1"/>
            </p:cNvGrpSpPr>
            <p:nvPr/>
          </p:nvGrpSpPr>
          <p:grpSpPr>
            <a:xfrm>
              <a:off x="0" y="0"/>
              <a:ext cx="3149678" cy="3149678"/>
              <a:chOff x="0" y="0"/>
              <a:chExt cx="2540000" cy="2540000"/>
            </a:xfrm>
          </p:grpSpPr>
          <p:sp>
            <p:nvSpPr>
              <p:cNvPr id="34" name="Freeform 34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E40E55"/>
              </a:solidFill>
            </p:spPr>
          </p:sp>
          <p:sp>
            <p:nvSpPr>
              <p:cNvPr id="35" name="Freeform 35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36" name="Group 36"/>
          <p:cNvGrpSpPr/>
          <p:nvPr/>
        </p:nvGrpSpPr>
        <p:grpSpPr>
          <a:xfrm>
            <a:off x="13802613" y="5999585"/>
            <a:ext cx="2362259" cy="2362259"/>
            <a:chOff x="0" y="0"/>
            <a:chExt cx="3149678" cy="3149678"/>
          </a:xfrm>
        </p:grpSpPr>
        <p:grpSp>
          <p:nvGrpSpPr>
            <p:cNvPr id="37" name="Group 37"/>
            <p:cNvGrpSpPr>
              <a:grpSpLocks noChangeAspect="1"/>
            </p:cNvGrpSpPr>
            <p:nvPr/>
          </p:nvGrpSpPr>
          <p:grpSpPr>
            <a:xfrm>
              <a:off x="0" y="0"/>
              <a:ext cx="3149678" cy="3149678"/>
              <a:chOff x="0" y="0"/>
              <a:chExt cx="2540000" cy="2540000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AD0E"/>
              </a:solidFill>
            </p:spPr>
          </p:sp>
          <p:sp>
            <p:nvSpPr>
              <p:cNvPr id="39" name="Freeform 39"/>
              <p:cNvSpPr/>
              <p:nvPr/>
            </p:nvSpPr>
            <p:spPr>
              <a:xfrm>
                <a:off x="-62725" y="-2035"/>
                <a:ext cx="2665449" cy="2544070"/>
              </a:xfrm>
              <a:custGeom>
                <a:avLst/>
                <a:gdLst/>
                <a:ahLst/>
                <a:cxnLst/>
                <a:rect l="l" t="t" r="r" b="b"/>
                <a:pathLst>
                  <a:path w="2665449" h="2544070">
                    <a:moveTo>
                      <a:pt x="1332725" y="2035"/>
                    </a:moveTo>
                    <a:cubicBezTo>
                      <a:pt x="1787805" y="0"/>
                      <a:pt x="2209190" y="241614"/>
                      <a:pt x="2437320" y="635390"/>
                    </a:cubicBezTo>
                    <a:cubicBezTo>
                      <a:pt x="2665450" y="1029165"/>
                      <a:pt x="2665450" y="1514905"/>
                      <a:pt x="2437320" y="1908680"/>
                    </a:cubicBezTo>
                    <a:cubicBezTo>
                      <a:pt x="2209190" y="2302456"/>
                      <a:pt x="1787805" y="2544070"/>
                      <a:pt x="1332725" y="2542035"/>
                    </a:cubicBezTo>
                    <a:cubicBezTo>
                      <a:pt x="877645" y="2544070"/>
                      <a:pt x="456260" y="2302456"/>
                      <a:pt x="228130" y="1908680"/>
                    </a:cubicBezTo>
                    <a:cubicBezTo>
                      <a:pt x="0" y="1514905"/>
                      <a:pt x="0" y="1029165"/>
                      <a:pt x="228130" y="635390"/>
                    </a:cubicBezTo>
                    <a:cubicBezTo>
                      <a:pt x="456260" y="241614"/>
                      <a:pt x="877645" y="0"/>
                      <a:pt x="1332725" y="2035"/>
                    </a:cubicBezTo>
                    <a:lnTo>
                      <a:pt x="1332725" y="281435"/>
                    </a:lnTo>
                    <a:cubicBezTo>
                      <a:pt x="977762" y="279848"/>
                      <a:pt x="649082" y="468307"/>
                      <a:pt x="471141" y="775452"/>
                    </a:cubicBezTo>
                    <a:cubicBezTo>
                      <a:pt x="293200" y="1082597"/>
                      <a:pt x="293200" y="1461473"/>
                      <a:pt x="471141" y="1768618"/>
                    </a:cubicBezTo>
                    <a:cubicBezTo>
                      <a:pt x="649082" y="2075763"/>
                      <a:pt x="977762" y="2264223"/>
                      <a:pt x="1332725" y="2262635"/>
                    </a:cubicBezTo>
                    <a:cubicBezTo>
                      <a:pt x="1687688" y="2264223"/>
                      <a:pt x="2016368" y="2075763"/>
                      <a:pt x="2194309" y="1768618"/>
                    </a:cubicBezTo>
                    <a:cubicBezTo>
                      <a:pt x="2372250" y="1461473"/>
                      <a:pt x="2372250" y="1082597"/>
                      <a:pt x="2194309" y="775452"/>
                    </a:cubicBezTo>
                    <a:cubicBezTo>
                      <a:pt x="2016368" y="468307"/>
                      <a:pt x="1687688" y="279848"/>
                      <a:pt x="1332725" y="281435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grpSp>
        <p:nvGrpSpPr>
          <p:cNvPr id="40" name="Group 40"/>
          <p:cNvGrpSpPr/>
          <p:nvPr/>
        </p:nvGrpSpPr>
        <p:grpSpPr>
          <a:xfrm>
            <a:off x="-505041" y="6557587"/>
            <a:ext cx="2476500" cy="723841"/>
            <a:chOff x="0" y="0"/>
            <a:chExt cx="652247" cy="190641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652247" cy="190641"/>
            </a:xfrm>
            <a:custGeom>
              <a:avLst/>
              <a:gdLst/>
              <a:ahLst/>
              <a:cxnLst/>
              <a:rect l="l" t="t" r="r" b="b"/>
              <a:pathLst>
                <a:path w="652247" h="190641">
                  <a:moveTo>
                    <a:pt x="0" y="0"/>
                  </a:moveTo>
                  <a:lnTo>
                    <a:pt x="652247" y="0"/>
                  </a:lnTo>
                  <a:lnTo>
                    <a:pt x="652247" y="190641"/>
                  </a:lnTo>
                  <a:lnTo>
                    <a:pt x="0" y="190641"/>
                  </a:ln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42" name="TextBox 42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43" name="TextBox 43"/>
          <p:cNvSpPr txBox="1"/>
          <p:nvPr/>
        </p:nvSpPr>
        <p:spPr>
          <a:xfrm>
            <a:off x="5724441" y="6259088"/>
            <a:ext cx="3075678" cy="13868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599"/>
              </a:lnSpc>
            </a:pPr>
            <a:r>
              <a:rPr lang="en-US" sz="3599">
                <a:solidFill>
                  <a:srgbClr val="FFFFFF"/>
                </a:solidFill>
                <a:latin typeface="JA Jayagiri Script Bold"/>
              </a:rPr>
              <a:t>  Я НАПИСАВ ТЕКСТ БЕЗ ПОМИЛОК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9285894" y="7446089"/>
            <a:ext cx="3490718" cy="1712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300"/>
              </a:lnSpc>
            </a:pPr>
            <a:r>
              <a:rPr lang="en-US" sz="3300">
                <a:solidFill>
                  <a:srgbClr val="FFFFFF"/>
                </a:solidFill>
                <a:latin typeface="JA Jayagiri Script Bold"/>
              </a:rPr>
              <a:t>Я НАПИСАВ ТЕКСТ РОЗБІРЛИВО ОХАЙНО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13508006" y="8630842"/>
            <a:ext cx="3075678" cy="16243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200"/>
              </a:lnSpc>
            </a:pPr>
            <a:r>
              <a:rPr lang="en-US" sz="3200">
                <a:solidFill>
                  <a:srgbClr val="FFFFFF"/>
                </a:solidFill>
                <a:latin typeface="JA Jayagiri Script Bold"/>
              </a:rPr>
              <a:t>Я ПЕРЕВІРИВ ТЕКСТ ТА ВИПРАВИВ ПОМИЛКИ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1971459" y="7591551"/>
            <a:ext cx="3075678" cy="14897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899"/>
              </a:lnSpc>
            </a:pPr>
            <a:r>
              <a:rPr lang="en-US" sz="3899">
                <a:solidFill>
                  <a:srgbClr val="FFFFFF"/>
                </a:solidFill>
                <a:latin typeface="JA Jayagiri Script Bold"/>
              </a:rPr>
              <a:t>Я НАПИСАВ ТЕКСТ ПОВНІСТЮ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3457389" y="771265"/>
            <a:ext cx="7882505" cy="763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59"/>
              </a:lnSpc>
            </a:pPr>
            <a:r>
              <a:rPr lang="en-US" sz="5999">
                <a:solidFill>
                  <a:srgbClr val="FFAD0E"/>
                </a:solidFill>
                <a:latin typeface="JA Jayagiri Script"/>
              </a:rPr>
              <a:t>САМООЦІНЮВАННЯ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4122233" y="257175"/>
            <a:ext cx="3893202" cy="1044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99"/>
              </a:lnSpc>
            </a:pPr>
            <a:r>
              <a:rPr lang="en-US" sz="3999">
                <a:solidFill>
                  <a:srgbClr val="E40E55"/>
                </a:solidFill>
                <a:latin typeface="Bobby Jones Soft Bold"/>
              </a:rPr>
              <a:t>ПОВНІСТЮ ВІДПОВІДАЄ</a:t>
            </a:r>
          </a:p>
        </p:txBody>
      </p:sp>
      <p:grpSp>
        <p:nvGrpSpPr>
          <p:cNvPr id="49" name="Group 49"/>
          <p:cNvGrpSpPr/>
          <p:nvPr/>
        </p:nvGrpSpPr>
        <p:grpSpPr>
          <a:xfrm>
            <a:off x="13154147" y="1866692"/>
            <a:ext cx="431221" cy="431221"/>
            <a:chOff x="0" y="0"/>
            <a:chExt cx="812800" cy="812800"/>
          </a:xfrm>
        </p:grpSpPr>
        <p:sp>
          <p:nvSpPr>
            <p:cNvPr id="50" name="Freeform 5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51" name="TextBox 51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2" name="TextBox 52"/>
          <p:cNvSpPr txBox="1"/>
          <p:nvPr/>
        </p:nvSpPr>
        <p:spPr>
          <a:xfrm>
            <a:off x="13954828" y="2547705"/>
            <a:ext cx="4228011" cy="20542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99"/>
              </a:lnSpc>
            </a:pPr>
            <a:r>
              <a:rPr lang="en-US" sz="3999">
                <a:solidFill>
                  <a:srgbClr val="E40E55"/>
                </a:solidFill>
                <a:latin typeface="Bobby Jones Soft Bold"/>
              </a:rPr>
              <a:t> ВІДПОВІДАЮТЬ ОКРЕМІ ЕЛЕМЕНТИ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4305674" y="1593353"/>
            <a:ext cx="3709760" cy="1044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99"/>
              </a:lnSpc>
            </a:pPr>
            <a:r>
              <a:rPr lang="en-US" sz="3999">
                <a:solidFill>
                  <a:srgbClr val="E40E55"/>
                </a:solidFill>
                <a:latin typeface="Bobby Jones Soft Bold"/>
              </a:rPr>
              <a:t>ЧАСТКОВО ВІДПОВІДАЄ</a:t>
            </a:r>
          </a:p>
        </p:txBody>
      </p:sp>
      <p:grpSp>
        <p:nvGrpSpPr>
          <p:cNvPr id="54" name="Group 54"/>
          <p:cNvGrpSpPr/>
          <p:nvPr/>
        </p:nvGrpSpPr>
        <p:grpSpPr>
          <a:xfrm>
            <a:off x="11751934" y="530514"/>
            <a:ext cx="431221" cy="431221"/>
            <a:chOff x="0" y="0"/>
            <a:chExt cx="812800" cy="812800"/>
          </a:xfrm>
        </p:grpSpPr>
        <p:sp>
          <p:nvSpPr>
            <p:cNvPr id="55" name="Freeform 5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56" name="TextBox 56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57" name="Group 57"/>
          <p:cNvGrpSpPr/>
          <p:nvPr/>
        </p:nvGrpSpPr>
        <p:grpSpPr>
          <a:xfrm>
            <a:off x="12414359" y="530514"/>
            <a:ext cx="431221" cy="431221"/>
            <a:chOff x="0" y="0"/>
            <a:chExt cx="812800" cy="812800"/>
          </a:xfrm>
        </p:grpSpPr>
        <p:sp>
          <p:nvSpPr>
            <p:cNvPr id="58" name="Freeform 5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59" name="TextBox 59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60" name="Group 60"/>
          <p:cNvGrpSpPr/>
          <p:nvPr/>
        </p:nvGrpSpPr>
        <p:grpSpPr>
          <a:xfrm>
            <a:off x="13076785" y="530514"/>
            <a:ext cx="431221" cy="431221"/>
            <a:chOff x="0" y="0"/>
            <a:chExt cx="812800" cy="812800"/>
          </a:xfrm>
        </p:grpSpPr>
        <p:sp>
          <p:nvSpPr>
            <p:cNvPr id="61" name="Freeform 6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62" name="TextBox 62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63" name="Group 63"/>
          <p:cNvGrpSpPr/>
          <p:nvPr/>
        </p:nvGrpSpPr>
        <p:grpSpPr>
          <a:xfrm>
            <a:off x="12486566" y="1866692"/>
            <a:ext cx="431221" cy="431221"/>
            <a:chOff x="0" y="0"/>
            <a:chExt cx="812800" cy="812800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65" name="TextBox 65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13154147" y="3110258"/>
            <a:ext cx="431221" cy="431221"/>
            <a:chOff x="0" y="0"/>
            <a:chExt cx="812800" cy="812800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68" name="TextBox 68"/>
            <p:cNvSpPr txBox="1"/>
            <p:nvPr/>
          </p:nvSpPr>
          <p:spPr>
            <a:xfrm>
              <a:off x="76200" y="47625"/>
              <a:ext cx="660400" cy="6889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69" name="Freeform 69"/>
          <p:cNvSpPr/>
          <p:nvPr/>
        </p:nvSpPr>
        <p:spPr>
          <a:xfrm>
            <a:off x="16469" y="-74569"/>
            <a:ext cx="3066433" cy="4744965"/>
          </a:xfrm>
          <a:custGeom>
            <a:avLst/>
            <a:gdLst/>
            <a:ahLst/>
            <a:cxnLst/>
            <a:rect l="l" t="t" r="r" b="b"/>
            <a:pathLst>
              <a:path w="3066433" h="4744965">
                <a:moveTo>
                  <a:pt x="0" y="0"/>
                </a:moveTo>
                <a:lnTo>
                  <a:pt x="3066433" y="0"/>
                </a:lnTo>
                <a:lnTo>
                  <a:pt x="3066433" y="4744965"/>
                </a:lnTo>
                <a:lnTo>
                  <a:pt x="0" y="47449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5409830" y="9362265"/>
            <a:ext cx="1849470" cy="770128"/>
            <a:chOff x="0" y="0"/>
            <a:chExt cx="975974" cy="4064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75974" cy="406400"/>
            </a:xfrm>
            <a:custGeom>
              <a:avLst/>
              <a:gdLst/>
              <a:ahLst/>
              <a:cxnLst/>
              <a:rect l="l" t="t" r="r" b="b"/>
              <a:pathLst>
                <a:path w="975974" h="406400">
                  <a:moveTo>
                    <a:pt x="772774" y="0"/>
                  </a:moveTo>
                  <a:cubicBezTo>
                    <a:pt x="884998" y="0"/>
                    <a:pt x="975974" y="90976"/>
                    <a:pt x="975974" y="203200"/>
                  </a:cubicBezTo>
                  <a:cubicBezTo>
                    <a:pt x="975974" y="315424"/>
                    <a:pt x="884998" y="406400"/>
                    <a:pt x="772774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0" y="-38100"/>
              <a:ext cx="812800" cy="444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0" y="1952733"/>
            <a:ext cx="18288000" cy="5148856"/>
            <a:chOff x="0" y="0"/>
            <a:chExt cx="4816593" cy="1356077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816592" cy="1356077"/>
            </a:xfrm>
            <a:custGeom>
              <a:avLst/>
              <a:gdLst/>
              <a:ahLst/>
              <a:cxnLst/>
              <a:rect l="l" t="t" r="r" b="b"/>
              <a:pathLst>
                <a:path w="4816592" h="1356077">
                  <a:moveTo>
                    <a:pt x="42333" y="0"/>
                  </a:moveTo>
                  <a:lnTo>
                    <a:pt x="4774259" y="0"/>
                  </a:lnTo>
                  <a:cubicBezTo>
                    <a:pt x="4785487" y="0"/>
                    <a:pt x="4796254" y="4460"/>
                    <a:pt x="4804193" y="12399"/>
                  </a:cubicBezTo>
                  <a:cubicBezTo>
                    <a:pt x="4812132" y="20338"/>
                    <a:pt x="4816592" y="31106"/>
                    <a:pt x="4816592" y="42333"/>
                  </a:cubicBezTo>
                  <a:lnTo>
                    <a:pt x="4816592" y="1313744"/>
                  </a:lnTo>
                  <a:cubicBezTo>
                    <a:pt x="4816592" y="1324971"/>
                    <a:pt x="4812132" y="1335739"/>
                    <a:pt x="4804193" y="1343678"/>
                  </a:cubicBezTo>
                  <a:cubicBezTo>
                    <a:pt x="4796254" y="1351617"/>
                    <a:pt x="4785487" y="1356077"/>
                    <a:pt x="4774259" y="1356077"/>
                  </a:cubicBezTo>
                  <a:lnTo>
                    <a:pt x="42333" y="1356077"/>
                  </a:lnTo>
                  <a:cubicBezTo>
                    <a:pt x="31106" y="1356077"/>
                    <a:pt x="20338" y="1351617"/>
                    <a:pt x="12399" y="1343678"/>
                  </a:cubicBezTo>
                  <a:cubicBezTo>
                    <a:pt x="4460" y="1335739"/>
                    <a:pt x="0" y="1324971"/>
                    <a:pt x="0" y="1313744"/>
                  </a:cubicBezTo>
                  <a:lnTo>
                    <a:pt x="0" y="42333"/>
                  </a:lnTo>
                  <a:cubicBezTo>
                    <a:pt x="0" y="31106"/>
                    <a:pt x="4460" y="20338"/>
                    <a:pt x="12399" y="12399"/>
                  </a:cubicBezTo>
                  <a:cubicBezTo>
                    <a:pt x="20338" y="4460"/>
                    <a:pt x="31106" y="0"/>
                    <a:pt x="42333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812800" cy="850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738442" y="2605766"/>
            <a:ext cx="17549558" cy="8071352"/>
          </a:xfrm>
          <a:custGeom>
            <a:avLst/>
            <a:gdLst/>
            <a:ahLst/>
            <a:cxnLst/>
            <a:rect l="l" t="t" r="r" b="b"/>
            <a:pathLst>
              <a:path w="17549558" h="8071352">
                <a:moveTo>
                  <a:pt x="0" y="0"/>
                </a:moveTo>
                <a:lnTo>
                  <a:pt x="17549558" y="0"/>
                </a:lnTo>
                <a:lnTo>
                  <a:pt x="17549558" y="8071351"/>
                </a:lnTo>
                <a:lnTo>
                  <a:pt x="0" y="80713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4340" b="-35742"/>
            </a:stretch>
          </a:blipFill>
        </p:spPr>
      </p:sp>
      <p:grpSp>
        <p:nvGrpSpPr>
          <p:cNvPr id="10" name="Group 10"/>
          <p:cNvGrpSpPr/>
          <p:nvPr/>
        </p:nvGrpSpPr>
        <p:grpSpPr>
          <a:xfrm>
            <a:off x="556434" y="23663"/>
            <a:ext cx="3684506" cy="2582102"/>
            <a:chOff x="0" y="0"/>
            <a:chExt cx="1315356" cy="921801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15356" cy="921801"/>
            </a:xfrm>
            <a:custGeom>
              <a:avLst/>
              <a:gdLst/>
              <a:ahLst/>
              <a:cxnLst/>
              <a:rect l="l" t="t" r="r" b="b"/>
              <a:pathLst>
                <a:path w="1315356" h="921801">
                  <a:moveTo>
                    <a:pt x="657678" y="0"/>
                  </a:moveTo>
                  <a:cubicBezTo>
                    <a:pt x="294452" y="0"/>
                    <a:pt x="0" y="206352"/>
                    <a:pt x="0" y="460901"/>
                  </a:cubicBezTo>
                  <a:cubicBezTo>
                    <a:pt x="0" y="715449"/>
                    <a:pt x="294452" y="921801"/>
                    <a:pt x="657678" y="921801"/>
                  </a:cubicBezTo>
                  <a:cubicBezTo>
                    <a:pt x="1020903" y="921801"/>
                    <a:pt x="1315356" y="715449"/>
                    <a:pt x="1315356" y="460901"/>
                  </a:cubicBezTo>
                  <a:cubicBezTo>
                    <a:pt x="1315356" y="206352"/>
                    <a:pt x="1020903" y="0"/>
                    <a:pt x="657678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4468147" y="-56516"/>
            <a:ext cx="3459824" cy="2509617"/>
            <a:chOff x="0" y="0"/>
            <a:chExt cx="1235145" cy="895924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235145" cy="895924"/>
            </a:xfrm>
            <a:custGeom>
              <a:avLst/>
              <a:gdLst/>
              <a:ahLst/>
              <a:cxnLst/>
              <a:rect l="l" t="t" r="r" b="b"/>
              <a:pathLst>
                <a:path w="1235145" h="895924">
                  <a:moveTo>
                    <a:pt x="617573" y="0"/>
                  </a:moveTo>
                  <a:cubicBezTo>
                    <a:pt x="276497" y="0"/>
                    <a:pt x="0" y="200560"/>
                    <a:pt x="0" y="447962"/>
                  </a:cubicBezTo>
                  <a:cubicBezTo>
                    <a:pt x="0" y="695365"/>
                    <a:pt x="276497" y="895924"/>
                    <a:pt x="617573" y="895924"/>
                  </a:cubicBezTo>
                  <a:cubicBezTo>
                    <a:pt x="958648" y="895924"/>
                    <a:pt x="1235145" y="695365"/>
                    <a:pt x="1235145" y="447962"/>
                  </a:cubicBezTo>
                  <a:cubicBezTo>
                    <a:pt x="1235145" y="200560"/>
                    <a:pt x="958648" y="0"/>
                    <a:pt x="617573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5" name="TextBox 1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3768048" y="671192"/>
            <a:ext cx="11490346" cy="8864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70"/>
              </a:lnSpc>
            </a:pPr>
            <a:r>
              <a:rPr lang="en-US" sz="7000">
                <a:solidFill>
                  <a:srgbClr val="E40E55"/>
                </a:solidFill>
                <a:latin typeface="Bobby Jones Soft"/>
              </a:rPr>
              <a:t>ФІЗКУЛЬТХВИЛИНКА</a:t>
            </a:r>
          </a:p>
        </p:txBody>
      </p:sp>
      <p:pic>
        <p:nvPicPr>
          <p:cNvPr id="18" name="Мультимедиа в Интернете 17" title="ФІЗКУЛЬТХВИЛИНКА. РУХАНКА. &amp;quot;ВЖЕ ВЕСНА ПРИЙШЛА&amp;quot;">
            <a:hlinkClick r:id="" action="ppaction://media"/>
            <a:extLst>
              <a:ext uri="{FF2B5EF4-FFF2-40B4-BE49-F238E27FC236}">
                <a16:creationId xmlns:a16="http://schemas.microsoft.com/office/drawing/2014/main" id="{F0F866C7-79EF-4074-A041-14AD2BB756F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947235" y="2605765"/>
            <a:ext cx="10393526" cy="611913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0483931" y="2179844"/>
            <a:ext cx="1520149" cy="1520149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0483931" y="4322335"/>
            <a:ext cx="1520149" cy="1520149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0483931" y="6462285"/>
            <a:ext cx="1520149" cy="1520149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276644" y="3408073"/>
            <a:ext cx="7199431" cy="28568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E40E55"/>
                </a:solidFill>
                <a:latin typeface="Bobby Jones Soft"/>
              </a:rPr>
              <a:t>ВИКОНАЙ ГРАМАТИЧНЕ ЗАВДАННЯ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626190" y="2540185"/>
            <a:ext cx="1235632" cy="1009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Bobby Jones Soft"/>
              </a:rPr>
              <a:t>01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0626190" y="4682676"/>
            <a:ext cx="1235632" cy="1009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Bobby Jones Soft"/>
              </a:rPr>
              <a:t>02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0626190" y="6822626"/>
            <a:ext cx="1235632" cy="1009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FFFFFF"/>
                </a:solidFill>
                <a:latin typeface="Bobby Jones Soft"/>
              </a:rPr>
              <a:t>03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5973021" y="9493329"/>
            <a:ext cx="723088" cy="441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FFFFF"/>
                </a:solidFill>
                <a:latin typeface="IreneFlorentina Bold Italics"/>
              </a:rPr>
              <a:t>03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2533187" y="2240779"/>
            <a:ext cx="5446594" cy="10782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99"/>
              </a:lnSpc>
            </a:pPr>
            <a:r>
              <a:rPr lang="en-US" sz="4199">
                <a:solidFill>
                  <a:srgbClr val="E40E55"/>
                </a:solidFill>
                <a:latin typeface="Bobby Jones Soft Bold"/>
              </a:rPr>
              <a:t>СПИШИ  ВИДІЛЕНЕ РЕЧЕННЯ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2533187" y="4549326"/>
            <a:ext cx="5446594" cy="10782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99"/>
              </a:lnSpc>
            </a:pPr>
            <a:r>
              <a:rPr lang="en-US" sz="4199">
                <a:solidFill>
                  <a:srgbClr val="0FC6BB"/>
                </a:solidFill>
                <a:latin typeface="Bobby Jones Soft Bold"/>
              </a:rPr>
              <a:t>ПІДКРЕСЛИ ПІДМЕТ І ПРИСУДОК</a:t>
            </a:r>
          </a:p>
        </p:txBody>
      </p:sp>
      <p:sp>
        <p:nvSpPr>
          <p:cNvPr id="19" name="Freeform 19"/>
          <p:cNvSpPr/>
          <p:nvPr/>
        </p:nvSpPr>
        <p:spPr>
          <a:xfrm rot="-5705804" flipV="1">
            <a:off x="8081995" y="2130987"/>
            <a:ext cx="716323" cy="2017810"/>
          </a:xfrm>
          <a:custGeom>
            <a:avLst/>
            <a:gdLst/>
            <a:ahLst/>
            <a:cxnLst/>
            <a:rect l="l" t="t" r="r" b="b"/>
            <a:pathLst>
              <a:path w="716323" h="2017810">
                <a:moveTo>
                  <a:pt x="0" y="2017810"/>
                </a:moveTo>
                <a:lnTo>
                  <a:pt x="716323" y="2017810"/>
                </a:lnTo>
                <a:lnTo>
                  <a:pt x="716323" y="0"/>
                </a:lnTo>
                <a:lnTo>
                  <a:pt x="0" y="0"/>
                </a:lnTo>
                <a:lnTo>
                  <a:pt x="0" y="201781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-4415380" flipV="1">
            <a:off x="8360842" y="3505994"/>
            <a:ext cx="716323" cy="2017810"/>
          </a:xfrm>
          <a:custGeom>
            <a:avLst/>
            <a:gdLst/>
            <a:ahLst/>
            <a:cxnLst/>
            <a:rect l="l" t="t" r="r" b="b"/>
            <a:pathLst>
              <a:path w="716323" h="2017810">
                <a:moveTo>
                  <a:pt x="0" y="2017810"/>
                </a:moveTo>
                <a:lnTo>
                  <a:pt x="716323" y="2017810"/>
                </a:lnTo>
                <a:lnTo>
                  <a:pt x="716323" y="0"/>
                </a:lnTo>
                <a:lnTo>
                  <a:pt x="0" y="0"/>
                </a:lnTo>
                <a:lnTo>
                  <a:pt x="0" y="201781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rot="-2975609" flipV="1">
            <a:off x="8118321" y="5000210"/>
            <a:ext cx="716323" cy="2017810"/>
          </a:xfrm>
          <a:custGeom>
            <a:avLst/>
            <a:gdLst/>
            <a:ahLst/>
            <a:cxnLst/>
            <a:rect l="l" t="t" r="r" b="b"/>
            <a:pathLst>
              <a:path w="716323" h="2017810">
                <a:moveTo>
                  <a:pt x="0" y="2017810"/>
                </a:moveTo>
                <a:lnTo>
                  <a:pt x="716323" y="2017810"/>
                </a:lnTo>
                <a:lnTo>
                  <a:pt x="716323" y="0"/>
                </a:lnTo>
                <a:lnTo>
                  <a:pt x="0" y="0"/>
                </a:lnTo>
                <a:lnTo>
                  <a:pt x="0" y="201781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2" name="TextBox 22"/>
          <p:cNvSpPr txBox="1"/>
          <p:nvPr/>
        </p:nvSpPr>
        <p:spPr>
          <a:xfrm>
            <a:off x="12533187" y="6265183"/>
            <a:ext cx="5754813" cy="2559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99"/>
              </a:lnSpc>
            </a:pPr>
            <a:r>
              <a:rPr lang="en-US" sz="3999">
                <a:solidFill>
                  <a:srgbClr val="38B6FF"/>
                </a:solidFill>
                <a:latin typeface="Bobby Jones Soft Bold"/>
              </a:rPr>
              <a:t>УСТАНОВИ ЗВ'ЯЗКИ МІЖ ЧЛЕНАМИ РЕЧЕННЯ ЗА ДОПОМОГОЮ ПИТАНЬ</a:t>
            </a:r>
          </a:p>
        </p:txBody>
      </p:sp>
      <p:sp>
        <p:nvSpPr>
          <p:cNvPr id="23" name="Freeform 23"/>
          <p:cNvSpPr/>
          <p:nvPr/>
        </p:nvSpPr>
        <p:spPr>
          <a:xfrm rot="-5400000">
            <a:off x="16533269" y="268126"/>
            <a:ext cx="1452062" cy="1521148"/>
          </a:xfrm>
          <a:custGeom>
            <a:avLst/>
            <a:gdLst/>
            <a:ahLst/>
            <a:cxnLst/>
            <a:rect l="l" t="t" r="r" b="b"/>
            <a:pathLst>
              <a:path w="1452062" h="1521148">
                <a:moveTo>
                  <a:pt x="0" y="0"/>
                </a:moveTo>
                <a:lnTo>
                  <a:pt x="1452062" y="0"/>
                </a:lnTo>
                <a:lnTo>
                  <a:pt x="1452062" y="1521148"/>
                </a:lnTo>
                <a:lnTo>
                  <a:pt x="0" y="15211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1707787">
            <a:off x="431160" y="8494893"/>
            <a:ext cx="1195081" cy="1251940"/>
          </a:xfrm>
          <a:custGeom>
            <a:avLst/>
            <a:gdLst/>
            <a:ahLst/>
            <a:cxnLst/>
            <a:rect l="l" t="t" r="r" b="b"/>
            <a:pathLst>
              <a:path w="1195081" h="1251940">
                <a:moveTo>
                  <a:pt x="0" y="0"/>
                </a:moveTo>
                <a:lnTo>
                  <a:pt x="1195080" y="0"/>
                </a:lnTo>
                <a:lnTo>
                  <a:pt x="1195080" y="1251940"/>
                </a:lnTo>
                <a:lnTo>
                  <a:pt x="0" y="12519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25" name="Group 25"/>
          <p:cNvGrpSpPr/>
          <p:nvPr/>
        </p:nvGrpSpPr>
        <p:grpSpPr>
          <a:xfrm>
            <a:off x="17979780" y="5890288"/>
            <a:ext cx="616439" cy="616439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12533187" y="735630"/>
            <a:ext cx="586141" cy="586141"/>
            <a:chOff x="0" y="0"/>
            <a:chExt cx="812800" cy="81280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5921646" y="9934654"/>
            <a:ext cx="1032429" cy="1032429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33" name="TextBox 3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34" name="Group 34"/>
          <p:cNvGrpSpPr/>
          <p:nvPr/>
        </p:nvGrpSpPr>
        <p:grpSpPr>
          <a:xfrm>
            <a:off x="255871" y="255871"/>
            <a:ext cx="772829" cy="772829"/>
            <a:chOff x="0" y="0"/>
            <a:chExt cx="812800" cy="81280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36" name="TextBox 3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304545" y="0"/>
            <a:ext cx="7955523" cy="7955523"/>
            <a:chOff x="0" y="0"/>
            <a:chExt cx="812800" cy="8128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flipH="1">
            <a:off x="1335911" y="799485"/>
            <a:ext cx="5021977" cy="8947844"/>
          </a:xfrm>
          <a:custGeom>
            <a:avLst/>
            <a:gdLst/>
            <a:ahLst/>
            <a:cxnLst/>
            <a:rect l="l" t="t" r="r" b="b"/>
            <a:pathLst>
              <a:path w="5021977" h="8947844">
                <a:moveTo>
                  <a:pt x="5021978" y="0"/>
                </a:moveTo>
                <a:lnTo>
                  <a:pt x="0" y="0"/>
                </a:lnTo>
                <a:lnTo>
                  <a:pt x="0" y="8947844"/>
                </a:lnTo>
                <a:lnTo>
                  <a:pt x="5021978" y="8947844"/>
                </a:lnTo>
                <a:lnTo>
                  <a:pt x="5021978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>
            <a:off x="6968095" y="2428429"/>
            <a:ext cx="3520199" cy="3520199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Freeform 10"/>
          <p:cNvSpPr/>
          <p:nvPr/>
        </p:nvSpPr>
        <p:spPr>
          <a:xfrm>
            <a:off x="7917317" y="2754175"/>
            <a:ext cx="1621755" cy="2519231"/>
          </a:xfrm>
          <a:custGeom>
            <a:avLst/>
            <a:gdLst/>
            <a:ahLst/>
            <a:cxnLst/>
            <a:rect l="l" t="t" r="r" b="b"/>
            <a:pathLst>
              <a:path w="1621755" h="2519231">
                <a:moveTo>
                  <a:pt x="0" y="0"/>
                </a:moveTo>
                <a:lnTo>
                  <a:pt x="1621755" y="0"/>
                </a:lnTo>
                <a:lnTo>
                  <a:pt x="1621755" y="2519232"/>
                </a:lnTo>
                <a:lnTo>
                  <a:pt x="0" y="25192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0488294" y="1284511"/>
            <a:ext cx="7466024" cy="63471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04019" lvl="1" indent="-552010">
              <a:lnSpc>
                <a:spcPts val="7158"/>
              </a:lnSpc>
              <a:buFont typeface="Arial"/>
              <a:buChar char="•"/>
            </a:pPr>
            <a:r>
              <a:rPr lang="en-US" sz="5113">
                <a:solidFill>
                  <a:srgbClr val="FFAD0E"/>
                </a:solidFill>
                <a:latin typeface="IreneFlorentina Bold Italics"/>
              </a:rPr>
              <a:t>УВАЖНО ПЕРЕДИВИСЬ ВЛАСНУ РОБОТУ.</a:t>
            </a:r>
          </a:p>
          <a:p>
            <a:pPr>
              <a:lnSpc>
                <a:spcPts val="7158"/>
              </a:lnSpc>
            </a:pPr>
            <a:endParaRPr lang="en-US" sz="5113">
              <a:solidFill>
                <a:srgbClr val="FFAD0E"/>
              </a:solidFill>
              <a:latin typeface="IreneFlorentina Bold Italics"/>
            </a:endParaRPr>
          </a:p>
          <a:p>
            <a:pPr marL="1104019" lvl="1" indent="-552010">
              <a:lnSpc>
                <a:spcPts val="7158"/>
              </a:lnSpc>
              <a:buFont typeface="Arial"/>
              <a:buChar char="•"/>
            </a:pPr>
            <a:r>
              <a:rPr lang="en-US" sz="5113">
                <a:solidFill>
                  <a:srgbClr val="FFAD0E"/>
                </a:solidFill>
                <a:latin typeface="IreneFlorentina Bold Italics"/>
              </a:rPr>
              <a:t>ОХАЙНО ВИПРАВ ПОМИЛКИ, ЯКЩО ВОНИ Є.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9999"/>
            </a:blip>
            <a:stretch>
              <a:fillRect l="-2236" t="-26772" r="-1920" b="-13491"/>
            </a:stretch>
          </a:blipFill>
        </p:spPr>
      </p:sp>
      <p:sp>
        <p:nvSpPr>
          <p:cNvPr id="3" name="AutoShape 3"/>
          <p:cNvSpPr/>
          <p:nvPr/>
        </p:nvSpPr>
        <p:spPr>
          <a:xfrm>
            <a:off x="-450815" y="5086350"/>
            <a:ext cx="19189631" cy="0"/>
          </a:xfrm>
          <a:prstGeom prst="line">
            <a:avLst/>
          </a:prstGeom>
          <a:ln w="114300" cap="flat">
            <a:solidFill>
              <a:srgbClr val="645D6A">
                <a:alpha val="17647"/>
              </a:srgbClr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4" name="Group 4"/>
          <p:cNvGrpSpPr/>
          <p:nvPr/>
        </p:nvGrpSpPr>
        <p:grpSpPr>
          <a:xfrm>
            <a:off x="6548281" y="4392219"/>
            <a:ext cx="1388262" cy="1388262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800127" y="4392219"/>
            <a:ext cx="1388262" cy="1388262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AD0E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14765065" y="4301600"/>
            <a:ext cx="1569500" cy="1569500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38B6FF"/>
            </a:solidFill>
          </p:spPr>
        </p:sp>
        <p:sp>
          <p:nvSpPr>
            <p:cNvPr id="12" name="TextBox 12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3" name="Freeform 13"/>
          <p:cNvSpPr/>
          <p:nvPr/>
        </p:nvSpPr>
        <p:spPr>
          <a:xfrm flipH="1">
            <a:off x="7075823" y="5005252"/>
            <a:ext cx="166588" cy="276495"/>
          </a:xfrm>
          <a:custGeom>
            <a:avLst/>
            <a:gdLst/>
            <a:ahLst/>
            <a:cxnLst/>
            <a:rect l="l" t="t" r="r" b="b"/>
            <a:pathLst>
              <a:path w="166588" h="276495">
                <a:moveTo>
                  <a:pt x="166589" y="0"/>
                </a:moveTo>
                <a:lnTo>
                  <a:pt x="0" y="0"/>
                </a:lnTo>
                <a:lnTo>
                  <a:pt x="0" y="276496"/>
                </a:lnTo>
                <a:lnTo>
                  <a:pt x="166589" y="276496"/>
                </a:lnTo>
                <a:lnTo>
                  <a:pt x="16658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14" name="Group 14"/>
          <p:cNvGrpSpPr/>
          <p:nvPr/>
        </p:nvGrpSpPr>
        <p:grpSpPr>
          <a:xfrm rot="-5400000">
            <a:off x="-1110851" y="1386408"/>
            <a:ext cx="6105275" cy="7514185"/>
            <a:chOff x="0" y="0"/>
            <a:chExt cx="6604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660400" cy="812800"/>
            </a:xfrm>
            <a:custGeom>
              <a:avLst/>
              <a:gdLst/>
              <a:ahLst/>
              <a:cxnLst/>
              <a:rect l="l" t="t" r="r" b="b"/>
              <a:pathLst>
                <a:path w="660400" h="812800">
                  <a:moveTo>
                    <a:pt x="220252" y="793731"/>
                  </a:moveTo>
                  <a:cubicBezTo>
                    <a:pt x="254109" y="805245"/>
                    <a:pt x="292600" y="812800"/>
                    <a:pt x="330378" y="812800"/>
                  </a:cubicBezTo>
                  <a:cubicBezTo>
                    <a:pt x="368157" y="812800"/>
                    <a:pt x="404509" y="806323"/>
                    <a:pt x="438009" y="794809"/>
                  </a:cubicBezTo>
                  <a:cubicBezTo>
                    <a:pt x="438723" y="794450"/>
                    <a:pt x="439435" y="794450"/>
                    <a:pt x="440148" y="794090"/>
                  </a:cubicBezTo>
                  <a:cubicBezTo>
                    <a:pt x="565955" y="748035"/>
                    <a:pt x="658618" y="626421"/>
                    <a:pt x="660400" y="484298"/>
                  </a:cubicBezTo>
                  <a:lnTo>
                    <a:pt x="660400" y="0"/>
                  </a:lnTo>
                  <a:lnTo>
                    <a:pt x="0" y="0"/>
                  </a:lnTo>
                  <a:lnTo>
                    <a:pt x="0" y="483939"/>
                  </a:lnTo>
                  <a:cubicBezTo>
                    <a:pt x="1782" y="627140"/>
                    <a:pt x="93019" y="748755"/>
                    <a:pt x="220252" y="793731"/>
                  </a:cubicBezTo>
                  <a:close/>
                </a:path>
              </a:pathLst>
            </a:custGeom>
            <a:solidFill>
              <a:srgbClr val="0FC6BB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660400" cy="7239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15973021" y="9493329"/>
            <a:ext cx="723088" cy="441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9"/>
              </a:lnSpc>
              <a:spcBef>
                <a:spcPct val="0"/>
              </a:spcBef>
            </a:pPr>
            <a:r>
              <a:rPr lang="en-US" sz="2499">
                <a:solidFill>
                  <a:srgbClr val="FFFFFF"/>
                </a:solidFill>
                <a:latin typeface="IreneFlorentina Bold Italics"/>
              </a:rPr>
              <a:t>11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519174" y="6287577"/>
            <a:ext cx="3640489" cy="1886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99"/>
              </a:lnSpc>
            </a:pPr>
            <a:r>
              <a:rPr lang="en-US" sz="4899">
                <a:solidFill>
                  <a:srgbClr val="E40E55"/>
                </a:solidFill>
                <a:latin typeface="Bobby Jones Soft"/>
              </a:rPr>
              <a:t>ВСЕ БУЛО ЛЕГКО ТА ПРОСТО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854988" y="6287577"/>
            <a:ext cx="3278539" cy="18865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899"/>
              </a:lnSpc>
            </a:pPr>
            <a:r>
              <a:rPr lang="en-US" sz="4899">
                <a:solidFill>
                  <a:srgbClr val="FFAD0E"/>
                </a:solidFill>
                <a:latin typeface="Bobby Jones Soft Bold"/>
              </a:rPr>
              <a:t>Я З УСІМ СПРАВИВСЯ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3826775" y="6268527"/>
            <a:ext cx="3885232" cy="21259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199"/>
              </a:lnSpc>
            </a:pPr>
            <a:r>
              <a:rPr lang="en-US" sz="4199">
                <a:solidFill>
                  <a:srgbClr val="38B6FF"/>
                </a:solidFill>
                <a:latin typeface="Bobby Jones Soft Bold"/>
              </a:rPr>
              <a:t>БУЛО СКЛАДНО ТА НІЧОГО НЕ ЗРОЗУМІЛО</a:t>
            </a:r>
          </a:p>
        </p:txBody>
      </p:sp>
      <p:grpSp>
        <p:nvGrpSpPr>
          <p:cNvPr id="21" name="Group 21"/>
          <p:cNvGrpSpPr>
            <a:grpSpLocks noChangeAspect="1"/>
          </p:cNvGrpSpPr>
          <p:nvPr/>
        </p:nvGrpSpPr>
        <p:grpSpPr>
          <a:xfrm>
            <a:off x="317277" y="2700775"/>
            <a:ext cx="4885470" cy="4885451"/>
            <a:chOff x="0" y="0"/>
            <a:chExt cx="6350000" cy="6349975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5"/>
              <a:stretch>
                <a:fillRect l="-18179" r="-31772"/>
              </a:stretch>
            </a:blipFill>
          </p:spPr>
        </p:sp>
      </p:grpSp>
      <p:sp>
        <p:nvSpPr>
          <p:cNvPr id="23" name="TextBox 23"/>
          <p:cNvSpPr txBox="1"/>
          <p:nvPr/>
        </p:nvSpPr>
        <p:spPr>
          <a:xfrm>
            <a:off x="5749085" y="1238250"/>
            <a:ext cx="11490346" cy="10090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80"/>
              </a:lnSpc>
            </a:pPr>
            <a:r>
              <a:rPr lang="en-US" sz="8000">
                <a:solidFill>
                  <a:srgbClr val="E40E55"/>
                </a:solidFill>
                <a:latin typeface="Bobby Jones Soft"/>
              </a:rPr>
              <a:t>РЕФЛЕКСІЯ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6972082" y="5005252"/>
            <a:ext cx="397274" cy="397274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E40E55"/>
            </a:solidFill>
          </p:spPr>
        </p:sp>
        <p:sp>
          <p:nvSpPr>
            <p:cNvPr id="26" name="TextBox 26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259</Words>
  <Application>Microsoft Office PowerPoint</Application>
  <PresentationFormat>Произвольный</PresentationFormat>
  <Paragraphs>69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1" baseType="lpstr">
      <vt:lpstr>IreneFlorentina</vt:lpstr>
      <vt:lpstr>JA Jayagiri Script</vt:lpstr>
      <vt:lpstr>Arial</vt:lpstr>
      <vt:lpstr>Bobby Jones Soft Bold</vt:lpstr>
      <vt:lpstr>Bobby Jones Soft</vt:lpstr>
      <vt:lpstr>Roboto Mono Regular Bold Italics</vt:lpstr>
      <vt:lpstr>Calibri</vt:lpstr>
      <vt:lpstr>IreneFlorentina Bold Italics</vt:lpstr>
      <vt:lpstr>JA Jayagiri Script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ДІАГНОСТУВАЛЬНА РОБОТА. СПИСУВАННЯ</dc:title>
  <cp:lastModifiedBy>Оксана Плахотник</cp:lastModifiedBy>
  <cp:revision>2</cp:revision>
  <dcterms:created xsi:type="dcterms:W3CDTF">2006-08-16T00:00:00Z</dcterms:created>
  <dcterms:modified xsi:type="dcterms:W3CDTF">2023-10-14T15:26:37Z</dcterms:modified>
  <dc:identifier>DAFgADFaU4M</dc:identifier>
</cp:coreProperties>
</file>