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64" r:id="rId6"/>
    <p:sldId id="259" r:id="rId7"/>
    <p:sldId id="260" r:id="rId8"/>
    <p:sldId id="261" r:id="rId9"/>
    <p:sldId id="262" r:id="rId10"/>
    <p:sldId id="263" r:id="rId11"/>
    <p:sldId id="281" r:id="rId12"/>
    <p:sldId id="265" r:id="rId13"/>
    <p:sldId id="280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9" r:id="rId24"/>
    <p:sldId id="277" r:id="rId25"/>
    <p:sldId id="278" r:id="rId2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Presentations\NewYearBlueLight\NewYearBlueLight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10" y="1071547"/>
            <a:ext cx="11334829" cy="147002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none"/>
        </p:style>
        <p:txBody>
          <a:bodyPr>
            <a:normAutofit/>
          </a:bodyPr>
          <a:lstStyle>
            <a:lvl1pPr>
              <a:defRPr sz="6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4971" y="3071810"/>
            <a:ext cx="8534400" cy="78581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2437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404F975-655C-4953-97FF-8FA6BB297DA9}" type="datetimeFigureOut">
              <a:rPr lang="uk-UA" smtClean="0"/>
              <a:t>01.12.2021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24178B1-B4D8-4A94-B819-DC3657D9C54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7574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404F975-655C-4953-97FF-8FA6BB297DA9}" type="datetimeFigureOut">
              <a:rPr lang="uk-UA" smtClean="0"/>
              <a:t>01.12.2021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24178B1-B4D8-4A94-B819-DC3657D9C54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2614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404F975-655C-4953-97FF-8FA6BB297DA9}" type="datetimeFigureOut">
              <a:rPr lang="uk-UA" smtClean="0"/>
              <a:t>01.12.2021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24178B1-B4D8-4A94-B819-DC3657D9C54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811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404F975-655C-4953-97FF-8FA6BB297DA9}" type="datetimeFigureOut">
              <a:rPr lang="uk-UA" smtClean="0"/>
              <a:t>01.12.2021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24178B1-B4D8-4A94-B819-DC3657D9C54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43559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404F975-655C-4953-97FF-8FA6BB297DA9}" type="datetimeFigureOut">
              <a:rPr lang="uk-UA" smtClean="0"/>
              <a:t>01.12.2021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24178B1-B4D8-4A94-B819-DC3657D9C54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6992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404F975-655C-4953-97FF-8FA6BB297DA9}" type="datetimeFigureOut">
              <a:rPr lang="uk-UA" smtClean="0"/>
              <a:t>01.12.2021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24178B1-B4D8-4A94-B819-DC3657D9C54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56435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404F975-655C-4953-97FF-8FA6BB297DA9}" type="datetimeFigureOut">
              <a:rPr lang="uk-UA" smtClean="0"/>
              <a:t>01.12.2021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24178B1-B4D8-4A94-B819-DC3657D9C54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5373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404F975-655C-4953-97FF-8FA6BB297DA9}" type="datetimeFigureOut">
              <a:rPr lang="uk-UA" smtClean="0"/>
              <a:t>01.12.2021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24178B1-B4D8-4A94-B819-DC3657D9C54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98331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404F975-655C-4953-97FF-8FA6BB297DA9}" type="datetimeFigureOut">
              <a:rPr lang="uk-UA" smtClean="0"/>
              <a:t>01.12.2021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24178B1-B4D8-4A94-B819-DC3657D9C54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889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404F975-655C-4953-97FF-8FA6BB297DA9}" type="datetimeFigureOut">
              <a:rPr lang="uk-UA" smtClean="0"/>
              <a:t>01.12.2021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24178B1-B4D8-4A94-B819-DC3657D9C54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3272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818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325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1888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4806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748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7176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301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3204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4217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4205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616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Presentations\NewYearBlueLight\NewYearBlueLightSlaid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2004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i="1" kern="1200">
          <a:solidFill>
            <a:srgbClr val="0070C0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i="1" kern="1200">
          <a:solidFill>
            <a:srgbClr val="0070C0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i="1" kern="1200">
          <a:solidFill>
            <a:srgbClr val="0070C0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i="1" kern="1200">
          <a:solidFill>
            <a:srgbClr val="0070C0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i="1" kern="1200">
          <a:solidFill>
            <a:srgbClr val="0070C0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i="1" kern="1200">
          <a:solidFill>
            <a:srgbClr val="0070C0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863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microsoft.com/office/2007/relationships/hdphoto" Target="../media/hdphoto2.wdp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205"/>
            <a:ext cx="12192000" cy="671854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79648" y="1884026"/>
            <a:ext cx="6352032" cy="2926079"/>
          </a:xfr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  <a:sp3d extrusionH="57150">
              <a:bevelT w="38100" h="38100"/>
            </a:sp3d>
          </a:bodyPr>
          <a:lstStyle/>
          <a:p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uk-UA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</a:rPr>
              <a:t>Урок</a:t>
            </a:r>
            <a:br>
              <a:rPr lang="uk-UA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</a:rPr>
              <a:t>літературного читання </a:t>
            </a:r>
            <a:br>
              <a:rPr lang="uk-UA" b="1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uk-UA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14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Вправа «Кубик БЛУМА»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641" y="1548383"/>
            <a:ext cx="8307702" cy="4756399"/>
          </a:xfrm>
        </p:spPr>
      </p:pic>
    </p:spTree>
    <p:extLst>
      <p:ext uri="{BB962C8B-B14F-4D97-AF65-F5344CB8AC3E}">
        <p14:creationId xmlns:p14="http://schemas.microsoft.com/office/powerpoint/2010/main" val="7494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0" y="2133600"/>
            <a:ext cx="3532632" cy="813689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 algn="ctr"/>
            <a:r>
              <a:rPr lang="uk-UA" sz="49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Зимова казка</a:t>
            </a:r>
            <a:endParaRPr lang="uk-UA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288" y="3035808"/>
            <a:ext cx="8074152" cy="3438144"/>
          </a:xfr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sz="32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Викотилось </a:t>
            </a:r>
            <a:r>
              <a:rPr lang="uk-U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сонечко в сині небеса</a:t>
            </a:r>
            <a:br>
              <a:rPr lang="uk-U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</a:br>
            <a:r>
              <a:rPr lang="uk-U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І сказало сонечко: «Ах, яка краса!</a:t>
            </a:r>
            <a:br>
              <a:rPr lang="uk-U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</a:br>
            <a:r>
              <a:rPr lang="uk-U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Білий сніг проміниться, щиро виграє,</a:t>
            </a:r>
            <a:br>
              <a:rPr lang="uk-U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</a:br>
            <a:r>
              <a:rPr lang="uk-U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Самоцвітів скільки тут й ніжних перлів є!»</a:t>
            </a:r>
            <a:br>
              <a:rPr lang="uk-U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</a:br>
            <a:r>
              <a:rPr lang="uk-U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А й насправді гарно так, справжні чудеса</a:t>
            </a:r>
            <a:r>
              <a:rPr lang="uk-UA" sz="32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!</a:t>
            </a:r>
          </a:p>
          <a:p>
            <a:pPr marL="0" indent="0">
              <a:buNone/>
            </a:pPr>
            <a:r>
              <a:rPr lang="uk-U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/>
            </a:r>
            <a:br>
              <a:rPr lang="uk-U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</a:br>
            <a:r>
              <a:rPr lang="uk-UA" sz="32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                                                   Надія </a:t>
            </a:r>
            <a:r>
              <a:rPr lang="uk-UA" sz="3200" b="1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Красоткіна</a:t>
            </a:r>
            <a:endParaRPr lang="uk-UA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03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9633"/>
            <a:ext cx="5608320" cy="2097023"/>
          </a:xfrm>
          <a:solidFill>
            <a:schemeClr val="accent5">
              <a:lumMod val="40000"/>
              <a:lumOff val="60000"/>
            </a:schemeClr>
          </a:solidFill>
          <a:effectLst>
            <a:softEdge rad="127000"/>
          </a:effectLst>
        </p:spPr>
        <p:txBody>
          <a:bodyPr>
            <a:normAutofit/>
          </a:bodyPr>
          <a:lstStyle/>
          <a:p>
            <a:r>
              <a:rPr lang="uk-UA" sz="5400" b="1" i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Робота в групах</a:t>
            </a:r>
            <a:br>
              <a:rPr lang="uk-UA" sz="5400" b="1" i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uk-UA" b="1" i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Вправа «Хмара</a:t>
            </a:r>
            <a:r>
              <a:rPr lang="uk-UA" b="1" i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» </a:t>
            </a:r>
            <a:endParaRPr lang="uk-UA" sz="54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432" y="559633"/>
            <a:ext cx="5801677" cy="3981963"/>
          </a:xfrm>
        </p:spPr>
      </p:pic>
      <p:sp>
        <p:nvSpPr>
          <p:cNvPr id="5" name="TextBox 4"/>
          <p:cNvSpPr txBox="1"/>
          <p:nvPr/>
        </p:nvSpPr>
        <p:spPr>
          <a:xfrm flipH="1">
            <a:off x="7709057" y="1825659"/>
            <a:ext cx="18684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</a:rPr>
              <a:t>Зима</a:t>
            </a:r>
            <a:endParaRPr lang="uk-UA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03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10642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23079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0679" y="1760561"/>
            <a:ext cx="6145399" cy="1274620"/>
          </a:xfr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+mn-lt"/>
              </a:rPr>
              <a:t>Здійсниться все!</a:t>
            </a:r>
            <a:endParaRPr lang="uk-UA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6446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527" y="2509264"/>
            <a:ext cx="7105650" cy="40195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72" y="860614"/>
            <a:ext cx="6233160" cy="1149922"/>
          </a:xfrm>
          <a:solidFill>
            <a:schemeClr val="accent1">
              <a:lumMod val="40000"/>
              <a:lumOff val="60000"/>
            </a:schemeClr>
          </a:solidFill>
          <a:effectLst>
            <a:softEdge rad="31750"/>
          </a:effectLst>
        </p:spPr>
        <p:txBody>
          <a:bodyPr>
            <a:normAutofit/>
          </a:bodyPr>
          <a:lstStyle/>
          <a:p>
            <a:pPr algn="ctr"/>
            <a:r>
              <a:rPr lang="uk-UA" sz="5400" b="1" dirty="0" smtClean="0">
                <a:ln>
                  <a:solidFill>
                    <a:schemeClr val="tx1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Дихальна вправа</a:t>
            </a:r>
            <a:endParaRPr lang="uk-UA" sz="5400" b="1" dirty="0">
              <a:ln>
                <a:solidFill>
                  <a:schemeClr val="tx1"/>
                </a:solidFill>
              </a:ln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41648" y="1929573"/>
            <a:ext cx="3450336" cy="66065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softEdge rad="63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3600" b="1" dirty="0" smtClean="0"/>
              <a:t>«Сніжинка»</a:t>
            </a:r>
            <a:endParaRPr lang="uk-UA" sz="3600" b="1" dirty="0"/>
          </a:p>
        </p:txBody>
      </p:sp>
    </p:spTree>
    <p:extLst>
      <p:ext uri="{BB962C8B-B14F-4D97-AF65-F5344CB8AC3E}">
        <p14:creationId xmlns:p14="http://schemas.microsoft.com/office/powerpoint/2010/main" val="223818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91" t="51261" r="36905" b="18861"/>
          <a:stretch/>
        </p:blipFill>
        <p:spPr>
          <a:xfrm>
            <a:off x="4443167" y="2504948"/>
            <a:ext cx="2403457" cy="3765168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694432" y="354647"/>
            <a:ext cx="6233160" cy="114992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softEdge rad="31750"/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5400" b="1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Дихальна вправа</a:t>
            </a:r>
            <a:endParaRPr lang="uk-UA" sz="5400" b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3669792" y="1631441"/>
            <a:ext cx="3950208" cy="6606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softEdge rad="63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3600" b="1" dirty="0" smtClean="0"/>
              <a:t>«</a:t>
            </a:r>
            <a:r>
              <a:rPr lang="uk-UA" sz="3600" b="1" dirty="0"/>
              <a:t>Зігріємо ручки</a:t>
            </a:r>
            <a:r>
              <a:rPr lang="uk-UA" sz="3600" b="1" dirty="0" smtClean="0"/>
              <a:t>»</a:t>
            </a:r>
            <a:endParaRPr lang="uk-UA" sz="3600" b="1" dirty="0"/>
          </a:p>
        </p:txBody>
      </p:sp>
    </p:spTree>
    <p:extLst>
      <p:ext uri="{BB962C8B-B14F-4D97-AF65-F5344CB8AC3E}">
        <p14:creationId xmlns:p14="http://schemas.microsoft.com/office/powerpoint/2010/main" val="2532772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678"/>
            <a:ext cx="12192001" cy="687767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66444" y="881379"/>
            <a:ext cx="6325557" cy="1450658"/>
          </a:xfrm>
          <a:solidFill>
            <a:schemeClr val="bg2"/>
          </a:solidFill>
          <a:effectLst>
            <a:softEdge rad="317500"/>
          </a:effectLst>
        </p:spPr>
        <p:txBody>
          <a:bodyPr>
            <a:normAutofit fontScale="90000"/>
          </a:bodyPr>
          <a:lstStyle/>
          <a:p>
            <a:pPr lvl="0" algn="ctr"/>
            <a:r>
              <a:rPr lang="uk-UA" b="1" dirty="0" smtClean="0">
                <a:latin typeface="+mn-lt"/>
              </a:rPr>
              <a:t/>
            </a:r>
            <a:br>
              <a:rPr lang="uk-UA" b="1" dirty="0" smtClean="0">
                <a:latin typeface="+mn-lt"/>
              </a:rPr>
            </a:br>
            <a:r>
              <a:rPr lang="uk-UA" b="1" dirty="0" smtClean="0">
                <a:latin typeface="+mn-lt"/>
              </a:rPr>
              <a:t>Робота з </a:t>
            </a:r>
            <a:r>
              <a:rPr lang="uk-UA" b="1" dirty="0" err="1" smtClean="0">
                <a:latin typeface="+mn-lt"/>
              </a:rPr>
              <a:t>чистомовкою</a:t>
            </a:r>
            <a:r>
              <a:rPr lang="uk-UA" b="1" dirty="0" smtClean="0">
                <a:latin typeface="+mn-lt"/>
              </a:rPr>
              <a:t/>
            </a:r>
            <a:br>
              <a:rPr lang="uk-UA" b="1" dirty="0" smtClean="0">
                <a:latin typeface="+mn-lt"/>
              </a:rPr>
            </a:br>
            <a:r>
              <a:rPr lang="uk-UA" sz="3600" i="1" dirty="0" smtClean="0">
                <a:latin typeface="Monotype Corsiva" panose="03010101010201010101" pitchFamily="66" charset="0"/>
              </a:rPr>
              <a:t>Продовжити рядки вірша.</a:t>
            </a:r>
            <a:br>
              <a:rPr lang="uk-UA" sz="3600" i="1" dirty="0" smtClean="0">
                <a:latin typeface="Monotype Corsiva" panose="03010101010201010101" pitchFamily="66" charset="0"/>
              </a:rPr>
            </a:br>
            <a:endParaRPr lang="uk-UA" sz="3600" i="1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1231" y="4252069"/>
            <a:ext cx="8574024" cy="4525963"/>
          </a:xfrm>
          <a:solidFill>
            <a:schemeClr val="accent6">
              <a:lumMod val="20000"/>
              <a:lumOff val="80000"/>
            </a:schemeClr>
          </a:solidFill>
          <a:effectLst>
            <a:softEdge rad="63500"/>
          </a:effectLst>
        </p:spPr>
        <p:txBody>
          <a:bodyPr/>
          <a:lstStyle/>
          <a:p>
            <a:pPr marL="0" indent="0">
              <a:buNone/>
            </a:pPr>
            <a:r>
              <a:rPr lang="uk-UA" b="1" dirty="0" err="1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ичка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, </a:t>
            </a:r>
            <a:r>
              <a:rPr lang="uk-UA" b="1" dirty="0" err="1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ичка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, </a:t>
            </a:r>
            <a:r>
              <a:rPr lang="uk-UA" b="1" dirty="0" err="1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ичка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- на 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гілочці …</a:t>
            </a:r>
          </a:p>
          <a:p>
            <a:pPr marL="0" indent="0">
              <a:buNone/>
            </a:pPr>
            <a:r>
              <a:rPr lang="uk-UA" b="1" dirty="0" err="1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рі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, </a:t>
            </a:r>
            <a:r>
              <a:rPr lang="uk-UA" b="1" dirty="0" err="1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рі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, </a:t>
            </a:r>
            <a:r>
              <a:rPr lang="uk-UA" b="1" dirty="0" err="1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рі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 – до нас летять червоні 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 …</a:t>
            </a:r>
          </a:p>
          <a:p>
            <a:pPr marL="0" indent="0">
              <a:buNone/>
            </a:pPr>
            <a:r>
              <a:rPr lang="uk-UA" b="1" dirty="0" err="1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ма,ма,ма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– вже прийшла до нас 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…</a:t>
            </a:r>
          </a:p>
          <a:p>
            <a:pPr marL="0" indent="0">
              <a:buNone/>
            </a:pPr>
            <a:r>
              <a:rPr lang="uk-UA" b="1" dirty="0" err="1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са,са,са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 – яка кругом …</a:t>
            </a:r>
          </a:p>
          <a:p>
            <a:endParaRPr lang="uk-UA" b="1" dirty="0">
              <a:solidFill>
                <a:schemeClr val="accent1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24600" y="4252069"/>
            <a:ext cx="2548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синичка</a:t>
            </a:r>
          </a:p>
          <a:p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280475" y="4774040"/>
            <a:ext cx="18870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снігурі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80475" y="5401771"/>
            <a:ext cx="13380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зима</a:t>
            </a:r>
          </a:p>
          <a:p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028243" y="6041767"/>
            <a:ext cx="15376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краса</a:t>
            </a:r>
            <a:r>
              <a:rPr lang="uk-UA" sz="32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.</a:t>
            </a:r>
            <a:endParaRPr lang="uk-UA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59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15971"/>
            <a:ext cx="10972800" cy="1143000"/>
          </a:xfrm>
        </p:spPr>
        <p:txBody>
          <a:bodyPr>
            <a:normAutofit/>
          </a:bodyPr>
          <a:lstStyle/>
          <a:p>
            <a:r>
              <a:rPr lang="uk-UA" b="1" i="1" dirty="0"/>
              <a:t>Робота в </a:t>
            </a:r>
            <a:r>
              <a:rPr lang="uk-UA" b="1" i="1" dirty="0" smtClean="0"/>
              <a:t>групах </a:t>
            </a:r>
            <a:r>
              <a:rPr lang="uk-UA" b="1" i="1" dirty="0"/>
              <a:t>«Хмари слів» </a:t>
            </a:r>
            <a:endParaRPr lang="uk-UA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5619" y="1558971"/>
            <a:ext cx="4950381" cy="4499238"/>
          </a:xfrm>
          <a:prstGeom prst="rect">
            <a:avLst/>
          </a:prstGeom>
        </p:spPr>
      </p:pic>
      <p:sp>
        <p:nvSpPr>
          <p:cNvPr id="5" name="TextBox 1"/>
          <p:cNvSpPr txBox="1"/>
          <p:nvPr/>
        </p:nvSpPr>
        <p:spPr>
          <a:xfrm>
            <a:off x="1145619" y="2068437"/>
            <a:ext cx="493776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4000" b="1" dirty="0" smtClean="0">
                <a:solidFill>
                  <a:srgbClr val="FFFF00"/>
                </a:solidFill>
              </a:rPr>
              <a:t> </a:t>
            </a:r>
            <a:r>
              <a:rPr lang="uk-UA" sz="3200" b="1" dirty="0" smtClean="0">
                <a:solidFill>
                  <a:srgbClr val="FFFF00"/>
                </a:solidFill>
              </a:rPr>
              <a:t>Василь Олександрович Сухомлинський  – </a:t>
            </a:r>
            <a:r>
              <a:rPr lang="uk-UA" sz="2800" b="1" dirty="0" smtClean="0">
                <a:solidFill>
                  <a:schemeClr val="bg1"/>
                </a:solidFill>
              </a:rPr>
              <a:t>український педагог, публіцист, письменник, поет, Заслужений вчитель…</a:t>
            </a:r>
            <a:endParaRPr lang="uk-UA" sz="2800" b="1" dirty="0">
              <a:solidFill>
                <a:schemeClr val="bg1"/>
              </a:solidFill>
            </a:endParaRPr>
          </a:p>
        </p:txBody>
      </p:sp>
      <p:pic>
        <p:nvPicPr>
          <p:cNvPr id="6" name="Picture 2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65"/>
          <a:stretch/>
        </p:blipFill>
        <p:spPr bwMode="auto">
          <a:xfrm>
            <a:off x="6331238" y="1570837"/>
            <a:ext cx="3432784" cy="4487372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37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Фізкультхвилинка для очей. Автор Ірина Вінніцка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9450" y="794480"/>
            <a:ext cx="10711542" cy="5331684"/>
          </a:xfrm>
        </p:spPr>
      </p:pic>
    </p:spTree>
    <p:extLst>
      <p:ext uri="{BB962C8B-B14F-4D97-AF65-F5344CB8AC3E}">
        <p14:creationId xmlns:p14="http://schemas.microsoft.com/office/powerpoint/2010/main" val="3061431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94944" y="140526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uk-UA" b="1" dirty="0" smtClean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uk-UA" b="1" dirty="0" smtClean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uk-UA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uk-UA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uk-UA" b="1" dirty="0" smtClean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Василь </a:t>
            </a:r>
            <a:r>
              <a:rPr lang="uk-UA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Сухомлинський </a:t>
            </a:r>
            <a:br>
              <a:rPr lang="uk-UA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uk-UA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r>
              <a:rPr lang="uk-UA" b="1" dirty="0" smtClean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«</a:t>
            </a:r>
            <a:r>
              <a:rPr lang="uk-UA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Сонячний  день взимку»</a:t>
            </a:r>
            <a:endParaRPr lang="uk-UA" dirty="0"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Picture 4" descr="C:\Users\Настюша\Desktop\Новая папка (2)\750963065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804" y="2328672"/>
            <a:ext cx="5597436" cy="407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07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8" y="-1"/>
            <a:ext cx="12152981" cy="6825801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>
            <p:custDataLst>
              <p:tags r:id="rId1"/>
            </p:custDataLst>
          </p:nvPr>
        </p:nvSpPr>
        <p:spPr bwMode="auto">
          <a:xfrm>
            <a:off x="4067738" y="1529123"/>
            <a:ext cx="4023714" cy="4728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дивовижну</a:t>
            </a:r>
            <a:endParaRPr lang="uk-UA" sz="4000" b="1" dirty="0">
              <a:solidFill>
                <a:srgbClr val="44546A">
                  <a:lumMod val="50000"/>
                </a:srgbClr>
              </a:solidFill>
              <a:ea typeface="+mj-ea"/>
              <a:cs typeface="+mj-cs"/>
            </a:endParaRPr>
          </a:p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пташиний</a:t>
            </a:r>
            <a:endParaRPr lang="uk-UA" sz="4000" b="1" dirty="0">
              <a:solidFill>
                <a:srgbClr val="44546A">
                  <a:lumMod val="50000"/>
                </a:srgbClr>
              </a:solidFill>
              <a:ea typeface="+mj-ea"/>
              <a:cs typeface="+mj-cs"/>
            </a:endParaRPr>
          </a:p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доторкнулася</a:t>
            </a:r>
            <a:endParaRPr lang="uk-UA" sz="4000" b="1" dirty="0">
              <a:solidFill>
                <a:srgbClr val="44546A">
                  <a:lumMod val="50000"/>
                </a:srgbClr>
              </a:solidFill>
              <a:ea typeface="+mj-ea"/>
              <a:cs typeface="+mj-cs"/>
            </a:endParaRPr>
          </a:p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посипалися</a:t>
            </a:r>
            <a:endParaRPr lang="uk-UA" sz="4000" b="1" dirty="0">
              <a:solidFill>
                <a:srgbClr val="44546A">
                  <a:lumMod val="50000"/>
                </a:srgbClr>
              </a:solidFill>
              <a:ea typeface="+mj-ea"/>
              <a:cs typeface="+mj-cs"/>
            </a:endParaRPr>
          </a:p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торкатися</a:t>
            </a:r>
          </a:p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красуйся</a:t>
            </a:r>
          </a:p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чарівному</a:t>
            </a:r>
          </a:p>
        </p:txBody>
      </p:sp>
      <p:sp>
        <p:nvSpPr>
          <p:cNvPr id="13" name="Равнобедренный треугольник 12"/>
          <p:cNvSpPr/>
          <p:nvPr/>
        </p:nvSpPr>
        <p:spPr>
          <a:xfrm rot="6556522">
            <a:off x="6315340" y="1884475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 rot="6556522">
            <a:off x="6215964" y="2426352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Равнобедренный треугольник 15"/>
          <p:cNvSpPr/>
          <p:nvPr/>
        </p:nvSpPr>
        <p:spPr>
          <a:xfrm rot="6556522">
            <a:off x="5677961" y="3664747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Равнобедренный треугольник 18"/>
          <p:cNvSpPr/>
          <p:nvPr/>
        </p:nvSpPr>
        <p:spPr>
          <a:xfrm rot="6556522">
            <a:off x="6128402" y="4287161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Равнобедренный треугольник 21"/>
          <p:cNvSpPr/>
          <p:nvPr/>
        </p:nvSpPr>
        <p:spPr>
          <a:xfrm rot="6556522">
            <a:off x="6543428" y="3106661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Равнобедренный треугольник 16"/>
          <p:cNvSpPr/>
          <p:nvPr/>
        </p:nvSpPr>
        <p:spPr>
          <a:xfrm rot="6556522">
            <a:off x="6186598" y="4981334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Равнобедренный треугольник 23"/>
          <p:cNvSpPr/>
          <p:nvPr/>
        </p:nvSpPr>
        <p:spPr>
          <a:xfrm rot="6556522">
            <a:off x="5781394" y="5436698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>
            <p:custDataLst>
              <p:tags r:id="rId2"/>
            </p:custDataLst>
          </p:nvPr>
        </p:nvSpPr>
        <p:spPr bwMode="auto">
          <a:xfrm>
            <a:off x="7909889" y="1570640"/>
            <a:ext cx="4023714" cy="4728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вбранні</a:t>
            </a:r>
            <a:endParaRPr lang="uk-UA" sz="4000" b="1" dirty="0">
              <a:solidFill>
                <a:srgbClr val="44546A">
                  <a:lumMod val="50000"/>
                </a:srgbClr>
              </a:solidFill>
              <a:ea typeface="+mj-ea"/>
              <a:cs typeface="+mj-cs"/>
            </a:endParaRPr>
          </a:p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защебетала</a:t>
            </a:r>
            <a:endParaRPr lang="uk-UA" sz="4000" b="1" dirty="0">
              <a:solidFill>
                <a:srgbClr val="44546A">
                  <a:lumMod val="50000"/>
                </a:srgbClr>
              </a:solidFill>
              <a:ea typeface="+mj-ea"/>
              <a:cs typeface="+mj-cs"/>
            </a:endParaRPr>
          </a:p>
          <a:p>
            <a:pPr algn="ctr" eaLnBrk="0" hangingPunct="0">
              <a:defRPr/>
            </a:pPr>
            <a:r>
              <a:rPr lang="uk-UA" sz="4000" b="1" dirty="0" err="1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збереглася</a:t>
            </a:r>
            <a:endParaRPr lang="uk-UA" sz="4000" b="1" dirty="0">
              <a:solidFill>
                <a:srgbClr val="44546A">
                  <a:lumMod val="50000"/>
                </a:srgbClr>
              </a:solidFill>
              <a:ea typeface="+mj-ea"/>
              <a:cs typeface="+mj-cs"/>
            </a:endParaRPr>
          </a:p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повіяв</a:t>
            </a:r>
            <a:endParaRPr lang="uk-UA" sz="4000" b="1" dirty="0">
              <a:solidFill>
                <a:srgbClr val="44546A">
                  <a:lumMod val="50000"/>
                </a:srgbClr>
              </a:solidFill>
              <a:ea typeface="+mj-ea"/>
              <a:cs typeface="+mj-cs"/>
            </a:endParaRPr>
          </a:p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назавжди</a:t>
            </a:r>
          </a:p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соловейка</a:t>
            </a:r>
          </a:p>
          <a:p>
            <a:pPr algn="ctr" eaLnBrk="0" hangingPunct="0">
              <a:defRPr/>
            </a:pPr>
            <a:r>
              <a:rPr lang="uk-UA" sz="4000" b="1" dirty="0" smtClean="0">
                <a:solidFill>
                  <a:srgbClr val="44546A">
                    <a:lumMod val="50000"/>
                  </a:srgbClr>
                </a:solidFill>
                <a:ea typeface="+mj-ea"/>
                <a:cs typeface="+mj-cs"/>
              </a:rPr>
              <a:t>намалювала</a:t>
            </a:r>
          </a:p>
        </p:txBody>
      </p:sp>
      <p:sp>
        <p:nvSpPr>
          <p:cNvPr id="29" name="Равнобедренный треугольник 28"/>
          <p:cNvSpPr/>
          <p:nvPr/>
        </p:nvSpPr>
        <p:spPr>
          <a:xfrm rot="6556522">
            <a:off x="10713962" y="1809212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0" name="Равнобедренный треугольник 29"/>
          <p:cNvSpPr/>
          <p:nvPr/>
        </p:nvSpPr>
        <p:spPr>
          <a:xfrm rot="6556522">
            <a:off x="10607554" y="2449886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1" name="Равнобедренный треугольник 30"/>
          <p:cNvSpPr/>
          <p:nvPr/>
        </p:nvSpPr>
        <p:spPr>
          <a:xfrm rot="6556522">
            <a:off x="10044983" y="3664747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Равнобедренный треугольник 31"/>
          <p:cNvSpPr/>
          <p:nvPr/>
        </p:nvSpPr>
        <p:spPr>
          <a:xfrm rot="6556522">
            <a:off x="9682010" y="4368409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3" name="Равнобедренный треугольник 32"/>
          <p:cNvSpPr/>
          <p:nvPr/>
        </p:nvSpPr>
        <p:spPr>
          <a:xfrm rot="6556522">
            <a:off x="10515522" y="3116538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4" name="Равнобедренный треугольник 33"/>
          <p:cNvSpPr/>
          <p:nvPr/>
        </p:nvSpPr>
        <p:spPr>
          <a:xfrm rot="6556522">
            <a:off x="10158692" y="4900087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5" name="Равнобедренный треугольник 34"/>
          <p:cNvSpPr/>
          <p:nvPr/>
        </p:nvSpPr>
        <p:spPr>
          <a:xfrm rot="6556522">
            <a:off x="10662342" y="5517947"/>
            <a:ext cx="152555" cy="560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23" name="Объект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76" y="4401342"/>
            <a:ext cx="2659271" cy="1438622"/>
          </a:xfrm>
          <a:prstGeom prst="rect">
            <a:avLst/>
          </a:prstGeom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3534081" y="704824"/>
            <a:ext cx="6068009" cy="791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softEdge rad="31750"/>
          </a:effectLst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5400" b="1" dirty="0" smtClean="0">
                <a:ln>
                  <a:solidFill>
                    <a:schemeClr val="tx1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Словникова робота</a:t>
            </a:r>
            <a:endParaRPr lang="uk-UA" sz="5400" b="1" dirty="0">
              <a:ln>
                <a:solidFill>
                  <a:schemeClr val="tx1"/>
                </a:solidFill>
              </a:ln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506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5264" y="1652334"/>
            <a:ext cx="5681472" cy="1143000"/>
          </a:xfrm>
          <a:solidFill>
            <a:srgbClr val="FFFF99"/>
          </a:solidFill>
          <a:effectLst>
            <a:softEdge rad="127000"/>
          </a:effectLst>
        </p:spPr>
        <p:txBody>
          <a:bodyPr/>
          <a:lstStyle/>
          <a:p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Вправа «Синичка»</a:t>
            </a:r>
            <a:endParaRPr lang="uk-UA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628" y="4078225"/>
            <a:ext cx="5138372" cy="2779775"/>
          </a:xfrm>
        </p:spPr>
      </p:pic>
    </p:spTree>
    <p:extLst>
      <p:ext uri="{BB962C8B-B14F-4D97-AF65-F5344CB8AC3E}">
        <p14:creationId xmlns:p14="http://schemas.microsoft.com/office/powerpoint/2010/main" val="412072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8816" y="1600201"/>
            <a:ext cx="6461760" cy="1143000"/>
          </a:xfrm>
          <a:solidFill>
            <a:schemeClr val="tx2">
              <a:lumMod val="60000"/>
              <a:lumOff val="40000"/>
            </a:schemeClr>
          </a:solidFill>
          <a:effectLst>
            <a:softEdge rad="127000"/>
          </a:effectLst>
        </p:spPr>
        <p:txBody>
          <a:bodyPr/>
          <a:lstStyle/>
          <a:p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Фізкультхвилинка</a:t>
            </a:r>
            <a:endParaRPr lang="uk-UA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Руханка-танок 'Зима'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76561" y="286603"/>
            <a:ext cx="11390331" cy="6407624"/>
          </a:xfrm>
        </p:spPr>
      </p:pic>
    </p:spTree>
    <p:extLst>
      <p:ext uri="{BB962C8B-B14F-4D97-AF65-F5344CB8AC3E}">
        <p14:creationId xmlns:p14="http://schemas.microsoft.com/office/powerpoint/2010/main" val="1459257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70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0" y="821437"/>
            <a:ext cx="8485632" cy="1143000"/>
          </a:xfrm>
          <a:solidFill>
            <a:schemeClr val="tx2">
              <a:lumMod val="20000"/>
              <a:lumOff val="80000"/>
            </a:schemeClr>
          </a:solidFill>
          <a:ln w="57150">
            <a:solidFill>
              <a:schemeClr val="accent1">
                <a:lumMod val="75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Вправа «Шість капелюхів»</a:t>
            </a:r>
            <a:endParaRPr lang="uk-UA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419" y="1964437"/>
            <a:ext cx="5287113" cy="462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74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0216" y="529823"/>
            <a:ext cx="5620512" cy="1143000"/>
          </a:xfrm>
          <a:solidFill>
            <a:schemeClr val="accent1">
              <a:lumMod val="75000"/>
            </a:schemeClr>
          </a:solidFill>
          <a:effectLst>
            <a:softEdge rad="127000"/>
          </a:effectLst>
        </p:spPr>
        <p:txBody>
          <a:bodyPr/>
          <a:lstStyle/>
          <a:p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«</a:t>
            </a:r>
            <a:r>
              <a:rPr lang="uk-UA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Білий капелюх»</a:t>
            </a:r>
            <a:endParaRPr lang="uk-UA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43" t="30296" b="41514"/>
          <a:stretch/>
        </p:blipFill>
        <p:spPr>
          <a:xfrm>
            <a:off x="968991" y="529823"/>
            <a:ext cx="2320119" cy="1973439"/>
          </a:xfrm>
        </p:spPr>
      </p:pic>
      <p:sp>
        <p:nvSpPr>
          <p:cNvPr id="3" name="TextBox 2"/>
          <p:cNvSpPr txBox="1"/>
          <p:nvPr/>
        </p:nvSpPr>
        <p:spPr>
          <a:xfrm>
            <a:off x="1146412" y="1516542"/>
            <a:ext cx="1028108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/>
              <a:t>                          Назви жанр твору?</a:t>
            </a:r>
          </a:p>
          <a:p>
            <a:r>
              <a:rPr lang="uk-UA" sz="4000" b="1" dirty="0" smtClean="0"/>
              <a:t>_______________________________</a:t>
            </a:r>
          </a:p>
          <a:p>
            <a:r>
              <a:rPr lang="uk-UA" sz="4000" b="1" dirty="0" smtClean="0"/>
              <a:t>Що з описаного </a:t>
            </a:r>
            <a:r>
              <a:rPr lang="uk-UA" sz="4000" b="1" dirty="0"/>
              <a:t>у творі </a:t>
            </a:r>
            <a:r>
              <a:rPr lang="uk-UA" sz="4000" b="1" dirty="0" smtClean="0"/>
              <a:t>є казковим?</a:t>
            </a:r>
          </a:p>
          <a:p>
            <a:r>
              <a:rPr lang="uk-UA" sz="4000" b="1" dirty="0" smtClean="0"/>
              <a:t>________________________________</a:t>
            </a:r>
          </a:p>
          <a:p>
            <a:r>
              <a:rPr lang="uk-UA" sz="4000" b="1" dirty="0" smtClean="0"/>
              <a:t>________________________________</a:t>
            </a:r>
          </a:p>
          <a:p>
            <a:r>
              <a:rPr lang="uk-UA" sz="4000" b="1" dirty="0" smtClean="0"/>
              <a:t>________________________________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7137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2392" r="58072" b="72753"/>
          <a:stretch/>
        </p:blipFill>
        <p:spPr>
          <a:xfrm>
            <a:off x="1357149" y="704644"/>
            <a:ext cx="2627999" cy="2430583"/>
          </a:xfr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985148" y="1703986"/>
            <a:ext cx="6622984" cy="1054292"/>
          </a:xfrm>
          <a:solidFill>
            <a:schemeClr val="accent1">
              <a:lumMod val="75000"/>
            </a:schemeClr>
          </a:solidFill>
          <a:effectLst>
            <a:softEdge rad="127000"/>
          </a:effectLst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«</a:t>
            </a:r>
            <a:r>
              <a:rPr lang="uk-UA" sz="48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Чорний капелюх»</a:t>
            </a:r>
            <a:endParaRPr lang="uk-UA" sz="48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9429" y="3135227"/>
            <a:ext cx="1120434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u="sng" dirty="0" smtClean="0"/>
              <a:t>Вибери із запропонованих правильні твердження, з</a:t>
            </a:r>
            <a:r>
              <a:rPr lang="en-US" sz="2800" b="1" i="1" u="sng" dirty="0" smtClean="0"/>
              <a:t>’</a:t>
            </a:r>
            <a:r>
              <a:rPr lang="uk-UA" sz="2800" b="1" i="1" u="sng" dirty="0" smtClean="0"/>
              <a:t>єднай.</a:t>
            </a:r>
          </a:p>
          <a:p>
            <a:r>
              <a:rPr lang="uk-UA" sz="2800" b="1" dirty="0" smtClean="0">
                <a:solidFill>
                  <a:srgbClr val="FF0000"/>
                </a:solidFill>
              </a:rPr>
              <a:t>Дерева стоять у білому </a:t>
            </a:r>
            <a:r>
              <a:rPr lang="uk-UA" sz="2800" b="1" dirty="0" err="1" smtClean="0">
                <a:solidFill>
                  <a:srgbClr val="FF0000"/>
                </a:solidFill>
              </a:rPr>
              <a:t>інеї</a:t>
            </a:r>
            <a:r>
              <a:rPr lang="uk-UA" sz="2800" b="1" dirty="0" smtClean="0">
                <a:solidFill>
                  <a:srgbClr val="FF0000"/>
                </a:solidFill>
              </a:rPr>
              <a:t> </a:t>
            </a:r>
            <a:r>
              <a:rPr lang="uk-UA" sz="2800" b="1" dirty="0" smtClean="0"/>
              <a:t>…     то не бачила б ти більше ніякої  краси.</a:t>
            </a:r>
          </a:p>
          <a:p>
            <a:endParaRPr lang="uk-UA" sz="2800" b="1" dirty="0" smtClean="0"/>
          </a:p>
          <a:p>
            <a:r>
              <a:rPr lang="uk-UA" sz="2800" b="1" dirty="0" smtClean="0">
                <a:solidFill>
                  <a:srgbClr val="0070C0"/>
                </a:solidFill>
              </a:rPr>
              <a:t>Доторкнулася до гілочки </a:t>
            </a:r>
            <a:r>
              <a:rPr lang="uk-UA" sz="2800" b="1" dirty="0" smtClean="0"/>
              <a:t>…          немов пташиний пух листочки.</a:t>
            </a:r>
          </a:p>
          <a:p>
            <a:endParaRPr lang="uk-UA" sz="2800" b="1" dirty="0" smtClean="0"/>
          </a:p>
          <a:p>
            <a:r>
              <a:rPr lang="uk-UA" sz="2800" b="1" dirty="0" smtClean="0">
                <a:solidFill>
                  <a:srgbClr val="00B050"/>
                </a:solidFill>
              </a:rPr>
              <a:t>Якби ця краса була б завжди…   </a:t>
            </a:r>
            <a:r>
              <a:rPr lang="uk-UA" sz="2800" b="1" dirty="0" smtClean="0"/>
              <a:t>посипались легенькі пушинки.</a:t>
            </a:r>
            <a:endParaRPr lang="uk-UA" sz="2800" b="1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5568287" y="3903260"/>
            <a:ext cx="286603" cy="15694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311255" y="3903260"/>
            <a:ext cx="652817" cy="88710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311255" y="4790364"/>
            <a:ext cx="626658" cy="85137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8800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58" r="79143" b="75800"/>
          <a:stretch/>
        </p:blipFill>
        <p:spPr>
          <a:xfrm>
            <a:off x="994102" y="981774"/>
            <a:ext cx="2035700" cy="1701580"/>
          </a:xfr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029802" y="831648"/>
            <a:ext cx="6169152" cy="1143000"/>
          </a:xfrm>
          <a:solidFill>
            <a:schemeClr val="accent1">
              <a:lumMod val="75000"/>
            </a:schemeClr>
          </a:solidFill>
          <a:effectLst>
            <a:softEdge rad="127000"/>
          </a:effectLst>
        </p:spPr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«</a:t>
            </a:r>
            <a:r>
              <a:rPr lang="uk-UA" sz="4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Жовтий  капелюх»</a:t>
            </a:r>
            <a:endParaRPr lang="uk-UA" sz="4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29802" y="1974648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Доберіть слова-пояснення з казки, яка</a:t>
            </a:r>
          </a:p>
          <a:p>
            <a:r>
              <a:rPr lang="uk-UA" sz="3200" b="1" dirty="0" smtClean="0"/>
              <a:t>«Краса природи взимку».</a:t>
            </a:r>
            <a:endParaRPr lang="uk-UA" sz="3200" b="1" dirty="0"/>
          </a:p>
        </p:txBody>
      </p:sp>
      <p:sp>
        <p:nvSpPr>
          <p:cNvPr id="8" name="Облако 7"/>
          <p:cNvSpPr/>
          <p:nvPr/>
        </p:nvSpPr>
        <p:spPr>
          <a:xfrm>
            <a:off x="580005" y="2773495"/>
            <a:ext cx="2591449" cy="1931317"/>
          </a:xfrm>
          <a:prstGeom prst="clou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Облако 8"/>
          <p:cNvSpPr/>
          <p:nvPr/>
        </p:nvSpPr>
        <p:spPr>
          <a:xfrm>
            <a:off x="9899292" y="2077756"/>
            <a:ext cx="2174430" cy="1948219"/>
          </a:xfrm>
          <a:prstGeom prst="clou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Облако 9"/>
          <p:cNvSpPr/>
          <p:nvPr/>
        </p:nvSpPr>
        <p:spPr>
          <a:xfrm>
            <a:off x="2527110" y="4044740"/>
            <a:ext cx="2458872" cy="2117681"/>
          </a:xfrm>
          <a:prstGeom prst="clou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блако 10"/>
          <p:cNvSpPr/>
          <p:nvPr/>
        </p:nvSpPr>
        <p:spPr>
          <a:xfrm>
            <a:off x="5118559" y="4044740"/>
            <a:ext cx="2551483" cy="2117681"/>
          </a:xfrm>
          <a:prstGeom prst="clou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Облако 11"/>
          <p:cNvSpPr/>
          <p:nvPr/>
        </p:nvSpPr>
        <p:spPr>
          <a:xfrm>
            <a:off x="7881908" y="3529144"/>
            <a:ext cx="2397037" cy="2259488"/>
          </a:xfrm>
          <a:prstGeom prst="clou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051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548418" y="1141757"/>
            <a:ext cx="6717792" cy="1143000"/>
          </a:xfrm>
          <a:solidFill>
            <a:schemeClr val="accent1">
              <a:lumMod val="75000"/>
            </a:schemeClr>
          </a:solidFill>
          <a:effectLst>
            <a:softEdge rad="127000"/>
          </a:effectLst>
        </p:spPr>
        <p:txBody>
          <a:bodyPr/>
          <a:lstStyle/>
          <a:p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«</a:t>
            </a:r>
            <a:r>
              <a:rPr lang="uk-UA" sz="4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Червоний капелюх»</a:t>
            </a:r>
            <a:endParaRPr lang="uk-UA" sz="4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13" t="69153" r="29987" b="-3439"/>
          <a:stretch/>
        </p:blipFill>
        <p:spPr>
          <a:xfrm>
            <a:off x="1353311" y="1018350"/>
            <a:ext cx="2195107" cy="2532815"/>
          </a:xfrm>
        </p:spPr>
      </p:pic>
      <p:sp>
        <p:nvSpPr>
          <p:cNvPr id="2" name="TextBox 1"/>
          <p:cNvSpPr txBox="1"/>
          <p:nvPr/>
        </p:nvSpPr>
        <p:spPr>
          <a:xfrm>
            <a:off x="1050878" y="2606722"/>
            <a:ext cx="104573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                           Поміркуйте, чим </a:t>
            </a:r>
            <a:r>
              <a:rPr lang="uk-UA" sz="3200" b="1" dirty="0"/>
              <a:t>в</a:t>
            </a:r>
            <a:r>
              <a:rPr lang="uk-UA" sz="3200" b="1" dirty="0" smtClean="0"/>
              <a:t>и можете допомогти </a:t>
            </a:r>
          </a:p>
          <a:p>
            <a:r>
              <a:rPr lang="uk-UA" sz="3200" b="1" dirty="0" smtClean="0"/>
              <a:t>                            синичкам взимку?</a:t>
            </a:r>
          </a:p>
          <a:p>
            <a:r>
              <a:rPr lang="uk-UA" sz="3200" b="1" dirty="0" smtClean="0"/>
              <a:t>_________________________________________________</a:t>
            </a:r>
          </a:p>
          <a:p>
            <a:r>
              <a:rPr lang="uk-UA" sz="3200" b="1" dirty="0" smtClean="0"/>
              <a:t>Назвіть зимуючих птахів, яких ви ще знаєте?</a:t>
            </a:r>
          </a:p>
          <a:p>
            <a:r>
              <a:rPr lang="uk-UA" sz="3200" b="1" dirty="0" smtClean="0"/>
              <a:t>___________________________________________</a:t>
            </a:r>
            <a:endParaRPr lang="uk-UA" sz="3200" b="1" dirty="0"/>
          </a:p>
        </p:txBody>
      </p:sp>
    </p:spTree>
    <p:extLst>
      <p:ext uri="{BB962C8B-B14F-4D97-AF65-F5344CB8AC3E}">
        <p14:creationId xmlns:p14="http://schemas.microsoft.com/office/powerpoint/2010/main" val="233207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57344" y="1048513"/>
            <a:ext cx="6644640" cy="1143000"/>
          </a:xfrm>
          <a:solidFill>
            <a:schemeClr val="accent1">
              <a:lumMod val="75000"/>
            </a:schemeClr>
          </a:solidFill>
          <a:effectLst>
            <a:softEdge rad="127000"/>
          </a:effectLst>
        </p:spPr>
        <p:txBody>
          <a:bodyPr/>
          <a:lstStyle/>
          <a:p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</a:rPr>
              <a:t>«</a:t>
            </a:r>
            <a:r>
              <a:rPr lang="uk-UA" sz="4800" b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</a:rPr>
              <a:t>Зелений капелюх»</a:t>
            </a:r>
            <a:endParaRPr lang="uk-UA" sz="4800" b="1" dirty="0">
              <a:ln>
                <a:solidFill>
                  <a:schemeClr val="tx1"/>
                </a:solidFill>
              </a:ln>
              <a:solidFill>
                <a:srgbClr val="92D05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85" t="65343" r="2541" b="5704"/>
          <a:stretch/>
        </p:blipFill>
        <p:spPr>
          <a:xfrm>
            <a:off x="1495452" y="1048513"/>
            <a:ext cx="2759557" cy="2231136"/>
          </a:xfrm>
        </p:spPr>
      </p:pic>
      <p:sp>
        <p:nvSpPr>
          <p:cNvPr id="2" name="TextBox 1"/>
          <p:cNvSpPr txBox="1"/>
          <p:nvPr/>
        </p:nvSpPr>
        <p:spPr>
          <a:xfrm>
            <a:off x="968992" y="2191513"/>
            <a:ext cx="10443792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                                            Чи правильно синичка відповіла дівчинці?</a:t>
            </a:r>
          </a:p>
          <a:p>
            <a:r>
              <a:rPr lang="uk-UA" sz="2800" i="1" dirty="0" smtClean="0"/>
              <a:t>                                           Продовження казки…</a:t>
            </a:r>
          </a:p>
          <a:p>
            <a:r>
              <a:rPr lang="uk-UA" sz="2800" b="1" dirty="0" smtClean="0"/>
              <a:t>_______________________________________________________</a:t>
            </a:r>
          </a:p>
          <a:p>
            <a:r>
              <a:rPr lang="uk-UA" sz="2800" b="1" dirty="0" smtClean="0"/>
              <a:t>_______________________________________________________</a:t>
            </a:r>
          </a:p>
          <a:p>
            <a:r>
              <a:rPr lang="uk-UA" sz="2800" b="1" dirty="0" smtClean="0"/>
              <a:t>_______________________________________________________</a:t>
            </a:r>
          </a:p>
          <a:p>
            <a:r>
              <a:rPr lang="uk-UA" sz="2800" b="1" dirty="0" smtClean="0"/>
              <a:t>_______________________________________________________</a:t>
            </a:r>
            <a:br>
              <a:rPr lang="uk-UA" sz="2800" b="1" dirty="0" smtClean="0"/>
            </a:br>
            <a:r>
              <a:rPr lang="uk-UA" sz="2800" b="1" dirty="0" smtClean="0"/>
              <a:t>_______________________________________________________</a:t>
            </a:r>
          </a:p>
          <a:p>
            <a:r>
              <a:rPr lang="uk-UA" dirty="0" smtClean="0"/>
              <a:t>           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8996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801174" y="1456124"/>
            <a:ext cx="6669024" cy="1143000"/>
          </a:xfrm>
          <a:solidFill>
            <a:schemeClr val="accent1">
              <a:lumMod val="75000"/>
            </a:schemeClr>
          </a:solidFill>
          <a:effectLst>
            <a:softEdge rad="127000"/>
          </a:effectLst>
        </p:spPr>
        <p:txBody>
          <a:bodyPr/>
          <a:lstStyle/>
          <a:p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«</a:t>
            </a:r>
            <a:r>
              <a:rPr lang="uk-UA" sz="48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Синій капелюх»</a:t>
            </a:r>
            <a:endParaRPr lang="uk-UA" sz="4800" b="1" dirty="0">
              <a:ln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06" t="43486" r="28271" b="31608"/>
          <a:stretch/>
        </p:blipFill>
        <p:spPr>
          <a:xfrm>
            <a:off x="1301814" y="1021783"/>
            <a:ext cx="2499360" cy="2011681"/>
          </a:xfrm>
        </p:spPr>
      </p:pic>
      <p:sp>
        <p:nvSpPr>
          <p:cNvPr id="15" name="TextBox 14"/>
          <p:cNvSpPr txBox="1"/>
          <p:nvPr/>
        </p:nvSpPr>
        <p:spPr>
          <a:xfrm>
            <a:off x="2346778" y="3009331"/>
            <a:ext cx="7050520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u="sng" dirty="0" err="1" smtClean="0"/>
              <a:t>Обери</a:t>
            </a:r>
            <a:r>
              <a:rPr lang="uk-UA" sz="4000" b="1" i="1" u="sng" dirty="0" smtClean="0"/>
              <a:t>, головну думку твору!</a:t>
            </a:r>
          </a:p>
          <a:p>
            <a:pPr marL="285750" indent="-285750">
              <a:buFontTx/>
              <a:buChar char="-"/>
            </a:pPr>
            <a:r>
              <a:rPr lang="uk-UA" sz="3200" dirty="0" smtClean="0"/>
              <a:t>Кожна пора року по своєму красива.</a:t>
            </a:r>
          </a:p>
          <a:p>
            <a:pPr marL="285750" indent="-285750">
              <a:buFontTx/>
              <a:buChar char="-"/>
            </a:pPr>
            <a:r>
              <a:rPr lang="uk-UA" sz="3200" dirty="0" smtClean="0"/>
              <a:t>Люби і бережи природу.</a:t>
            </a:r>
          </a:p>
          <a:p>
            <a:pPr marL="285750" indent="-285750">
              <a:buFontTx/>
              <a:buChar char="-"/>
            </a:pPr>
            <a:r>
              <a:rPr lang="uk-UA" sz="3200" dirty="0" smtClean="0"/>
              <a:t>Явища природи.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1887751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685C8320-B91F-4219-B4C8-845C1A9B41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61"/>
          <a:stretch/>
        </p:blipFill>
        <p:spPr>
          <a:xfrm>
            <a:off x="547369" y="5176007"/>
            <a:ext cx="2124262" cy="152288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56949A44-46C1-45C3-809D-7DF9BCAF99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2"/>
          <a:stretch/>
        </p:blipFill>
        <p:spPr>
          <a:xfrm>
            <a:off x="4810458" y="2519351"/>
            <a:ext cx="2124262" cy="150293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7052D09-F118-4EE1-A7A1-9BDE3CB28B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21"/>
          <a:stretch/>
        </p:blipFill>
        <p:spPr>
          <a:xfrm>
            <a:off x="2678913" y="2573665"/>
            <a:ext cx="2124262" cy="147732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B48C897F-E745-44BA-A41C-8AF22EA1A51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92"/>
          <a:stretch/>
        </p:blipFill>
        <p:spPr>
          <a:xfrm>
            <a:off x="547369" y="2519351"/>
            <a:ext cx="2124262" cy="152207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A218E90A-2030-4389-9B8C-68C6C94D12C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531"/>
          <a:stretch/>
        </p:blipFill>
        <p:spPr>
          <a:xfrm>
            <a:off x="4810458" y="5176007"/>
            <a:ext cx="2124262" cy="151331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44C3D260-8613-413A-B6D6-531319C182B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61"/>
          <a:stretch/>
        </p:blipFill>
        <p:spPr>
          <a:xfrm>
            <a:off x="2678913" y="5185577"/>
            <a:ext cx="2124262" cy="1522885"/>
          </a:xfrm>
          <a:prstGeom prst="rect">
            <a:avLst/>
          </a:prstGeom>
        </p:spPr>
      </p:pic>
      <p:grpSp>
        <p:nvGrpSpPr>
          <p:cNvPr id="35" name="Групувати 34">
            <a:extLst>
              <a:ext uri="{FF2B5EF4-FFF2-40B4-BE49-F238E27FC236}">
                <a16:creationId xmlns="" xmlns:a16="http://schemas.microsoft.com/office/drawing/2014/main" id="{F6C8355B-DE56-497F-966E-230AE1892956}"/>
              </a:ext>
            </a:extLst>
          </p:cNvPr>
          <p:cNvGrpSpPr/>
          <p:nvPr/>
        </p:nvGrpSpPr>
        <p:grpSpPr>
          <a:xfrm>
            <a:off x="551010" y="1456402"/>
            <a:ext cx="2124262" cy="2585021"/>
            <a:chOff x="943132" y="1443642"/>
            <a:chExt cx="2124262" cy="2588211"/>
          </a:xfrm>
        </p:grpSpPr>
        <p:pic>
          <p:nvPicPr>
            <p:cNvPr id="22" name="Рисунок 21">
              <a:extLst>
                <a:ext uri="{FF2B5EF4-FFF2-40B4-BE49-F238E27FC236}">
                  <a16:creationId xmlns="" xmlns:a16="http://schemas.microsoft.com/office/drawing/2014/main" id="{1AC4841A-E256-45E2-8B84-6666A995980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3132" y="1443642"/>
              <a:ext cx="2124262" cy="2588211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4A422E68-C715-41C5-BD9F-D4C4EE7F7FFA}"/>
                </a:ext>
              </a:extLst>
            </p:cNvPr>
            <p:cNvSpPr txBox="1"/>
            <p:nvPr/>
          </p:nvSpPr>
          <p:spPr>
            <a:xfrm>
              <a:off x="1293918" y="1808001"/>
              <a:ext cx="1429972" cy="828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800" b="1" dirty="0" err="1" smtClean="0"/>
                <a:t>Сьогодні</a:t>
              </a:r>
              <a:r>
                <a:rPr lang="ru-RU" sz="1800" b="1" dirty="0" smtClean="0"/>
                <a:t> на </a:t>
              </a:r>
              <a:r>
                <a:rPr lang="ru-RU" sz="1800" b="1" dirty="0" err="1" smtClean="0"/>
                <a:t>уроці</a:t>
              </a:r>
              <a:r>
                <a:rPr lang="ru-RU" sz="1800" b="1" dirty="0" smtClean="0"/>
                <a:t> я </a:t>
              </a:r>
              <a:r>
                <a:rPr lang="ru-RU" sz="1800" b="1" dirty="0" err="1" smtClean="0"/>
                <a:t>навчився</a:t>
              </a:r>
              <a:r>
                <a:rPr lang="ru-RU" sz="1800" b="1" dirty="0" smtClean="0"/>
                <a:t>?</a:t>
              </a:r>
              <a:endParaRPr lang="ru-RU" sz="1800" b="1" dirty="0"/>
            </a:p>
          </p:txBody>
        </p:sp>
      </p:grpSp>
      <p:grpSp>
        <p:nvGrpSpPr>
          <p:cNvPr id="36" name="Групувати 35">
            <a:extLst>
              <a:ext uri="{FF2B5EF4-FFF2-40B4-BE49-F238E27FC236}">
                <a16:creationId xmlns="" xmlns:a16="http://schemas.microsoft.com/office/drawing/2014/main" id="{59C71607-5FF6-495D-87B1-4E26A8726C1B}"/>
              </a:ext>
            </a:extLst>
          </p:cNvPr>
          <p:cNvGrpSpPr/>
          <p:nvPr/>
        </p:nvGrpSpPr>
        <p:grpSpPr>
          <a:xfrm>
            <a:off x="2678913" y="1462782"/>
            <a:ext cx="2124262" cy="2588211"/>
            <a:chOff x="4656229" y="1453212"/>
            <a:chExt cx="2124262" cy="2588211"/>
          </a:xfrm>
        </p:grpSpPr>
        <p:pic>
          <p:nvPicPr>
            <p:cNvPr id="20" name="Рисунок 19">
              <a:extLst>
                <a:ext uri="{FF2B5EF4-FFF2-40B4-BE49-F238E27FC236}">
                  <a16:creationId xmlns="" xmlns:a16="http://schemas.microsoft.com/office/drawing/2014/main" id="{EA5B5146-B43A-40AF-8B89-30D354672F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6229" y="1453212"/>
              <a:ext cx="2124262" cy="2588211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9CF7A4D3-CAF4-43F6-9D4A-86A306BE94A3}"/>
                </a:ext>
              </a:extLst>
            </p:cNvPr>
            <p:cNvSpPr txBox="1"/>
            <p:nvPr/>
          </p:nvSpPr>
          <p:spPr>
            <a:xfrm>
              <a:off x="4967129" y="1605593"/>
              <a:ext cx="146621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/>
              </a:lvl1pPr>
            </a:lstStyle>
            <a:p>
              <a:r>
                <a:rPr lang="uk-UA" dirty="0" smtClean="0"/>
                <a:t>Який твір прочитали?</a:t>
              </a:r>
            </a:p>
            <a:p>
              <a:r>
                <a:rPr lang="uk-UA" dirty="0" smtClean="0"/>
                <a:t>Хто його автор?</a:t>
              </a:r>
              <a:endParaRPr lang="ru-RU" dirty="0"/>
            </a:p>
          </p:txBody>
        </p:sp>
      </p:grpSp>
      <p:grpSp>
        <p:nvGrpSpPr>
          <p:cNvPr id="37" name="Групувати 36">
            <a:extLst>
              <a:ext uri="{FF2B5EF4-FFF2-40B4-BE49-F238E27FC236}">
                <a16:creationId xmlns="" xmlns:a16="http://schemas.microsoft.com/office/drawing/2014/main" id="{90B76003-0E5E-4C40-B2BC-15396009528E}"/>
              </a:ext>
            </a:extLst>
          </p:cNvPr>
          <p:cNvGrpSpPr/>
          <p:nvPr/>
        </p:nvGrpSpPr>
        <p:grpSpPr>
          <a:xfrm>
            <a:off x="4814099" y="1434070"/>
            <a:ext cx="2124262" cy="2588211"/>
            <a:chOff x="8728843" y="1443642"/>
            <a:chExt cx="2124262" cy="2588211"/>
          </a:xfrm>
        </p:grpSpPr>
        <p:pic>
          <p:nvPicPr>
            <p:cNvPr id="18" name="Рисунок 17">
              <a:extLst>
                <a:ext uri="{FF2B5EF4-FFF2-40B4-BE49-F238E27FC236}">
                  <a16:creationId xmlns="" xmlns:a16="http://schemas.microsoft.com/office/drawing/2014/main" id="{289B3287-9B64-46DF-8007-3ED5A1C653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28843" y="1443642"/>
              <a:ext cx="2124262" cy="2588211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9AA5B367-759C-4656-8406-C6FEB2C4ADA9}"/>
                </a:ext>
              </a:extLst>
            </p:cNvPr>
            <p:cNvSpPr txBox="1"/>
            <p:nvPr/>
          </p:nvSpPr>
          <p:spPr>
            <a:xfrm>
              <a:off x="9075988" y="1605593"/>
              <a:ext cx="142997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/>
              </a:lvl1pPr>
            </a:lstStyle>
            <a:p>
              <a:r>
                <a:rPr lang="uk-UA" dirty="0" smtClean="0"/>
                <a:t>Найкраще мені вдалося?</a:t>
              </a:r>
              <a:endParaRPr lang="ru-RU" dirty="0"/>
            </a:p>
          </p:txBody>
        </p:sp>
      </p:grpSp>
      <p:grpSp>
        <p:nvGrpSpPr>
          <p:cNvPr id="38" name="Групувати 37">
            <a:extLst>
              <a:ext uri="{FF2B5EF4-FFF2-40B4-BE49-F238E27FC236}">
                <a16:creationId xmlns="" xmlns:a16="http://schemas.microsoft.com/office/drawing/2014/main" id="{1FAC3E24-8DED-4D03-963B-9E8A528F0BEE}"/>
              </a:ext>
            </a:extLst>
          </p:cNvPr>
          <p:cNvGrpSpPr/>
          <p:nvPr/>
        </p:nvGrpSpPr>
        <p:grpSpPr>
          <a:xfrm>
            <a:off x="547369" y="4110680"/>
            <a:ext cx="2124262" cy="2588211"/>
            <a:chOff x="1062120" y="4120252"/>
            <a:chExt cx="2124262" cy="2588211"/>
          </a:xfrm>
        </p:grpSpPr>
        <p:pic>
          <p:nvPicPr>
            <p:cNvPr id="28" name="Рисунок 27">
              <a:extLst>
                <a:ext uri="{FF2B5EF4-FFF2-40B4-BE49-F238E27FC236}">
                  <a16:creationId xmlns="" xmlns:a16="http://schemas.microsoft.com/office/drawing/2014/main" id="{4FBA025D-9DEF-4413-9329-DD62BEF4A2F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2120" y="4120252"/>
              <a:ext cx="2124262" cy="2588211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="" xmlns:a16="http://schemas.microsoft.com/office/drawing/2014/main" id="{CC6D81AE-5CFB-4C25-A3D2-05B1D10F4D90}"/>
                </a:ext>
              </a:extLst>
            </p:cNvPr>
            <p:cNvSpPr txBox="1"/>
            <p:nvPr/>
          </p:nvSpPr>
          <p:spPr>
            <a:xfrm>
              <a:off x="1210788" y="4163604"/>
              <a:ext cx="186183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/>
              </a:lvl1pPr>
            </a:lstStyle>
            <a:p>
              <a:r>
                <a:rPr lang="uk-UA" dirty="0" smtClean="0"/>
                <a:t>Як називається розділ, який ми сьогодні розпочали вивчати?</a:t>
              </a:r>
              <a:endParaRPr lang="ru-RU" dirty="0"/>
            </a:p>
          </p:txBody>
        </p:sp>
      </p:grpSp>
      <p:grpSp>
        <p:nvGrpSpPr>
          <p:cNvPr id="39" name="Групувати 38">
            <a:extLst>
              <a:ext uri="{FF2B5EF4-FFF2-40B4-BE49-F238E27FC236}">
                <a16:creationId xmlns="" xmlns:a16="http://schemas.microsoft.com/office/drawing/2014/main" id="{A4E2C8E9-B043-48B3-A66A-E17BEC8EA6A3}"/>
              </a:ext>
            </a:extLst>
          </p:cNvPr>
          <p:cNvGrpSpPr/>
          <p:nvPr/>
        </p:nvGrpSpPr>
        <p:grpSpPr>
          <a:xfrm>
            <a:off x="2678913" y="4114874"/>
            <a:ext cx="2124263" cy="2588212"/>
            <a:chOff x="4619984" y="4110680"/>
            <a:chExt cx="2124263" cy="2588212"/>
          </a:xfrm>
        </p:grpSpPr>
        <p:pic>
          <p:nvPicPr>
            <p:cNvPr id="26" name="Рисунок 25">
              <a:extLst>
                <a:ext uri="{FF2B5EF4-FFF2-40B4-BE49-F238E27FC236}">
                  <a16:creationId xmlns="" xmlns:a16="http://schemas.microsoft.com/office/drawing/2014/main" id="{9E1467B5-76D2-4065-A416-84FA1682926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9984" y="4110680"/>
              <a:ext cx="2124263" cy="2588212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="" xmlns:a16="http://schemas.microsoft.com/office/drawing/2014/main" id="{A8854B14-A831-4207-9DA7-F8B11852112C}"/>
                </a:ext>
              </a:extLst>
            </p:cNvPr>
            <p:cNvSpPr txBox="1"/>
            <p:nvPr/>
          </p:nvSpPr>
          <p:spPr>
            <a:xfrm>
              <a:off x="4730104" y="4310292"/>
              <a:ext cx="1666997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/>
              </a:lvl1pPr>
            </a:lstStyle>
            <a:p>
              <a:r>
                <a:rPr lang="uk-UA" dirty="0" smtClean="0"/>
                <a:t>Як ви вважаєте, коли найкрасивіша природа?</a:t>
              </a:r>
              <a:endParaRPr lang="ru-RU" dirty="0"/>
            </a:p>
          </p:txBody>
        </p:sp>
      </p:grpSp>
      <p:grpSp>
        <p:nvGrpSpPr>
          <p:cNvPr id="40" name="Групувати 39">
            <a:extLst>
              <a:ext uri="{FF2B5EF4-FFF2-40B4-BE49-F238E27FC236}">
                <a16:creationId xmlns="" xmlns:a16="http://schemas.microsoft.com/office/drawing/2014/main" id="{01C56E89-3617-49DC-9DD7-F78EF09F9185}"/>
              </a:ext>
            </a:extLst>
          </p:cNvPr>
          <p:cNvGrpSpPr/>
          <p:nvPr/>
        </p:nvGrpSpPr>
        <p:grpSpPr>
          <a:xfrm>
            <a:off x="4810457" y="4092236"/>
            <a:ext cx="2124263" cy="2597084"/>
            <a:chOff x="8728843" y="4110680"/>
            <a:chExt cx="2124263" cy="2588212"/>
          </a:xfrm>
        </p:grpSpPr>
        <p:pic>
          <p:nvPicPr>
            <p:cNvPr id="24" name="Рисунок 23">
              <a:extLst>
                <a:ext uri="{FF2B5EF4-FFF2-40B4-BE49-F238E27FC236}">
                  <a16:creationId xmlns="" xmlns:a16="http://schemas.microsoft.com/office/drawing/2014/main" id="{7900379D-F458-47D6-B608-DD9EE02E8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28843" y="4110680"/>
              <a:ext cx="2124263" cy="2588212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3E42A582-EBEF-45E5-89DE-6246D26FEEBC}"/>
                </a:ext>
              </a:extLst>
            </p:cNvPr>
            <p:cNvSpPr txBox="1"/>
            <p:nvPr/>
          </p:nvSpPr>
          <p:spPr>
            <a:xfrm>
              <a:off x="9091540" y="4310292"/>
              <a:ext cx="1429972" cy="119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/>
              </a:lvl1pPr>
            </a:lstStyle>
            <a:p>
              <a:r>
                <a:rPr lang="uk-UA" dirty="0" smtClean="0"/>
                <a:t>Чи може день взимку бути сонячним?</a:t>
              </a:r>
              <a:endParaRPr lang="ru-RU" dirty="0"/>
            </a:p>
          </p:txBody>
        </p:sp>
      </p:grpSp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01.12.2021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04467" y="646764"/>
            <a:ext cx="8732066" cy="485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Рефлексія «Загадкові листи</a:t>
            </a:r>
            <a:r>
              <a:rPr lang="uk-UA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».</a:t>
            </a:r>
            <a:endParaRPr lang="uk-UA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2" name="Рисунок 41">
            <a:extLst>
              <a:ext uri="{FF2B5EF4-FFF2-40B4-BE49-F238E27FC236}">
                <a16:creationId xmlns="" xmlns:a16="http://schemas.microsoft.com/office/drawing/2014/main" id="{303A0F1C-25E8-4812-8FCC-E4BF13205540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2"/>
          <a:stretch/>
        </p:blipFill>
        <p:spPr>
          <a:xfrm>
            <a:off x="7055763" y="1820312"/>
            <a:ext cx="5069999" cy="4979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1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9056" y="1028701"/>
            <a:ext cx="10972800" cy="1143000"/>
          </a:xfrm>
        </p:spPr>
        <p:txBody>
          <a:bodyPr>
            <a:normAutofit/>
          </a:bodyPr>
          <a:lstStyle/>
          <a:p>
            <a:r>
              <a:rPr lang="uk-UA" sz="6000" b="1" dirty="0" smtClean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</a:rPr>
              <a:t>«Оціни себе на </a:t>
            </a:r>
            <a:r>
              <a:rPr lang="uk-UA" sz="6000" b="1" dirty="0" err="1" smtClean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</a:rPr>
              <a:t>уроці</a:t>
            </a:r>
            <a:r>
              <a:rPr lang="uk-UA" sz="6000" b="1" dirty="0" smtClean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</a:rPr>
              <a:t>»</a:t>
            </a:r>
            <a:endParaRPr lang="uk-UA" sz="6000" b="1" dirty="0">
              <a:solidFill>
                <a:schemeClr val="tx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2292096"/>
            <a:ext cx="10972800" cy="3834068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Жовта</a:t>
            </a:r>
            <a:r>
              <a:rPr lang="uk-UA" dirty="0" smtClean="0">
                <a:solidFill>
                  <a:schemeClr val="tx1"/>
                </a:solidFill>
              </a:rPr>
              <a:t> - Завдання </a:t>
            </a:r>
            <a:r>
              <a:rPr lang="uk-UA" dirty="0">
                <a:solidFill>
                  <a:schemeClr val="tx1"/>
                </a:solidFill>
              </a:rPr>
              <a:t>були цікавими і ви справилися </a:t>
            </a:r>
            <a:endParaRPr lang="uk-UA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chemeClr val="tx1"/>
                </a:solidFill>
              </a:rPr>
              <a:t> </a:t>
            </a:r>
            <a:r>
              <a:rPr lang="uk-UA" dirty="0" smtClean="0">
                <a:solidFill>
                  <a:schemeClr val="tx1"/>
                </a:solidFill>
              </a:rPr>
              <a:t>                   з </a:t>
            </a:r>
            <a:r>
              <a:rPr lang="uk-UA" dirty="0">
                <a:solidFill>
                  <a:schemeClr val="tx1"/>
                </a:solidFill>
              </a:rPr>
              <a:t>ними </a:t>
            </a:r>
            <a:r>
              <a:rPr lang="uk-UA" dirty="0" smtClean="0">
                <a:solidFill>
                  <a:schemeClr val="tx1"/>
                </a:solidFill>
              </a:rPr>
              <a:t> чудово!</a:t>
            </a:r>
            <a:endParaRPr lang="uk-UA" dirty="0">
              <a:solidFill>
                <a:schemeClr val="tx1"/>
              </a:solidFill>
            </a:endParaRPr>
          </a:p>
          <a:p>
            <a:r>
              <a:rPr lang="uk-UA" b="1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Зелена </a:t>
            </a:r>
            <a:r>
              <a:rPr lang="uk-UA" dirty="0">
                <a:solidFill>
                  <a:schemeClr val="tx1"/>
                </a:solidFill>
              </a:rPr>
              <a:t>– Було цікаво, але виникали запитання</a:t>
            </a:r>
            <a:r>
              <a:rPr lang="uk-UA" dirty="0" smtClean="0">
                <a:solidFill>
                  <a:schemeClr val="tx1"/>
                </a:solidFill>
              </a:rPr>
              <a:t>,</a:t>
            </a:r>
          </a:p>
          <a:p>
            <a:pPr marL="0" indent="0">
              <a:buNone/>
            </a:pPr>
            <a:r>
              <a:rPr lang="uk-UA" dirty="0">
                <a:solidFill>
                  <a:schemeClr val="tx1"/>
                </a:solidFill>
              </a:rPr>
              <a:t> </a:t>
            </a:r>
            <a:r>
              <a:rPr lang="uk-UA" dirty="0" smtClean="0">
                <a:solidFill>
                  <a:schemeClr val="tx1"/>
                </a:solidFill>
              </a:rPr>
              <a:t>                   стосовно </a:t>
            </a:r>
            <a:r>
              <a:rPr lang="uk-UA" dirty="0">
                <a:solidFill>
                  <a:schemeClr val="tx1"/>
                </a:solidFill>
              </a:rPr>
              <a:t>виконання завдань.</a:t>
            </a:r>
          </a:p>
          <a:p>
            <a:r>
              <a:rPr lang="uk-UA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Оранжева </a:t>
            </a:r>
            <a:r>
              <a:rPr lang="uk-UA" dirty="0">
                <a:solidFill>
                  <a:schemeClr val="tx1"/>
                </a:solidFill>
              </a:rPr>
              <a:t>– Не всі завдання вам були під силу</a:t>
            </a:r>
            <a:r>
              <a:rPr lang="uk-UA" dirty="0" smtClean="0">
                <a:solidFill>
                  <a:schemeClr val="tx1"/>
                </a:solidFill>
              </a:rPr>
              <a:t>.</a:t>
            </a:r>
            <a:endParaRPr lang="uk-UA" dirty="0">
              <a:solidFill>
                <a:schemeClr val="tx1"/>
              </a:solidFill>
            </a:endParaRPr>
          </a:p>
          <a:p>
            <a:r>
              <a:rPr lang="uk-UA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Червона </a:t>
            </a:r>
            <a:r>
              <a:rPr lang="uk-UA" dirty="0">
                <a:solidFill>
                  <a:schemeClr val="tx1"/>
                </a:solidFill>
              </a:rPr>
              <a:t>– виникали труднощі на </a:t>
            </a:r>
            <a:r>
              <a:rPr lang="uk-UA" dirty="0" err="1">
                <a:solidFill>
                  <a:schemeClr val="tx1"/>
                </a:solidFill>
              </a:rPr>
              <a:t>уроці</a:t>
            </a:r>
            <a:r>
              <a:rPr lang="uk-UA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20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15"/>
            <a:ext cx="12191999" cy="689020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6096" y="2853021"/>
            <a:ext cx="7397086" cy="2155708"/>
          </a:xfr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uk-UA" sz="166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Дякую!</a:t>
            </a:r>
            <a:endParaRPr lang="uk-UA" sz="166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8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1.85185E-6 C -0.00404 -0.0669 0.04596 -0.125 0.11302 -0.12894 C 0.17695 -0.13403 0.23698 -0.08889 0.24101 -0.02408 C 0.24596 0.03611 0.20404 0.0919 0.14401 0.09606 C 0.08906 0.09907 0.03698 0.06204 0.03294 0.00602 C 0.02904 -0.04491 0.06406 -0.09306 0.11497 -0.09699 C 0.16198 -0.1 0.20599 -0.06898 0.20898 -0.02199 C 0.21198 0.01991 0.18398 0.06111 0.14206 0.06296 C 0.10404 0.06597 0.06797 0.0419 0.06497 0.00393 C 0.06302 -0.03009 0.08398 -0.06296 0.11706 -0.06505 C 0.14596 -0.0669 0.175 -0.04908 0.17695 -0.01991 C 0.17904 0.00509 0.16406 0.02893 0.13997 0.03102 C 0.12005 0.0331 0.09896 0.02199 0.09805 0.00208 C 0.09596 -0.01389 0.10404 -0.03102 0.11901 -0.0331 C 0.13099 -0.0331 0.14297 -0.02894 0.14505 -0.01806 C 0.14596 -0.01111 0.14401 -0.00394 0.13802 -0.00093 C 0.13503 1.85185E-6 0.13294 1.85185E-6 0.12995 -0.00093 " pathEditMode="relative" rAng="0" ptsTypes="AAAAAAAAAAAAAAAAA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57" y="-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3629132224SlideId25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3629132224SlideId258"/>
</p:tagLst>
</file>

<file path=ppt/theme/theme1.xml><?xml version="1.0" encoding="utf-8"?>
<a:theme xmlns:a="http://schemas.openxmlformats.org/drawingml/2006/main" name="newYearBlueLigh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newYearBlueLight</Template>
  <TotalTime>1450</TotalTime>
  <Words>373</Words>
  <Application>Microsoft Office PowerPoint</Application>
  <PresentationFormat>Широкоэкранный</PresentationFormat>
  <Paragraphs>95</Paragraphs>
  <Slides>24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Cambria</vt:lpstr>
      <vt:lpstr>Monotype Corsiva</vt:lpstr>
      <vt:lpstr>newYearBlueLight</vt:lpstr>
      <vt:lpstr>Тема Office</vt:lpstr>
      <vt:lpstr> Урок літературного читання  </vt:lpstr>
      <vt:lpstr>Вправа «Кубик БЛУМА»</vt:lpstr>
      <vt:lpstr>Зимова казка</vt:lpstr>
      <vt:lpstr>Робота в групах Вправа «Хмара» </vt:lpstr>
      <vt:lpstr>Здійсниться все!</vt:lpstr>
      <vt:lpstr>Дихальна вправа</vt:lpstr>
      <vt:lpstr>Презентация PowerPoint</vt:lpstr>
      <vt:lpstr> Робота з чистомовкою Продовжити рядки вірша. </vt:lpstr>
      <vt:lpstr>Робота в групах «Хмари слів» </vt:lpstr>
      <vt:lpstr>Презентация PowerPoint</vt:lpstr>
      <vt:lpstr>   Василь Сухомлинський                     «Сонячний  день взимку»</vt:lpstr>
      <vt:lpstr>Презентация PowerPoint</vt:lpstr>
      <vt:lpstr>Вправа «Синичка»</vt:lpstr>
      <vt:lpstr>Фізкультхвилинка</vt:lpstr>
      <vt:lpstr>Вправа «Шість капелюхів»</vt:lpstr>
      <vt:lpstr>«Білий капелюх»</vt:lpstr>
      <vt:lpstr>«Чорний капелюх»</vt:lpstr>
      <vt:lpstr>«Жовтий  капелюх»</vt:lpstr>
      <vt:lpstr>«Червоний капелюх»</vt:lpstr>
      <vt:lpstr>«Зелений капелюх»</vt:lpstr>
      <vt:lpstr>«Синій капелюх»</vt:lpstr>
      <vt:lpstr>Презентация PowerPoint</vt:lpstr>
      <vt:lpstr>«Оціни себе на уроці»</vt:lpstr>
      <vt:lpstr>Дякую!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літературного читання  у 3 класі</dc:title>
  <dc:creator>Ніна</dc:creator>
  <cp:lastModifiedBy>Ніна</cp:lastModifiedBy>
  <cp:revision>53</cp:revision>
  <dcterms:created xsi:type="dcterms:W3CDTF">2021-11-23T20:58:11Z</dcterms:created>
  <dcterms:modified xsi:type="dcterms:W3CDTF">2021-12-01T07:35:17Z</dcterms:modified>
</cp:coreProperties>
</file>