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sldIdLst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4A92"/>
    <a:srgbClr val="F2F2F2"/>
    <a:srgbClr val="EDFBDC"/>
    <a:srgbClr val="CCECF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655E7-4543-49F1-8578-E9DEB64F84C5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D9AD8-C041-4CC2-B6DF-C1072EC31268}" type="slidenum">
              <a:rPr lang="ru-RU" smtClean="0"/>
              <a:t>‹#›</a:t>
            </a:fld>
            <a:endParaRPr lang="ru-RU"/>
          </a:p>
        </p:txBody>
      </p:sp>
      <p:sp>
        <p:nvSpPr>
          <p:cNvPr id="7" name="Скругленный прямоугольник 6"/>
          <p:cNvSpPr/>
          <p:nvPr userDrawn="1"/>
        </p:nvSpPr>
        <p:spPr>
          <a:xfrm>
            <a:off x="53028" y="116632"/>
            <a:ext cx="9020624" cy="6624736"/>
          </a:xfrm>
          <a:prstGeom prst="roundRect">
            <a:avLst/>
          </a:prstGeom>
          <a:solidFill>
            <a:srgbClr val="F2F2F2"/>
          </a:solidFill>
          <a:ln w="762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cap="none" spc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4904012"/>
            <a:ext cx="1765348" cy="176534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28" y="0"/>
            <a:ext cx="1450520" cy="1672063"/>
          </a:xfrm>
          <a:prstGeom prst="rect">
            <a:avLst/>
          </a:prstGeom>
        </p:spPr>
      </p:pic>
      <p:sp>
        <p:nvSpPr>
          <p:cNvPr id="13" name="Рамка 12"/>
          <p:cNvSpPr/>
          <p:nvPr userDrawn="1"/>
        </p:nvSpPr>
        <p:spPr>
          <a:xfrm>
            <a:off x="0" y="0"/>
            <a:ext cx="9144000" cy="6858000"/>
          </a:xfrm>
          <a:prstGeom prst="frame">
            <a:avLst>
              <a:gd name="adj1" fmla="val 648"/>
            </a:avLst>
          </a:prstGeom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6615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655E7-4543-49F1-8578-E9DEB64F84C5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D9AD8-C041-4CC2-B6DF-C1072EC312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349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655E7-4543-49F1-8578-E9DEB64F84C5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D9AD8-C041-4CC2-B6DF-C1072EC312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72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655E7-4543-49F1-8578-E9DEB64F84C5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D9AD8-C041-4CC2-B6DF-C1072EC312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71500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655E7-4543-49F1-8578-E9DEB64F84C5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D9AD8-C041-4CC2-B6DF-C1072EC312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7239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655E7-4543-49F1-8578-E9DEB64F84C5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D9AD8-C041-4CC2-B6DF-C1072EC312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1111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655E7-4543-49F1-8578-E9DEB64F84C5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D9AD8-C041-4CC2-B6DF-C1072EC312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22417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655E7-4543-49F1-8578-E9DEB64F84C5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D9AD8-C041-4CC2-B6DF-C1072EC312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8724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655E7-4543-49F1-8578-E9DEB64F84C5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D9AD8-C041-4CC2-B6DF-C1072EC312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6854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655E7-4543-49F1-8578-E9DEB64F84C5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D9AD8-C041-4CC2-B6DF-C1072EC312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5488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655E7-4543-49F1-8578-E9DEB64F84C5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D9AD8-C041-4CC2-B6DF-C1072EC312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59540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E8C26-DAF8-4F8C-A3A2-4C22D4567C63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A4CA6-6CFC-45DB-9D3F-C9AB6AED7C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08416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E8C26-DAF8-4F8C-A3A2-4C22D4567C63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A4CA6-6CFC-45DB-9D3F-C9AB6AED7C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9321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E8C26-DAF8-4F8C-A3A2-4C22D4567C63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A4CA6-6CFC-45DB-9D3F-C9AB6AED7C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84355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E8C26-DAF8-4F8C-A3A2-4C22D4567C63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A4CA6-6CFC-45DB-9D3F-C9AB6AED7C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73008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E8C26-DAF8-4F8C-A3A2-4C22D4567C63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A4CA6-6CFC-45DB-9D3F-C9AB6AED7C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51356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E8C26-DAF8-4F8C-A3A2-4C22D4567C63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A4CA6-6CFC-45DB-9D3F-C9AB6AED7C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9695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E8C26-DAF8-4F8C-A3A2-4C22D4567C63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A4CA6-6CFC-45DB-9D3F-C9AB6AED7C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80153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E8C26-DAF8-4F8C-A3A2-4C22D4567C63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A4CA6-6CFC-45DB-9D3F-C9AB6AED7C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62396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E8C26-DAF8-4F8C-A3A2-4C22D4567C63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A4CA6-6CFC-45DB-9D3F-C9AB6AED7C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08883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E8C26-DAF8-4F8C-A3A2-4C22D4567C63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A4CA6-6CFC-45DB-9D3F-C9AB6AED7C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43420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E8C26-DAF8-4F8C-A3A2-4C22D4567C63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A4CA6-6CFC-45DB-9D3F-C9AB6AED7C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048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9655E7-4543-49F1-8578-E9DEB64F84C5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D9AD8-C041-4CC2-B6DF-C1072EC31268}" type="slidenum">
              <a:rPr lang="ru-RU" smtClean="0"/>
              <a:t>‹#›</a:t>
            </a:fld>
            <a:endParaRPr lang="ru-RU"/>
          </a:p>
        </p:txBody>
      </p:sp>
      <p:sp>
        <p:nvSpPr>
          <p:cNvPr id="7" name="Скругленный прямоугольник 6"/>
          <p:cNvSpPr/>
          <p:nvPr userDrawn="1"/>
        </p:nvSpPr>
        <p:spPr>
          <a:xfrm>
            <a:off x="107504" y="116632"/>
            <a:ext cx="8928992" cy="6624736"/>
          </a:xfrm>
          <a:prstGeom prst="roundRect">
            <a:avLst/>
          </a:prstGeom>
          <a:solidFill>
            <a:srgbClr val="F2F2F2"/>
          </a:solidFill>
          <a:ln w="762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Рамка 8"/>
          <p:cNvSpPr/>
          <p:nvPr userDrawn="1"/>
        </p:nvSpPr>
        <p:spPr>
          <a:xfrm>
            <a:off x="0" y="0"/>
            <a:ext cx="9144000" cy="6858000"/>
          </a:xfrm>
          <a:prstGeom prst="frame">
            <a:avLst>
              <a:gd name="adj1" fmla="val 815"/>
            </a:avLst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374A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236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BE8C26-DAF8-4F8C-A3A2-4C22D4567C63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A4CA6-6CFC-45DB-9D3F-C9AB6AED7C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7320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Jl-L-zHQP2A" TargetMode="External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1600" y="1196752"/>
            <a:ext cx="7772400" cy="216024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uk-UA" b="1" cap="all" dirty="0">
                <a:solidFill>
                  <a:schemeClr val="bg1"/>
                </a:solidFill>
                <a:latin typeface="Franklin Gothic Book" panose="020B0503020102020204"/>
              </a:rPr>
              <a:t>Тема: </a:t>
            </a:r>
            <a:r>
              <a:rPr lang="uk-UA" i="1" cap="all" dirty="0">
                <a:solidFill>
                  <a:schemeClr val="bg1"/>
                </a:solidFill>
                <a:latin typeface="Franklin Gothic Book" panose="020B0503020102020204"/>
              </a:rPr>
              <a:t>Літературні казки. Іван Франко «Лисичка і Журавель»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4509120"/>
            <a:ext cx="6400800" cy="17526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algn="l"/>
            <a:r>
              <a:rPr lang="uk-UA" dirty="0" err="1">
                <a:solidFill>
                  <a:srgbClr val="00B0F0"/>
                </a:solidFill>
              </a:rPr>
              <a:t>Мариніна</a:t>
            </a:r>
            <a:r>
              <a:rPr lang="uk-UA" dirty="0">
                <a:solidFill>
                  <a:srgbClr val="00B0F0"/>
                </a:solidFill>
              </a:rPr>
              <a:t> Олена Володимирівна</a:t>
            </a:r>
          </a:p>
          <a:p>
            <a:pPr algn="l"/>
            <a:r>
              <a:rPr lang="uk-UA" dirty="0" err="1">
                <a:solidFill>
                  <a:srgbClr val="00B0F0"/>
                </a:solidFill>
              </a:rPr>
              <a:t>Висовська</a:t>
            </a:r>
            <a:r>
              <a:rPr lang="uk-UA" dirty="0">
                <a:solidFill>
                  <a:srgbClr val="00B0F0"/>
                </a:solidFill>
              </a:rPr>
              <a:t> філія </a:t>
            </a:r>
            <a:r>
              <a:rPr lang="uk-UA" dirty="0" err="1">
                <a:solidFill>
                  <a:srgbClr val="00B0F0"/>
                </a:solidFill>
              </a:rPr>
              <a:t>Цепцевицького</a:t>
            </a:r>
            <a:r>
              <a:rPr lang="uk-UA" dirty="0">
                <a:solidFill>
                  <a:srgbClr val="00B0F0"/>
                </a:solidFill>
              </a:rPr>
              <a:t> ліцею</a:t>
            </a:r>
          </a:p>
          <a:p>
            <a:pPr algn="l"/>
            <a:r>
              <a:rPr lang="uk-UA" dirty="0">
                <a:solidFill>
                  <a:srgbClr val="00B0F0"/>
                </a:solidFill>
              </a:rPr>
              <a:t>Вчитель початкових класів</a:t>
            </a:r>
          </a:p>
          <a:p>
            <a:pPr algn="l"/>
            <a:r>
              <a:rPr lang="uk-UA" dirty="0">
                <a:solidFill>
                  <a:srgbClr val="00B0F0"/>
                </a:solidFill>
              </a:rPr>
              <a:t>Спеціаліст І категорії</a:t>
            </a:r>
            <a:endParaRPr lang="en-US" dirty="0">
              <a:solidFill>
                <a:srgbClr val="00B0F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36699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384048" lvl="0" indent="-384048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</a:pPr>
            <a:r>
              <a:rPr lang="uk-UA" b="1" u="sng" dirty="0">
                <a:solidFill>
                  <a:srgbClr val="002060"/>
                </a:solidFill>
                <a:latin typeface="Franklin Gothic Book" panose="020B0503020102020204"/>
              </a:rPr>
              <a:t>Мета:</a:t>
            </a:r>
            <a:r>
              <a:rPr lang="uk-UA" dirty="0">
                <a:solidFill>
                  <a:srgbClr val="0070C0"/>
                </a:solidFill>
                <a:latin typeface="Franklin Gothic Book" panose="020B0503020102020204"/>
              </a:rPr>
              <a:t> </a:t>
            </a:r>
            <a:r>
              <a:rPr lang="uk-UA" i="1" dirty="0">
                <a:solidFill>
                  <a:srgbClr val="0070C0"/>
                </a:solidFill>
                <a:latin typeface="Franklin Gothic Book" panose="020B0503020102020204"/>
              </a:rPr>
              <a:t>дати учням поняття «літературні казки»; вчити аналізувати зміст твору, давати характеристики героям; розвивати пам'ять</a:t>
            </a:r>
            <a:r>
              <a:rPr lang="uk-UA" i="1" dirty="0" smtClean="0">
                <a:solidFill>
                  <a:srgbClr val="0070C0"/>
                </a:solidFill>
                <a:latin typeface="Franklin Gothic Book" panose="020B0503020102020204"/>
              </a:rPr>
              <a:t>, мислення, увагу</a:t>
            </a:r>
            <a:r>
              <a:rPr lang="uk-UA" i="1" dirty="0">
                <a:solidFill>
                  <a:srgbClr val="0070C0"/>
                </a:solidFill>
                <a:latin typeface="Franklin Gothic Book" panose="020B0503020102020204"/>
              </a:rPr>
              <a:t>; виховувати </a:t>
            </a:r>
            <a:r>
              <a:rPr lang="uk-UA" i="1" dirty="0" smtClean="0">
                <a:solidFill>
                  <a:srgbClr val="0070C0"/>
                </a:solidFill>
                <a:latin typeface="Franklin Gothic Book" panose="020B0503020102020204"/>
              </a:rPr>
              <a:t>чуйність, доброзичливість, гостинність, порядність</a:t>
            </a:r>
            <a:r>
              <a:rPr lang="uk-UA" i="1" dirty="0">
                <a:solidFill>
                  <a:srgbClr val="0070C0"/>
                </a:solidFill>
                <a:latin typeface="Franklin Gothic Book" panose="020B0503020102020204"/>
              </a:rPr>
              <a:t>. </a:t>
            </a:r>
            <a:endParaRPr lang="en-US" dirty="0">
              <a:solidFill>
                <a:srgbClr val="0070C0"/>
              </a:solidFill>
              <a:latin typeface="Franklin Gothic Book" panose="020B0503020102020204"/>
            </a:endParaRPr>
          </a:p>
          <a:p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5996" y="3863181"/>
            <a:ext cx="2450804" cy="267027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568" y="4360622"/>
            <a:ext cx="1946134" cy="1675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244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0203" y="1124744"/>
            <a:ext cx="8229600" cy="452596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uk-UA" dirty="0">
                <a:solidFill>
                  <a:srgbClr val="00B0F0"/>
                </a:solidFill>
              </a:rPr>
              <a:t>Ось дзвінок сигнал нам дав,</a:t>
            </a:r>
            <a:endParaRPr lang="en-US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uk-UA" dirty="0">
                <a:solidFill>
                  <a:srgbClr val="00B0F0"/>
                </a:solidFill>
              </a:rPr>
              <a:t>Працювати час настав.</a:t>
            </a:r>
            <a:endParaRPr lang="en-US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uk-UA" dirty="0">
                <a:solidFill>
                  <a:srgbClr val="00B0F0"/>
                </a:solidFill>
              </a:rPr>
              <a:t>Тож і ми часу не гаймо,</a:t>
            </a:r>
            <a:endParaRPr lang="en-US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uk-UA" dirty="0">
                <a:solidFill>
                  <a:srgbClr val="00B0F0"/>
                </a:solidFill>
              </a:rPr>
              <a:t>Наш урок розпочинаймо!</a:t>
            </a:r>
            <a:endParaRPr lang="en-US" dirty="0">
              <a:solidFill>
                <a:srgbClr val="00B0F0"/>
              </a:solidFill>
            </a:endParaRP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0192" y="1124744"/>
            <a:ext cx="2581275" cy="17716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59097">
            <a:off x="1065752" y="4172816"/>
            <a:ext cx="1821436" cy="218522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2092" y="3508704"/>
            <a:ext cx="4147711" cy="2177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291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solidFill>
                  <a:schemeClr val="accent1"/>
                </a:solidFill>
                <a:ea typeface="Calibri" panose="020F0502020204030204" pitchFamily="34" charset="0"/>
              </a:rPr>
              <a:t>Мовленнєва</a:t>
            </a:r>
            <a:r>
              <a:rPr lang="uk-UA" b="1" dirty="0">
                <a:solidFill>
                  <a:srgbClr val="191B0E"/>
                </a:solidFill>
                <a:ea typeface="Calibri" panose="020F0502020204030204" pitchFamily="34" charset="0"/>
              </a:rPr>
              <a:t> </a:t>
            </a:r>
            <a:r>
              <a:rPr lang="uk-UA" b="1" dirty="0">
                <a:solidFill>
                  <a:srgbClr val="FFC000"/>
                </a:solidFill>
                <a:ea typeface="Calibri" panose="020F0502020204030204" pitchFamily="34" charset="0"/>
              </a:rPr>
              <a:t>розминка</a:t>
            </a:r>
            <a:endParaRPr lang="en-US" dirty="0">
              <a:solidFill>
                <a:srgbClr val="FFC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84048" lvl="0" indent="-384048">
              <a:lnSpc>
                <a:spcPct val="94000"/>
              </a:lnSpc>
              <a:spcBef>
                <a:spcPts val="1000"/>
              </a:spcBef>
              <a:buFont typeface="Franklin Gothic Book" panose="020B0503020102020204" pitchFamily="34" charset="0"/>
              <a:buChar char="■"/>
            </a:pPr>
            <a:r>
              <a:rPr lang="uk-UA" dirty="0">
                <a:solidFill>
                  <a:srgbClr val="FFC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Ця-ця-ця жила собі … (лисиця)</a:t>
            </a:r>
            <a:endParaRPr lang="en-US" dirty="0">
              <a:solidFill>
                <a:srgbClr val="FFC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84048" lvl="0" indent="-384048">
              <a:lnSpc>
                <a:spcPct val="94000"/>
              </a:lnSpc>
              <a:spcBef>
                <a:spcPts val="1000"/>
              </a:spcBef>
              <a:buFont typeface="Franklin Gothic Book" panose="020B0503020102020204" pitchFamily="34" charset="0"/>
              <a:buChar char="■"/>
            </a:pPr>
            <a:r>
              <a:rPr lang="uk-UA" dirty="0">
                <a:solidFill>
                  <a:schemeClr val="accent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Лем-лем-лем, зустрілася з … (журавлем)</a:t>
            </a:r>
            <a:endParaRPr lang="en-US" dirty="0">
              <a:solidFill>
                <a:schemeClr val="accent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84048" lvl="0" indent="-384048">
              <a:lnSpc>
                <a:spcPct val="94000"/>
              </a:lnSpc>
              <a:spcBef>
                <a:spcPts val="1000"/>
              </a:spcBef>
              <a:buFont typeface="Franklin Gothic Book" panose="020B0503020102020204" pitchFamily="34" charset="0"/>
              <a:buChar char="■"/>
            </a:pPr>
            <a:r>
              <a:rPr lang="uk-UA" dirty="0" err="1">
                <a:solidFill>
                  <a:srgbClr val="FFC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Ни-ни-ни</a:t>
            </a:r>
            <a:r>
              <a:rPr lang="uk-UA" dirty="0">
                <a:solidFill>
                  <a:srgbClr val="FFC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запросили у …(гостини)</a:t>
            </a:r>
            <a:endParaRPr lang="en-US" dirty="0">
              <a:solidFill>
                <a:srgbClr val="FFC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84048" lvl="0" indent="-384048">
              <a:lnSpc>
                <a:spcPct val="94000"/>
              </a:lnSpc>
              <a:spcBef>
                <a:spcPts val="1000"/>
              </a:spcBef>
              <a:buFont typeface="Franklin Gothic Book" panose="020B0503020102020204" pitchFamily="34" charset="0"/>
              <a:buChar char="■"/>
            </a:pPr>
            <a:r>
              <a:rPr lang="uk-UA" dirty="0">
                <a:solidFill>
                  <a:schemeClr val="accent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Ла-ла-ла каші …(наварила)</a:t>
            </a:r>
            <a:endParaRPr lang="en-US" dirty="0">
              <a:solidFill>
                <a:schemeClr val="accent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8144" y="3624165"/>
            <a:ext cx="2450804" cy="2670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295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4000" dirty="0" smtClean="0">
                <a:solidFill>
                  <a:srgbClr val="191B0E"/>
                </a:solidFill>
                <a:latin typeface="Franklin Gothic Book" panose="020B0503020102020204"/>
              </a:rPr>
              <a:t/>
            </a:r>
            <a:br>
              <a:rPr lang="uk-UA" sz="4000" dirty="0" smtClean="0">
                <a:solidFill>
                  <a:srgbClr val="191B0E"/>
                </a:solidFill>
                <a:latin typeface="Franklin Gothic Book" panose="020B0503020102020204"/>
              </a:rPr>
            </a:br>
            <a:r>
              <a:rPr lang="uk-UA" sz="4000" dirty="0" smtClean="0">
                <a:solidFill>
                  <a:srgbClr val="002060"/>
                </a:solidFill>
                <a:latin typeface="Franklin Gothic Book" panose="020B0503020102020204"/>
              </a:rPr>
              <a:t>І  </a:t>
            </a:r>
            <a:r>
              <a:rPr lang="uk-UA" sz="4000" dirty="0">
                <a:solidFill>
                  <a:srgbClr val="002060"/>
                </a:solidFill>
                <a:latin typeface="Franklin Gothic Book" panose="020B0503020102020204"/>
              </a:rPr>
              <a:t>зупинка– Очікування.</a:t>
            </a:r>
            <a:br>
              <a:rPr lang="uk-UA" sz="4000" dirty="0">
                <a:solidFill>
                  <a:srgbClr val="002060"/>
                </a:solidFill>
                <a:latin typeface="Franklin Gothic Book" panose="020B0503020102020204"/>
              </a:rPr>
            </a:br>
            <a:r>
              <a:rPr lang="uk-UA" sz="4000" dirty="0">
                <a:solidFill>
                  <a:srgbClr val="002060"/>
                </a:solidFill>
                <a:latin typeface="Franklin Gothic Book" panose="020B0503020102020204"/>
              </a:rPr>
              <a:t/>
            </a:r>
            <a:br>
              <a:rPr lang="uk-UA" sz="4000" dirty="0">
                <a:solidFill>
                  <a:srgbClr val="002060"/>
                </a:solidFill>
                <a:latin typeface="Franklin Gothic Book" panose="020B0503020102020204"/>
              </a:rPr>
            </a:b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Сердце 3"/>
          <p:cNvSpPr/>
          <p:nvPr/>
        </p:nvSpPr>
        <p:spPr>
          <a:xfrm>
            <a:off x="539552" y="1341639"/>
            <a:ext cx="3196046" cy="2978331"/>
          </a:xfrm>
          <a:prstGeom prst="heart">
            <a:avLst/>
          </a:prstGeom>
          <a:solidFill>
            <a:srgbClr val="E28394"/>
          </a:solidFill>
          <a:ln w="19050" cap="flat" cmpd="sng" algn="in">
            <a:solidFill>
              <a:sysClr val="window" lastClr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Я очікую…</a:t>
            </a:r>
            <a:endParaRPr kumimoji="0" lang="en-US" sz="32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</p:txBody>
      </p:sp>
      <p:sp>
        <p:nvSpPr>
          <p:cNvPr id="5" name="Сердце 4"/>
          <p:cNvSpPr/>
          <p:nvPr/>
        </p:nvSpPr>
        <p:spPr>
          <a:xfrm>
            <a:off x="3131840" y="3406393"/>
            <a:ext cx="3196046" cy="2978331"/>
          </a:xfrm>
          <a:prstGeom prst="heart">
            <a:avLst/>
          </a:prstGeom>
          <a:solidFill>
            <a:srgbClr val="E28394"/>
          </a:solidFill>
          <a:ln w="19050" cap="flat" cmpd="sng" algn="in">
            <a:solidFill>
              <a:sysClr val="window" lastClr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Я очікую…</a:t>
            </a:r>
            <a:endParaRPr kumimoji="0" lang="en-US" sz="32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</p:txBody>
      </p:sp>
      <p:sp>
        <p:nvSpPr>
          <p:cNvPr id="6" name="Сердце 5"/>
          <p:cNvSpPr/>
          <p:nvPr/>
        </p:nvSpPr>
        <p:spPr>
          <a:xfrm>
            <a:off x="5796136" y="1196752"/>
            <a:ext cx="3196046" cy="2978331"/>
          </a:xfrm>
          <a:prstGeom prst="heart">
            <a:avLst/>
          </a:prstGeom>
          <a:solidFill>
            <a:srgbClr val="E28394"/>
          </a:solidFill>
          <a:ln w="19050" cap="flat" cmpd="sng" algn="in">
            <a:solidFill>
              <a:sysClr val="window" lastClr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 panose="020B0503020102020204"/>
                <a:ea typeface="+mn-ea"/>
                <a:cs typeface="+mn-cs"/>
              </a:rPr>
              <a:t>Я очікую…</a:t>
            </a:r>
            <a:endParaRPr kumimoji="0" lang="en-US" sz="32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</p:txBody>
      </p:sp>
      <p:cxnSp>
        <p:nvCxnSpPr>
          <p:cNvPr id="8" name="Прямая со стрелкой 7"/>
          <p:cNvCxnSpPr>
            <a:stCxn id="2" idx="2"/>
          </p:cNvCxnSpPr>
          <p:nvPr/>
        </p:nvCxnSpPr>
        <p:spPr>
          <a:xfrm flipH="1">
            <a:off x="3635896" y="1417638"/>
            <a:ext cx="936104" cy="3551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>
            <a:stCxn id="2" idx="2"/>
            <a:endCxn id="5" idx="0"/>
          </p:cNvCxnSpPr>
          <p:nvPr/>
        </p:nvCxnSpPr>
        <p:spPr>
          <a:xfrm>
            <a:off x="4572000" y="1417638"/>
            <a:ext cx="157863" cy="27333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2" idx="2"/>
          </p:cNvCxnSpPr>
          <p:nvPr/>
        </p:nvCxnSpPr>
        <p:spPr>
          <a:xfrm>
            <a:off x="4572000" y="1417638"/>
            <a:ext cx="175588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7483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i="1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ІІ зупинка – Перевірна.</a:t>
            </a:r>
            <a:r>
              <a:rPr lang="en-US" sz="3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3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None/>
            </a:pPr>
            <a:r>
              <a:rPr lang="ru-RU" sz="2800" dirty="0">
                <a:solidFill>
                  <a:srgbClr val="00B050"/>
                </a:solidFill>
                <a:latin typeface="Franklin Gothic Book" panose="020B0503020102020204"/>
              </a:rPr>
              <a:t>1.Який птах </a:t>
            </a:r>
            <a:r>
              <a:rPr lang="ru-RU" sz="2800" dirty="0" err="1">
                <a:solidFill>
                  <a:srgbClr val="00B050"/>
                </a:solidFill>
                <a:latin typeface="Franklin Gothic Book" panose="020B0503020102020204"/>
              </a:rPr>
              <a:t>врятував</a:t>
            </a:r>
            <a:r>
              <a:rPr lang="ru-RU" sz="2800" dirty="0">
                <a:solidFill>
                  <a:srgbClr val="00B050"/>
                </a:solidFill>
                <a:latin typeface="Franklin Gothic Book" panose="020B0503020102020204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Franklin Gothic Book" panose="020B0503020102020204"/>
              </a:rPr>
              <a:t>Івасика</a:t>
            </a:r>
            <a:r>
              <a:rPr lang="ru-RU" sz="2800" dirty="0">
                <a:solidFill>
                  <a:srgbClr val="00B050"/>
                </a:solidFill>
                <a:latin typeface="Franklin Gothic Book" panose="020B0503020102020204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Franklin Gothic Book" panose="020B0503020102020204"/>
              </a:rPr>
              <a:t>Телесика</a:t>
            </a:r>
            <a:r>
              <a:rPr lang="ru-RU" sz="2800" dirty="0">
                <a:solidFill>
                  <a:srgbClr val="00B050"/>
                </a:solidFill>
                <a:latin typeface="Franklin Gothic Book" panose="020B0503020102020204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Franklin Gothic Book" panose="020B0503020102020204"/>
              </a:rPr>
              <a:t>від</a:t>
            </a:r>
            <a:r>
              <a:rPr lang="ru-RU" sz="2800" dirty="0">
                <a:solidFill>
                  <a:srgbClr val="00B050"/>
                </a:solidFill>
                <a:latin typeface="Franklin Gothic Book" panose="020B0503020102020204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Franklin Gothic Book" panose="020B0503020102020204"/>
              </a:rPr>
              <a:t>неминучої</a:t>
            </a:r>
            <a:r>
              <a:rPr lang="ru-RU" sz="2800" dirty="0">
                <a:solidFill>
                  <a:srgbClr val="00B050"/>
                </a:solidFill>
                <a:latin typeface="Franklin Gothic Book" panose="020B0503020102020204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Franklin Gothic Book" panose="020B0503020102020204"/>
              </a:rPr>
              <a:t>смерті</a:t>
            </a:r>
            <a:r>
              <a:rPr lang="ru-RU" sz="2800" dirty="0">
                <a:solidFill>
                  <a:srgbClr val="00B050"/>
                </a:solidFill>
                <a:latin typeface="Franklin Gothic Book" panose="020B0503020102020204"/>
              </a:rPr>
              <a:t>? </a:t>
            </a:r>
            <a:endParaRPr lang="en-US" sz="2800" dirty="0">
              <a:solidFill>
                <a:srgbClr val="00B050"/>
              </a:solidFill>
              <a:latin typeface="Franklin Gothic Book" panose="020B0503020102020204"/>
            </a:endParaRPr>
          </a:p>
          <a:p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3888" y="2487985"/>
            <a:ext cx="4850904" cy="3638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665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4000" dirty="0">
                <a:solidFill>
                  <a:schemeClr val="accent3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2.Хто вигнав козу-дерезу із заячої хатки?</a:t>
            </a:r>
            <a:endParaRPr lang="en-US" dirty="0">
              <a:solidFill>
                <a:schemeClr val="accent3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44008" y="2132856"/>
            <a:ext cx="4177613" cy="399330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2996951"/>
            <a:ext cx="3254379" cy="3129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632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4000" dirty="0">
                <a:solidFill>
                  <a:schemeClr val="accent6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3.Хто вигнав мишенят Крутя і </a:t>
            </a:r>
            <a:r>
              <a:rPr lang="uk-UA" sz="4000" dirty="0" err="1">
                <a:solidFill>
                  <a:schemeClr val="accent6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Вертя</a:t>
            </a:r>
            <a:r>
              <a:rPr lang="uk-UA" sz="4000" dirty="0">
                <a:solidFill>
                  <a:schemeClr val="accent6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з-за столу?</a:t>
            </a:r>
            <a:endParaRPr lang="en-US" dirty="0">
              <a:solidFill>
                <a:schemeClr val="accent6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55976" y="1700808"/>
            <a:ext cx="3276377" cy="4628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877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4000" dirty="0">
                <a:solidFill>
                  <a:srgbClr val="92D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4.Листочок якого дерева вхопила  коза-дереза ,коли бігла через місточок?</a:t>
            </a:r>
            <a:endParaRPr lang="en-US" dirty="0">
              <a:solidFill>
                <a:srgbClr val="92D05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520" y="2113359"/>
            <a:ext cx="4552487" cy="387789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6056" y="2132856"/>
            <a:ext cx="3858394" cy="3858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859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4282"/>
          </a:xfrm>
        </p:spPr>
        <p:txBody>
          <a:bodyPr>
            <a:normAutofit fontScale="90000"/>
          </a:bodyPr>
          <a:lstStyle/>
          <a:p>
            <a:r>
              <a:rPr lang="uk-UA" sz="4000" dirty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5.Мандрував дорогами ,співав пісні</a:t>
            </a:r>
            <a:r>
              <a:rPr lang="uk-UA" sz="4000" dirty="0" smtClean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вважав </a:t>
            </a:r>
            <a:r>
              <a:rPr lang="uk-UA" sz="4000" dirty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себе невловимим, та врешті пісня його обірвалася на півслові, хто це?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99992" y="2492896"/>
            <a:ext cx="3943192" cy="3890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932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0266"/>
          </a:xfrm>
        </p:spPr>
        <p:txBody>
          <a:bodyPr>
            <a:normAutofit fontScale="90000"/>
          </a:bodyPr>
          <a:lstStyle/>
          <a:p>
            <a:r>
              <a:rPr lang="uk-UA" sz="4000" dirty="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6.Цей дім ніхто не будував, а жити в ньому мали право лише п’ять братів, але влізали туди всі хто пробігав повз нього, Що це за дім?</a:t>
            </a:r>
            <a:endParaRPr lang="en-US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509120"/>
            <a:ext cx="8229600" cy="161704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2150" y="2537443"/>
            <a:ext cx="4084650" cy="37170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2" y="2514987"/>
            <a:ext cx="3096344" cy="3988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407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4000" dirty="0">
                <a:solidFill>
                  <a:srgbClr val="7030A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7. Про кого йдеться « За три копи куплена</a:t>
            </a:r>
            <a:r>
              <a:rPr lang="uk-UA" sz="4000" dirty="0" smtClean="0">
                <a:solidFill>
                  <a:srgbClr val="7030A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»?</a:t>
            </a:r>
            <a:endParaRPr lang="en-US" dirty="0">
              <a:solidFill>
                <a:srgbClr val="7030A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528" y="1484784"/>
            <a:ext cx="5307013" cy="298519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0949" y="2709199"/>
            <a:ext cx="3655851" cy="3655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759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chemeClr val="accent3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8.Хто допоміг витягти ріпку?</a:t>
            </a:r>
            <a:endParaRPr lang="en-US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3740" y="2492896"/>
            <a:ext cx="3429967" cy="390968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3808" y="1396513"/>
            <a:ext cx="5661479" cy="3051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105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5266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sz="400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9.У якій казці лисичка побігла з гостювання не подякувавши за частування?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528" y="1988840"/>
            <a:ext cx="4766642" cy="35566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4088" y="2348880"/>
            <a:ext cx="3030130" cy="4196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761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4000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10.Назвіть три казки, героями яких є лисиця?</a:t>
            </a:r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520" y="1196752"/>
            <a:ext cx="3394720" cy="226314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7095" y="1138098"/>
            <a:ext cx="2796475" cy="324036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3573016"/>
            <a:ext cx="3175292" cy="291311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9884" y="3526117"/>
            <a:ext cx="2207211" cy="295560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93861" y="1382734"/>
            <a:ext cx="1659590" cy="2077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336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i="1" dirty="0">
                <a:solidFill>
                  <a:srgbClr val="002060"/>
                </a:solidFill>
                <a:ea typeface="Calibri" panose="020F0502020204030204" pitchFamily="34" charset="0"/>
              </a:rPr>
              <a:t>ІІІ зупинка – Казка </a:t>
            </a:r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24667" y="2641742"/>
            <a:ext cx="2694666" cy="243861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652120" y="1166660"/>
            <a:ext cx="3295208" cy="1830291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Aft>
                <a:spcPts val="0"/>
              </a:spcAft>
            </a:pPr>
            <a:r>
              <a:rPr lang="uk-UA" dirty="0"/>
              <a:t>Казка-це світ чарівний та незвичайний.</a:t>
            </a:r>
            <a:endParaRPr lang="en-US" dirty="0"/>
          </a:p>
          <a:p>
            <a:pPr algn="just">
              <a:spcAft>
                <a:spcPts val="0"/>
              </a:spcAft>
            </a:pPr>
            <a:r>
              <a:rPr lang="uk-UA" dirty="0"/>
              <a:t> Казка-це диво сповнене краси.</a:t>
            </a:r>
          </a:p>
          <a:p>
            <a:pPr algn="just">
              <a:spcAft>
                <a:spcPts val="0"/>
              </a:spcAft>
            </a:pPr>
            <a:r>
              <a:rPr lang="uk-UA" dirty="0"/>
              <a:t>Поринь у казку – це ж бо так цікаво.</a:t>
            </a:r>
            <a:endParaRPr lang="en-US" dirty="0"/>
          </a:p>
          <a:p>
            <a:pPr algn="just">
              <a:spcAft>
                <a:spcPts val="0"/>
              </a:spcAft>
            </a:pPr>
            <a:r>
              <a:rPr lang="uk-UA" dirty="0"/>
              <a:t>     Це справді свято , радість для душі.</a:t>
            </a:r>
            <a:endParaRPr lang="en-US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796136" y="4725144"/>
            <a:ext cx="2890664" cy="1599706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Aft>
                <a:spcPts val="0"/>
              </a:spcAft>
            </a:pPr>
            <a:r>
              <a:rPr lang="uk-UA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Казка - вірний </a:t>
            </a:r>
            <a:r>
              <a:rPr lang="uk-UA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помічник у житті.</a:t>
            </a:r>
            <a:endParaRPr lang="en-US" sz="14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96672" y="1191208"/>
            <a:ext cx="3030582" cy="2223899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Казка - цікава не вигадана історія про події яких не може бути в реальному житті. Рослини і тварини у ній вміють розмовляти і робити все те що роблять люди.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57200" y="4792143"/>
            <a:ext cx="3187336" cy="1532707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Казка </a:t>
            </a:r>
            <a:r>
              <a:rPr lang="uk-UA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 навчає </a:t>
            </a:r>
            <a:r>
              <a:rPr lang="uk-UA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добра, мужності, кмітливості, мудрості й терпіння.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604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i="1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І</a:t>
            </a:r>
            <a:r>
              <a:rPr lang="en-US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uk-UA" i="1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Зупинка - Знайомство з автором</a:t>
            </a:r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12160" y="1429183"/>
            <a:ext cx="2773920" cy="437121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1520" y="1988840"/>
            <a:ext cx="5328592" cy="30469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3200" dirty="0" err="1"/>
              <a:t>Хто</a:t>
            </a:r>
            <a:r>
              <a:rPr lang="ru-RU" sz="3200" dirty="0"/>
              <a:t> Франко? Ми </a:t>
            </a:r>
            <a:r>
              <a:rPr lang="ru-RU" sz="3200" dirty="0" err="1"/>
              <a:t>всі</a:t>
            </a:r>
            <a:r>
              <a:rPr lang="ru-RU" sz="3200" dirty="0"/>
              <a:t> </a:t>
            </a:r>
            <a:r>
              <a:rPr lang="ru-RU" sz="3200" dirty="0" err="1"/>
              <a:t>це</a:t>
            </a:r>
            <a:r>
              <a:rPr lang="ru-RU" sz="3200" dirty="0"/>
              <a:t> </a:t>
            </a:r>
            <a:r>
              <a:rPr lang="ru-RU" sz="3200" dirty="0" err="1"/>
              <a:t>знаєм</a:t>
            </a:r>
            <a:r>
              <a:rPr lang="ru-RU" sz="3200" dirty="0"/>
              <a:t>! </a:t>
            </a:r>
          </a:p>
          <a:p>
            <a:r>
              <a:rPr lang="ru-RU" sz="3200" dirty="0" err="1"/>
              <a:t>Всі</a:t>
            </a:r>
            <a:r>
              <a:rPr lang="ru-RU" sz="3200" dirty="0"/>
              <a:t> Франка ми </a:t>
            </a:r>
            <a:r>
              <a:rPr lang="ru-RU" sz="3200" dirty="0" err="1"/>
              <a:t>величаєм</a:t>
            </a:r>
            <a:r>
              <a:rPr lang="ru-RU" sz="3200" dirty="0"/>
              <a:t>: </a:t>
            </a:r>
          </a:p>
          <a:p>
            <a:r>
              <a:rPr lang="ru-RU" sz="3200" dirty="0"/>
              <a:t>- Він великий наш  </a:t>
            </a:r>
            <a:r>
              <a:rPr lang="ru-RU" sz="3200" dirty="0" err="1"/>
              <a:t>казкар</a:t>
            </a:r>
            <a:r>
              <a:rPr lang="ru-RU" sz="3200" dirty="0"/>
              <a:t>, поет.</a:t>
            </a:r>
          </a:p>
          <a:p>
            <a:r>
              <a:rPr lang="ru-RU" sz="3200" dirty="0"/>
              <a:t> Гляньте — ось його портрет! </a:t>
            </a:r>
          </a:p>
        </p:txBody>
      </p:sp>
    </p:spTree>
    <p:extLst>
      <p:ext uri="{BB962C8B-B14F-4D97-AF65-F5344CB8AC3E}">
        <p14:creationId xmlns:p14="http://schemas.microsoft.com/office/powerpoint/2010/main" val="637132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568470"/>
            <a:ext cx="8784976" cy="556381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>
            <a:noFill/>
          </a:ln>
        </p:spPr>
        <p:txBody>
          <a:bodyPr/>
          <a:lstStyle/>
          <a:p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9073" y="568470"/>
            <a:ext cx="8658542" cy="5380809"/>
          </a:xfrm>
          <a:noFill/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>
            <a:normAutofit fontScale="62500" lnSpcReduction="20000"/>
          </a:bodyPr>
          <a:lstStyle/>
          <a:p>
            <a:r>
              <a:rPr lang="ru-RU" dirty="0" err="1" smtClean="0">
                <a:solidFill>
                  <a:schemeClr val="tx1"/>
                </a:solidFill>
              </a:rPr>
              <a:t>Іван</a:t>
            </a:r>
            <a:r>
              <a:rPr lang="ru-RU" dirty="0" smtClean="0">
                <a:solidFill>
                  <a:schemeClr val="tx1"/>
                </a:solidFill>
              </a:rPr>
              <a:t> Франко писав не </a:t>
            </a:r>
            <a:r>
              <a:rPr lang="ru-RU" dirty="0" err="1" smtClean="0">
                <a:solidFill>
                  <a:schemeClr val="tx1"/>
                </a:solidFill>
              </a:rPr>
              <a:t>тільки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казки</a:t>
            </a:r>
            <a:r>
              <a:rPr lang="ru-RU" dirty="0" smtClean="0">
                <a:solidFill>
                  <a:schemeClr val="tx1"/>
                </a:solidFill>
              </a:rPr>
              <a:t> , а й </a:t>
            </a:r>
            <a:r>
              <a:rPr lang="ru-RU" dirty="0" err="1" smtClean="0">
                <a:solidFill>
                  <a:schemeClr val="tx1"/>
                </a:solidFill>
              </a:rPr>
              <a:t>вірші</a:t>
            </a:r>
            <a:r>
              <a:rPr lang="ru-RU" dirty="0" smtClean="0">
                <a:solidFill>
                  <a:schemeClr val="tx1"/>
                </a:solidFill>
              </a:rPr>
              <a:t>  та </a:t>
            </a:r>
            <a:r>
              <a:rPr lang="ru-RU" dirty="0" err="1" smtClean="0">
                <a:solidFill>
                  <a:schemeClr val="tx1"/>
                </a:solidFill>
              </a:rPr>
              <a:t>оповідання</a:t>
            </a:r>
            <a:r>
              <a:rPr lang="ru-RU" dirty="0" smtClean="0">
                <a:solidFill>
                  <a:schemeClr val="tx1"/>
                </a:solidFill>
              </a:rPr>
              <a:t>. Він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написав </a:t>
            </a:r>
            <a:r>
              <a:rPr lang="ru-RU" dirty="0" err="1" smtClean="0">
                <a:solidFill>
                  <a:schemeClr val="tx1"/>
                </a:solidFill>
              </a:rPr>
              <a:t>дуже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багато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творів</a:t>
            </a:r>
            <a:r>
              <a:rPr lang="ru-RU" dirty="0" smtClean="0">
                <a:solidFill>
                  <a:schemeClr val="tx1"/>
                </a:solidFill>
              </a:rPr>
              <a:t> для </a:t>
            </a:r>
            <a:r>
              <a:rPr lang="ru-RU" dirty="0" err="1" smtClean="0">
                <a:solidFill>
                  <a:schemeClr val="tx1"/>
                </a:solidFill>
              </a:rPr>
              <a:t>дітей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У </a:t>
            </a:r>
            <a:r>
              <a:rPr lang="ru-RU" dirty="0" err="1" smtClean="0">
                <a:solidFill>
                  <a:schemeClr val="tx1"/>
                </a:solidFill>
              </a:rPr>
              <a:t>селі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Нагуєвичі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Дрогобицького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повіту</a:t>
            </a:r>
            <a:r>
              <a:rPr lang="ru-RU" dirty="0" smtClean="0">
                <a:solidFill>
                  <a:schemeClr val="tx1"/>
                </a:solidFill>
              </a:rPr>
              <a:t> 27 </a:t>
            </a:r>
            <a:r>
              <a:rPr lang="ru-RU" dirty="0" err="1" smtClean="0">
                <a:solidFill>
                  <a:schemeClr val="tx1"/>
                </a:solidFill>
              </a:rPr>
              <a:t>серпня</a:t>
            </a:r>
            <a:r>
              <a:rPr lang="ru-RU" dirty="0" smtClean="0">
                <a:solidFill>
                  <a:schemeClr val="tx1"/>
                </a:solidFill>
              </a:rPr>
              <a:t> 1856 року, у </a:t>
            </a:r>
            <a:r>
              <a:rPr lang="ru-RU" dirty="0" err="1" smtClean="0">
                <a:solidFill>
                  <a:schemeClr val="tx1"/>
                </a:solidFill>
              </a:rPr>
              <a:t>родині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Яця</a:t>
            </a:r>
            <a:r>
              <a:rPr lang="ru-RU" dirty="0" smtClean="0">
                <a:solidFill>
                  <a:schemeClr val="tx1"/>
                </a:solidFill>
              </a:rPr>
              <a:t> з Гори, </a:t>
            </a:r>
            <a:r>
              <a:rPr lang="ru-RU" dirty="0" err="1" smtClean="0">
                <a:solidFill>
                  <a:schemeClr val="tx1"/>
                </a:solidFill>
              </a:rPr>
              <a:t>відомого</a:t>
            </a:r>
            <a:r>
              <a:rPr lang="ru-RU" dirty="0" smtClean="0">
                <a:solidFill>
                  <a:schemeClr val="tx1"/>
                </a:solidFill>
              </a:rPr>
              <a:t> на всю округу коваля, </a:t>
            </a:r>
            <a:r>
              <a:rPr lang="ru-RU" dirty="0" err="1" smtClean="0">
                <a:solidFill>
                  <a:schemeClr val="tx1"/>
                </a:solidFill>
              </a:rPr>
              <a:t>народився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рудоволосий</a:t>
            </a:r>
            <a:r>
              <a:rPr lang="ru-RU" dirty="0" smtClean="0">
                <a:solidFill>
                  <a:schemeClr val="tx1"/>
                </a:solidFill>
              </a:rPr>
              <a:t>, ясноокий хлопчик.                                                                                       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 Батьки не могли </a:t>
            </a:r>
            <a:r>
              <a:rPr lang="ru-RU" dirty="0" err="1" smtClean="0">
                <a:solidFill>
                  <a:schemeClr val="tx1"/>
                </a:solidFill>
              </a:rPr>
              <a:t>натішитися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сином</a:t>
            </a:r>
            <a:r>
              <a:rPr lang="ru-RU" dirty="0" smtClean="0">
                <a:solidFill>
                  <a:schemeClr val="tx1"/>
                </a:solidFill>
              </a:rPr>
              <a:t>. Хлопчик </a:t>
            </a:r>
            <a:r>
              <a:rPr lang="ru-RU" dirty="0" err="1" smtClean="0">
                <a:solidFill>
                  <a:schemeClr val="tx1"/>
                </a:solidFill>
              </a:rPr>
              <a:t>зростав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розумною</a:t>
            </a:r>
            <a:r>
              <a:rPr lang="ru-RU" dirty="0" smtClean="0">
                <a:solidFill>
                  <a:schemeClr val="tx1"/>
                </a:solidFill>
              </a:rPr>
              <a:t>, </a:t>
            </a:r>
            <a:r>
              <a:rPr lang="ru-RU" dirty="0" err="1" smtClean="0">
                <a:solidFill>
                  <a:schemeClr val="tx1"/>
                </a:solidFill>
              </a:rPr>
              <a:t>допитливою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дитиною</a:t>
            </a:r>
            <a:r>
              <a:rPr lang="ru-RU" dirty="0" smtClean="0">
                <a:solidFill>
                  <a:schemeClr val="tx1"/>
                </a:solidFill>
              </a:rPr>
              <a:t>. </a:t>
            </a:r>
            <a:r>
              <a:rPr lang="ru-RU" dirty="0" err="1" smtClean="0">
                <a:solidFill>
                  <a:schemeClr val="tx1"/>
                </a:solidFill>
              </a:rPr>
              <a:t>Цілими</a:t>
            </a:r>
            <a:r>
              <a:rPr lang="ru-RU" dirty="0" smtClean="0">
                <a:solidFill>
                  <a:schemeClr val="tx1"/>
                </a:solidFill>
              </a:rPr>
              <a:t> днями він </a:t>
            </a:r>
            <a:r>
              <a:rPr lang="ru-RU" dirty="0" err="1" smtClean="0">
                <a:solidFill>
                  <a:schemeClr val="tx1"/>
                </a:solidFill>
              </a:rPr>
              <a:t>бігав</a:t>
            </a:r>
            <a:r>
              <a:rPr lang="ru-RU" dirty="0" smtClean="0">
                <a:solidFill>
                  <a:schemeClr val="tx1"/>
                </a:solidFill>
              </a:rPr>
              <a:t> по полю, по луках, </a:t>
            </a:r>
            <a:r>
              <a:rPr lang="ru-RU" dirty="0" err="1" smtClean="0">
                <a:solidFill>
                  <a:schemeClr val="tx1"/>
                </a:solidFill>
              </a:rPr>
              <a:t>понад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гірською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річечкою</a:t>
            </a:r>
            <a:r>
              <a:rPr lang="ru-RU" dirty="0" smtClean="0">
                <a:solidFill>
                  <a:schemeClr val="tx1"/>
                </a:solidFill>
              </a:rPr>
              <a:t> з </a:t>
            </a:r>
            <a:r>
              <a:rPr lang="ru-RU" dirty="0" err="1" smtClean="0">
                <a:solidFill>
                  <a:schemeClr val="tx1"/>
                </a:solidFill>
              </a:rPr>
              <a:t>високими</a:t>
            </a:r>
            <a:r>
              <a:rPr lang="ru-RU" dirty="0" smtClean="0">
                <a:solidFill>
                  <a:schemeClr val="tx1"/>
                </a:solidFill>
              </a:rPr>
              <a:t> берегами і </a:t>
            </a:r>
            <a:r>
              <a:rPr lang="ru-RU" dirty="0" err="1" smtClean="0">
                <a:solidFill>
                  <a:schemeClr val="tx1"/>
                </a:solidFill>
              </a:rPr>
              <a:t>кам'янистим</a:t>
            </a:r>
            <a:r>
              <a:rPr lang="ru-RU" dirty="0" smtClean="0">
                <a:solidFill>
                  <a:schemeClr val="tx1"/>
                </a:solidFill>
              </a:rPr>
              <a:t> дном.                                  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 Його </a:t>
            </a:r>
            <a:r>
              <a:rPr lang="ru-RU" dirty="0" err="1" smtClean="0">
                <a:solidFill>
                  <a:schemeClr val="tx1"/>
                </a:solidFill>
              </a:rPr>
              <a:t>цікавило</a:t>
            </a:r>
            <a:r>
              <a:rPr lang="ru-RU" dirty="0" smtClean="0">
                <a:solidFill>
                  <a:schemeClr val="tx1"/>
                </a:solidFill>
              </a:rPr>
              <a:t> все: </a:t>
            </a:r>
            <a:r>
              <a:rPr lang="ru-RU" dirty="0" err="1" smtClean="0">
                <a:solidFill>
                  <a:schemeClr val="tx1"/>
                </a:solidFill>
              </a:rPr>
              <a:t>чому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сонце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маленьке</a:t>
            </a:r>
            <a:r>
              <a:rPr lang="ru-RU" dirty="0" smtClean="0">
                <a:solidFill>
                  <a:schemeClr val="tx1"/>
                </a:solidFill>
              </a:rPr>
              <a:t>, коли казали, що </a:t>
            </a:r>
            <a:r>
              <a:rPr lang="ru-RU" dirty="0" err="1" smtClean="0">
                <a:solidFill>
                  <a:schemeClr val="tx1"/>
                </a:solidFill>
              </a:rPr>
              <a:t>воно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велике</a:t>
            </a:r>
            <a:r>
              <a:rPr lang="ru-RU" dirty="0" smtClean="0">
                <a:solidFill>
                  <a:schemeClr val="tx1"/>
                </a:solidFill>
              </a:rPr>
              <a:t>?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 Про що </a:t>
            </a:r>
            <a:r>
              <a:rPr lang="ru-RU" dirty="0" err="1" smtClean="0">
                <a:solidFill>
                  <a:schemeClr val="tx1"/>
                </a:solidFill>
              </a:rPr>
              <a:t>шепоче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листя</a:t>
            </a:r>
            <a:r>
              <a:rPr lang="ru-RU" dirty="0" smtClean="0">
                <a:solidFill>
                  <a:schemeClr val="tx1"/>
                </a:solidFill>
              </a:rPr>
              <a:t> на </a:t>
            </a:r>
            <a:r>
              <a:rPr lang="ru-RU" dirty="0" err="1" smtClean="0">
                <a:solidFill>
                  <a:schemeClr val="tx1"/>
                </a:solidFill>
              </a:rPr>
              <a:t>осиці</a:t>
            </a:r>
            <a:r>
              <a:rPr lang="ru-RU" dirty="0" smtClean="0">
                <a:solidFill>
                  <a:schemeClr val="tx1"/>
                </a:solidFill>
              </a:rPr>
              <a:t>?                               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Про що </a:t>
            </a:r>
            <a:r>
              <a:rPr lang="ru-RU" dirty="0" err="1" smtClean="0">
                <a:solidFill>
                  <a:schemeClr val="tx1"/>
                </a:solidFill>
              </a:rPr>
              <a:t>розмовляють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між</a:t>
            </a:r>
            <a:r>
              <a:rPr lang="ru-RU" dirty="0" smtClean="0">
                <a:solidFill>
                  <a:schemeClr val="tx1"/>
                </a:solidFill>
              </a:rPr>
              <a:t> собою </a:t>
            </a:r>
            <a:r>
              <a:rPr lang="ru-RU" dirty="0" err="1" smtClean="0">
                <a:solidFill>
                  <a:schemeClr val="tx1"/>
                </a:solidFill>
              </a:rPr>
              <a:t>лісові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звірі</a:t>
            </a:r>
            <a:r>
              <a:rPr lang="ru-RU" dirty="0" smtClean="0">
                <a:solidFill>
                  <a:schemeClr val="tx1"/>
                </a:solidFill>
              </a:rPr>
              <a:t>?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 Над </a:t>
            </a:r>
            <a:r>
              <a:rPr lang="ru-RU" dirty="0" err="1" smtClean="0">
                <a:solidFill>
                  <a:schemeClr val="tx1"/>
                </a:solidFill>
              </a:rPr>
              <a:t>усім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задумувався</a:t>
            </a:r>
            <a:r>
              <a:rPr lang="ru-RU" dirty="0" smtClean="0">
                <a:solidFill>
                  <a:schemeClr val="tx1"/>
                </a:solidFill>
              </a:rPr>
              <a:t> хлопчик.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На </a:t>
            </a:r>
            <a:r>
              <a:rPr lang="ru-RU" dirty="0" err="1" smtClean="0">
                <a:solidFill>
                  <a:schemeClr val="tx1"/>
                </a:solidFill>
              </a:rPr>
              <a:t>ці</a:t>
            </a:r>
            <a:r>
              <a:rPr lang="ru-RU" dirty="0" smtClean="0">
                <a:solidFill>
                  <a:schemeClr val="tx1"/>
                </a:solidFill>
              </a:rPr>
              <a:t> та </a:t>
            </a:r>
            <a:r>
              <a:rPr lang="ru-RU" dirty="0" err="1" smtClean="0">
                <a:solidFill>
                  <a:schemeClr val="tx1"/>
                </a:solidFill>
              </a:rPr>
              <a:t>інші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питання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малий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Іван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міг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одержати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відповідь</a:t>
            </a:r>
            <a:r>
              <a:rPr lang="ru-RU" dirty="0" smtClean="0">
                <a:solidFill>
                  <a:schemeClr val="tx1"/>
                </a:solidFill>
              </a:rPr>
              <a:t> у </a:t>
            </a:r>
            <a:r>
              <a:rPr lang="ru-RU" dirty="0" err="1" smtClean="0">
                <a:solidFill>
                  <a:schemeClr val="tx1"/>
                </a:solidFill>
              </a:rPr>
              <a:t>батьківській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кузні</a:t>
            </a:r>
            <a:r>
              <a:rPr lang="ru-RU" dirty="0" smtClean="0">
                <a:solidFill>
                  <a:schemeClr val="tx1"/>
                </a:solidFill>
              </a:rPr>
              <a:t>, що стояла на </a:t>
            </a:r>
            <a:r>
              <a:rPr lang="ru-RU" dirty="0" err="1" smtClean="0">
                <a:solidFill>
                  <a:schemeClr val="tx1"/>
                </a:solidFill>
              </a:rPr>
              <a:t>околиці</a:t>
            </a:r>
            <a:r>
              <a:rPr lang="ru-RU" dirty="0" smtClean="0">
                <a:solidFill>
                  <a:schemeClr val="tx1"/>
                </a:solidFill>
              </a:rPr>
              <a:t> села </a:t>
            </a:r>
            <a:r>
              <a:rPr lang="ru-RU" dirty="0" err="1" smtClean="0">
                <a:solidFill>
                  <a:schemeClr val="tx1"/>
                </a:solidFill>
              </a:rPr>
              <a:t>понад</a:t>
            </a:r>
            <a:r>
              <a:rPr lang="ru-RU" dirty="0" smtClean="0">
                <a:solidFill>
                  <a:schemeClr val="tx1"/>
                </a:solidFill>
              </a:rPr>
              <a:t> шляхом.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 Про </a:t>
            </a:r>
            <a:r>
              <a:rPr lang="ru-RU" dirty="0" err="1" smtClean="0">
                <a:solidFill>
                  <a:schemeClr val="tx1"/>
                </a:solidFill>
              </a:rPr>
              <a:t>це</a:t>
            </a:r>
            <a:r>
              <a:rPr lang="ru-RU" dirty="0" smtClean="0">
                <a:solidFill>
                  <a:schemeClr val="tx1"/>
                </a:solidFill>
              </a:rPr>
              <a:t> та про </a:t>
            </a:r>
            <a:r>
              <a:rPr lang="ru-RU" dirty="0" err="1" smtClean="0">
                <a:solidFill>
                  <a:schemeClr val="tx1"/>
                </a:solidFill>
              </a:rPr>
              <a:t>інше</a:t>
            </a:r>
            <a:r>
              <a:rPr lang="ru-RU" dirty="0" smtClean="0">
                <a:solidFill>
                  <a:schemeClr val="tx1"/>
                </a:solidFill>
              </a:rPr>
              <a:t> І . Франко </a:t>
            </a:r>
            <a:r>
              <a:rPr lang="ru-RU" dirty="0" err="1" smtClean="0">
                <a:solidFill>
                  <a:schemeClr val="tx1"/>
                </a:solidFill>
              </a:rPr>
              <a:t>згадує</a:t>
            </a:r>
            <a:r>
              <a:rPr lang="ru-RU" dirty="0" smtClean="0">
                <a:solidFill>
                  <a:schemeClr val="tx1"/>
                </a:solidFill>
              </a:rPr>
              <a:t> у </a:t>
            </a:r>
            <a:r>
              <a:rPr lang="ru-RU" dirty="0" err="1" smtClean="0">
                <a:solidFill>
                  <a:schemeClr val="tx1"/>
                </a:solidFill>
              </a:rPr>
              <a:t>своїх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творах</a:t>
            </a:r>
            <a:r>
              <a:rPr lang="ru-RU" dirty="0" smtClean="0">
                <a:solidFill>
                  <a:schemeClr val="tx1"/>
                </a:solidFill>
              </a:rPr>
              <a:t>. 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У 1879 </a:t>
            </a:r>
            <a:r>
              <a:rPr lang="ru-RU" dirty="0" err="1" smtClean="0">
                <a:solidFill>
                  <a:schemeClr val="tx1"/>
                </a:solidFill>
              </a:rPr>
              <a:t>році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Іван</a:t>
            </a:r>
            <a:r>
              <a:rPr lang="ru-RU" dirty="0" smtClean="0">
                <a:solidFill>
                  <a:schemeClr val="tx1"/>
                </a:solidFill>
              </a:rPr>
              <a:t> Франко   </a:t>
            </a:r>
            <a:r>
              <a:rPr lang="ru-RU" dirty="0" err="1" smtClean="0">
                <a:solidFill>
                  <a:schemeClr val="tx1"/>
                </a:solidFill>
              </a:rPr>
              <a:t>відвідав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с.Нова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Скварява</a:t>
            </a:r>
            <a:r>
              <a:rPr lang="ru-RU" dirty="0" smtClean="0">
                <a:solidFill>
                  <a:schemeClr val="tx1"/>
                </a:solidFill>
              </a:rPr>
              <a:t> і </a:t>
            </a:r>
            <a:r>
              <a:rPr lang="ru-RU" dirty="0" err="1" smtClean="0">
                <a:solidFill>
                  <a:schemeClr val="tx1"/>
                </a:solidFill>
              </a:rPr>
              <a:t>гостював</a:t>
            </a:r>
            <a:r>
              <a:rPr lang="ru-RU" dirty="0" smtClean="0">
                <a:solidFill>
                  <a:schemeClr val="tx1"/>
                </a:solidFill>
              </a:rPr>
              <a:t> у </a:t>
            </a:r>
            <a:r>
              <a:rPr lang="ru-RU" dirty="0" err="1" smtClean="0">
                <a:solidFill>
                  <a:schemeClr val="tx1"/>
                </a:solidFill>
              </a:rPr>
              <a:t>сина</a:t>
            </a:r>
            <a:r>
              <a:rPr lang="ru-RU" dirty="0" smtClean="0">
                <a:solidFill>
                  <a:schemeClr val="tx1"/>
                </a:solidFill>
              </a:rPr>
              <a:t> священника Осипа </a:t>
            </a:r>
            <a:r>
              <a:rPr lang="ru-RU" dirty="0" err="1" smtClean="0">
                <a:solidFill>
                  <a:schemeClr val="tx1"/>
                </a:solidFill>
              </a:rPr>
              <a:t>Олеськіва</a:t>
            </a:r>
            <a:r>
              <a:rPr lang="ru-RU" dirty="0" smtClean="0">
                <a:solidFill>
                  <a:schemeClr val="tx1"/>
                </a:solidFill>
              </a:rPr>
              <a:t>. Красу </a:t>
            </a:r>
            <a:r>
              <a:rPr lang="ru-RU" dirty="0" err="1" smtClean="0">
                <a:solidFill>
                  <a:schemeClr val="tx1"/>
                </a:solidFill>
              </a:rPr>
              <a:t>природи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нашого</a:t>
            </a:r>
            <a:r>
              <a:rPr lang="ru-RU" dirty="0" smtClean="0">
                <a:solidFill>
                  <a:schemeClr val="tx1"/>
                </a:solidFill>
              </a:rPr>
              <a:t> села </a:t>
            </a:r>
            <a:r>
              <a:rPr lang="ru-RU" dirty="0" err="1" smtClean="0">
                <a:solidFill>
                  <a:schemeClr val="tx1"/>
                </a:solidFill>
              </a:rPr>
              <a:t>Іван</a:t>
            </a:r>
            <a:r>
              <a:rPr lang="ru-RU" dirty="0" smtClean="0">
                <a:solidFill>
                  <a:schemeClr val="tx1"/>
                </a:solidFill>
              </a:rPr>
              <a:t> Якович Франко </a:t>
            </a:r>
            <a:r>
              <a:rPr lang="ru-RU" dirty="0" err="1" smtClean="0">
                <a:solidFill>
                  <a:schemeClr val="tx1"/>
                </a:solidFill>
              </a:rPr>
              <a:t>описував</a:t>
            </a:r>
            <a:r>
              <a:rPr lang="ru-RU" dirty="0" smtClean="0">
                <a:solidFill>
                  <a:schemeClr val="tx1"/>
                </a:solidFill>
              </a:rPr>
              <a:t> у </a:t>
            </a:r>
            <a:r>
              <a:rPr lang="ru-RU" dirty="0" err="1" smtClean="0">
                <a:solidFill>
                  <a:schemeClr val="tx1"/>
                </a:solidFill>
              </a:rPr>
              <a:t>своїх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творах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br>
              <a:rPr lang="ru-RU" dirty="0" smtClean="0">
                <a:solidFill>
                  <a:schemeClr val="tx1"/>
                </a:solidFill>
              </a:rPr>
            </a:br>
            <a:endParaRPr lang="en-US" dirty="0" smtClean="0">
              <a:solidFill>
                <a:schemeClr val="tx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7432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80528" y="188640"/>
            <a:ext cx="9414206" cy="6571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835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2060"/>
                </a:solidFill>
              </a:rPr>
              <a:t>V. </a:t>
            </a:r>
            <a:r>
              <a:rPr lang="ru-RU" dirty="0" err="1">
                <a:solidFill>
                  <a:srgbClr val="002060"/>
                </a:solidFill>
              </a:rPr>
              <a:t>Зупинка</a:t>
            </a:r>
            <a:r>
              <a:rPr lang="ru-RU" dirty="0">
                <a:solidFill>
                  <a:srgbClr val="002060"/>
                </a:solidFill>
              </a:rPr>
              <a:t> - </a:t>
            </a:r>
            <a:r>
              <a:rPr lang="ru-RU" dirty="0" err="1">
                <a:solidFill>
                  <a:srgbClr val="002060"/>
                </a:solidFill>
              </a:rPr>
              <a:t>Відчиняє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двері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казка</a:t>
            </a:r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24744"/>
            <a:ext cx="4402832" cy="4752528"/>
          </a:xfrm>
        </p:spPr>
        <p:txBody>
          <a:bodyPr>
            <a:normAutofit fontScale="92500" lnSpcReduction="20000"/>
          </a:bodyPr>
          <a:lstStyle/>
          <a:p>
            <a:r>
              <a:rPr lang="ru-RU" sz="3900" dirty="0" err="1">
                <a:solidFill>
                  <a:srgbClr val="FFC000"/>
                </a:solidFill>
              </a:rPr>
              <a:t>Спробуйте</a:t>
            </a:r>
            <a:r>
              <a:rPr lang="ru-RU" sz="3900" dirty="0">
                <a:solidFill>
                  <a:srgbClr val="FFC000"/>
                </a:solidFill>
              </a:rPr>
              <a:t> </a:t>
            </a:r>
            <a:r>
              <a:rPr lang="ru-RU" sz="3900" dirty="0" err="1">
                <a:solidFill>
                  <a:srgbClr val="FFC000"/>
                </a:solidFill>
              </a:rPr>
              <a:t>дітки</a:t>
            </a:r>
            <a:r>
              <a:rPr lang="ru-RU" sz="3900" dirty="0">
                <a:solidFill>
                  <a:srgbClr val="FFC000"/>
                </a:solidFill>
              </a:rPr>
              <a:t> </a:t>
            </a:r>
            <a:r>
              <a:rPr lang="ru-RU" sz="3900" dirty="0" err="1">
                <a:solidFill>
                  <a:srgbClr val="FFC000"/>
                </a:solidFill>
              </a:rPr>
              <a:t>відгадати</a:t>
            </a:r>
            <a:r>
              <a:rPr lang="ru-RU" sz="3900" dirty="0">
                <a:solidFill>
                  <a:srgbClr val="FFC000"/>
                </a:solidFill>
              </a:rPr>
              <a:t> </a:t>
            </a:r>
            <a:r>
              <a:rPr lang="ru-RU" sz="3900" dirty="0" err="1">
                <a:solidFill>
                  <a:srgbClr val="FFC000"/>
                </a:solidFill>
              </a:rPr>
              <a:t>героїв</a:t>
            </a:r>
            <a:r>
              <a:rPr lang="ru-RU" sz="3900" dirty="0">
                <a:solidFill>
                  <a:srgbClr val="FFC000"/>
                </a:solidFill>
              </a:rPr>
              <a:t> </a:t>
            </a:r>
            <a:r>
              <a:rPr lang="ru-RU" sz="3900" dirty="0" err="1">
                <a:solidFill>
                  <a:srgbClr val="FFC000"/>
                </a:solidFill>
              </a:rPr>
              <a:t>цієї</a:t>
            </a:r>
            <a:r>
              <a:rPr lang="ru-RU" sz="3900" dirty="0">
                <a:solidFill>
                  <a:srgbClr val="FFC000"/>
                </a:solidFill>
              </a:rPr>
              <a:t> </a:t>
            </a:r>
            <a:r>
              <a:rPr lang="ru-RU" sz="3900" dirty="0" err="1">
                <a:solidFill>
                  <a:srgbClr val="FFC000"/>
                </a:solidFill>
              </a:rPr>
              <a:t>казки</a:t>
            </a:r>
            <a:r>
              <a:rPr lang="ru-RU" sz="3900" dirty="0" smtClean="0">
                <a:solidFill>
                  <a:srgbClr val="FFC000"/>
                </a:solidFill>
              </a:rPr>
              <a:t>:</a:t>
            </a:r>
          </a:p>
          <a:p>
            <a:endParaRPr lang="ru-RU" sz="3900" dirty="0"/>
          </a:p>
          <a:p>
            <a:endParaRPr lang="ru-RU" sz="3900" dirty="0"/>
          </a:p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</a:rPr>
              <a:t>У кущах вона </a:t>
            </a:r>
            <a:r>
              <a:rPr lang="ru-RU" dirty="0" err="1">
                <a:solidFill>
                  <a:srgbClr val="FF0000"/>
                </a:solidFill>
              </a:rPr>
              <a:t>ночує</a:t>
            </a:r>
            <a:endParaRPr lang="ru-RU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</a:rPr>
              <a:t>І </a:t>
            </a:r>
            <a:r>
              <a:rPr lang="ru-RU" dirty="0">
                <a:solidFill>
                  <a:srgbClr val="FF0000"/>
                </a:solidFill>
              </a:rPr>
              <a:t>на зайчика </a:t>
            </a:r>
            <a:r>
              <a:rPr lang="ru-RU" dirty="0" err="1">
                <a:solidFill>
                  <a:srgbClr val="FF0000"/>
                </a:solidFill>
              </a:rPr>
              <a:t>полює</a:t>
            </a:r>
            <a:endParaRPr lang="ru-RU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</a:rPr>
              <a:t>Все </a:t>
            </a:r>
            <a:r>
              <a:rPr lang="ru-RU" dirty="0" err="1">
                <a:solidFill>
                  <a:srgbClr val="FF0000"/>
                </a:solidFill>
              </a:rPr>
              <a:t>руденька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ця</a:t>
            </a:r>
            <a:r>
              <a:rPr lang="ru-RU" dirty="0">
                <a:solidFill>
                  <a:srgbClr val="FF0000"/>
                </a:solidFill>
              </a:rPr>
              <a:t> сестричка </a:t>
            </a:r>
          </a:p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</a:rPr>
              <a:t>А </a:t>
            </a:r>
            <a:r>
              <a:rPr lang="ru-RU" dirty="0" err="1">
                <a:solidFill>
                  <a:srgbClr val="FF0000"/>
                </a:solidFill>
              </a:rPr>
              <a:t>зовуть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її</a:t>
            </a:r>
            <a:r>
              <a:rPr lang="ru-RU" dirty="0">
                <a:solidFill>
                  <a:srgbClr val="FF0000"/>
                </a:solidFill>
              </a:rPr>
              <a:t> …</a:t>
            </a:r>
          </a:p>
          <a:p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7960" y="1268760"/>
            <a:ext cx="3913298" cy="5073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884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3356992"/>
            <a:ext cx="4330824" cy="2841179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r>
              <a:rPr lang="ru-RU" dirty="0" err="1"/>
              <a:t>Довгі</a:t>
            </a:r>
            <a:r>
              <a:rPr lang="ru-RU" dirty="0"/>
              <a:t> ноги , </a:t>
            </a:r>
            <a:r>
              <a:rPr lang="ru-RU" dirty="0" err="1"/>
              <a:t>довгий</a:t>
            </a:r>
            <a:r>
              <a:rPr lang="ru-RU" dirty="0"/>
              <a:t> </a:t>
            </a:r>
            <a:r>
              <a:rPr lang="ru-RU" dirty="0" err="1"/>
              <a:t>ніс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 err="1"/>
              <a:t>Прилетів</a:t>
            </a:r>
            <a:r>
              <a:rPr lang="ru-RU" dirty="0"/>
              <a:t>, </a:t>
            </a:r>
            <a:r>
              <a:rPr lang="ru-RU" dirty="0" err="1"/>
              <a:t>обід</a:t>
            </a:r>
            <a:r>
              <a:rPr lang="ru-RU" dirty="0"/>
              <a:t> </a:t>
            </a:r>
            <a:r>
              <a:rPr lang="ru-RU" dirty="0" err="1"/>
              <a:t>приніс</a:t>
            </a:r>
            <a:endParaRPr lang="ru-RU" dirty="0"/>
          </a:p>
          <a:p>
            <a:pPr marL="0" indent="0">
              <a:buNone/>
            </a:pPr>
            <a:r>
              <a:rPr lang="ru-RU" dirty="0" err="1"/>
              <a:t>Смачних</a:t>
            </a:r>
            <a:r>
              <a:rPr lang="ru-RU" dirty="0"/>
              <a:t> </a:t>
            </a:r>
            <a:r>
              <a:rPr lang="ru-RU" dirty="0" err="1"/>
              <a:t>жабеняток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Для </a:t>
            </a:r>
            <a:r>
              <a:rPr lang="ru-RU" dirty="0" err="1"/>
              <a:t>своїх</a:t>
            </a:r>
            <a:r>
              <a:rPr lang="ru-RU" dirty="0"/>
              <a:t> </a:t>
            </a:r>
            <a:r>
              <a:rPr lang="ru-RU" dirty="0" err="1"/>
              <a:t>маляток</a:t>
            </a:r>
            <a:r>
              <a:rPr lang="ru-RU" dirty="0"/>
              <a:t> …</a:t>
            </a:r>
          </a:p>
          <a:p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1920" y="692696"/>
            <a:ext cx="6125333" cy="4788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77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520" y="188640"/>
            <a:ext cx="8640960" cy="6302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438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93075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err="1">
                <a:solidFill>
                  <a:srgbClr val="00B050"/>
                </a:solidFill>
              </a:rPr>
              <a:t>Читання</a:t>
            </a:r>
            <a:r>
              <a:rPr lang="ru-RU" dirty="0">
                <a:solidFill>
                  <a:srgbClr val="00B050"/>
                </a:solidFill>
              </a:rPr>
              <a:t> </a:t>
            </a:r>
            <a:r>
              <a:rPr lang="ru-RU" dirty="0" err="1">
                <a:solidFill>
                  <a:srgbClr val="00B050"/>
                </a:solidFill>
              </a:rPr>
              <a:t>казки</a:t>
            </a:r>
            <a:r>
              <a:rPr lang="ru-RU" dirty="0">
                <a:solidFill>
                  <a:srgbClr val="00B050"/>
                </a:solidFill>
              </a:rPr>
              <a:t> «Лисичка </a:t>
            </a:r>
            <a:r>
              <a:rPr lang="ru-RU" dirty="0" smtClean="0">
                <a:solidFill>
                  <a:srgbClr val="00B050"/>
                </a:solidFill>
              </a:rPr>
              <a:t>і Журавель</a:t>
            </a:r>
            <a:r>
              <a:rPr lang="ru-RU" dirty="0">
                <a:solidFill>
                  <a:srgbClr val="00B050"/>
                </a:solidFill>
              </a:rPr>
              <a:t>».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204864"/>
            <a:ext cx="7571184" cy="3921299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- Як </a:t>
            </a:r>
            <a:r>
              <a:rPr lang="ru-RU" dirty="0" err="1">
                <a:solidFill>
                  <a:srgbClr val="002060"/>
                </a:solidFill>
              </a:rPr>
              <a:t>можна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охарактеризувати</a:t>
            </a:r>
            <a:r>
              <a:rPr lang="ru-RU" dirty="0">
                <a:solidFill>
                  <a:srgbClr val="002060"/>
                </a:solidFill>
              </a:rPr>
              <a:t> Лисичку? Яка вона?</a:t>
            </a:r>
          </a:p>
          <a:p>
            <a:r>
              <a:rPr lang="ru-RU" dirty="0">
                <a:solidFill>
                  <a:srgbClr val="FFFF00"/>
                </a:solidFill>
              </a:rPr>
              <a:t>Як </a:t>
            </a:r>
            <a:r>
              <a:rPr lang="ru-RU" dirty="0" err="1">
                <a:solidFill>
                  <a:srgbClr val="FFFF00"/>
                </a:solidFill>
              </a:rPr>
              <a:t>можна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охарактеризувати</a:t>
            </a:r>
            <a:r>
              <a:rPr lang="ru-RU" dirty="0">
                <a:solidFill>
                  <a:srgbClr val="FFFF00"/>
                </a:solidFill>
              </a:rPr>
              <a:t> Журавля?</a:t>
            </a:r>
          </a:p>
          <a:p>
            <a:r>
              <a:rPr lang="ru-RU" dirty="0" err="1">
                <a:solidFill>
                  <a:srgbClr val="FFC000"/>
                </a:solidFill>
              </a:rPr>
              <a:t>Який</a:t>
            </a:r>
            <a:r>
              <a:rPr lang="ru-RU" dirty="0">
                <a:solidFill>
                  <a:srgbClr val="FFC000"/>
                </a:solidFill>
              </a:rPr>
              <a:t> він?</a:t>
            </a:r>
          </a:p>
          <a:p>
            <a:r>
              <a:rPr lang="ru-RU" dirty="0">
                <a:solidFill>
                  <a:srgbClr val="FF0000"/>
                </a:solidFill>
              </a:rPr>
              <a:t>Прочитай як </a:t>
            </a:r>
            <a:r>
              <a:rPr lang="ru-RU" dirty="0" err="1">
                <a:solidFill>
                  <a:srgbClr val="FF0000"/>
                </a:solidFill>
              </a:rPr>
              <a:t>частувала</a:t>
            </a:r>
            <a:r>
              <a:rPr lang="ru-RU" dirty="0">
                <a:solidFill>
                  <a:srgbClr val="FF0000"/>
                </a:solidFill>
              </a:rPr>
              <a:t>  Лисичка Журавля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</a:p>
          <a:p>
            <a:r>
              <a:rPr lang="ru-RU" dirty="0" smtClean="0"/>
              <a:t> </a:t>
            </a:r>
            <a:r>
              <a:rPr lang="ru-RU" dirty="0">
                <a:solidFill>
                  <a:schemeClr val="accent2"/>
                </a:solidFill>
              </a:rPr>
              <a:t>Як Журавель </a:t>
            </a:r>
            <a:r>
              <a:rPr lang="ru-RU" dirty="0" err="1">
                <a:solidFill>
                  <a:schemeClr val="accent2"/>
                </a:solidFill>
              </a:rPr>
              <a:t>віддячив</a:t>
            </a:r>
            <a:r>
              <a:rPr lang="ru-RU" dirty="0">
                <a:solidFill>
                  <a:schemeClr val="accent2"/>
                </a:solidFill>
              </a:rPr>
              <a:t> </a:t>
            </a:r>
            <a:r>
              <a:rPr lang="ru-RU" dirty="0" err="1">
                <a:solidFill>
                  <a:schemeClr val="accent2"/>
                </a:solidFill>
              </a:rPr>
              <a:t>Лисичці</a:t>
            </a:r>
            <a:r>
              <a:rPr lang="ru-RU" dirty="0">
                <a:solidFill>
                  <a:schemeClr val="accent2"/>
                </a:solidFill>
              </a:rPr>
              <a:t>? </a:t>
            </a:r>
          </a:p>
          <a:p>
            <a:endParaRPr lang="en-US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6256" y="579365"/>
            <a:ext cx="1999661" cy="167654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5032" y="4077072"/>
            <a:ext cx="2024047" cy="2286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511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715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sz="3200" dirty="0">
                <a:solidFill>
                  <a:srgbClr val="FF0000"/>
                </a:solidFill>
                <a:latin typeface="Times New Roman"/>
                <a:ea typeface="Times New Roman"/>
              </a:rPr>
              <a:t>Словникова робота.</a:t>
            </a:r>
            <a:r>
              <a:rPr lang="uk-UA" sz="3200" dirty="0">
                <a:solidFill>
                  <a:srgbClr val="FF0000"/>
                </a:solidFill>
                <a:latin typeface="Arial"/>
                <a:ea typeface="Times New Roman"/>
              </a:rPr>
              <a:t>                                                    </a:t>
            </a:r>
            <a: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</a:rPr>
              <a:t/>
            </a:r>
            <a:b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uk-UA" sz="3200" b="1" i="1" dirty="0">
                <a:solidFill>
                  <a:srgbClr val="000000"/>
                </a:solidFill>
                <a:latin typeface="Times New Roman"/>
                <a:ea typeface="Times New Roman"/>
              </a:rPr>
              <a:t>  Тлумачення незрозумілих слів і виразів.</a:t>
            </a:r>
            <a: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</a:rPr>
              <a:t/>
            </a:r>
            <a:b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i="1" dirty="0">
                <a:solidFill>
                  <a:srgbClr val="0000FF"/>
                </a:solidFill>
                <a:latin typeface="Times New Roman"/>
                <a:ea typeface="Times New Roman"/>
              </a:rPr>
              <a:t>Призволяйся — </a:t>
            </a:r>
            <a:r>
              <a:rPr lang="uk-UA" dirty="0" smtClean="0">
                <a:solidFill>
                  <a:srgbClr val="0000FF"/>
                </a:solidFill>
                <a:latin typeface="Times New Roman"/>
                <a:ea typeface="Times New Roman"/>
              </a:rPr>
              <a:t>пригощайся.</a:t>
            </a:r>
            <a:endParaRPr lang="ru-RU" dirty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r>
              <a:rPr lang="uk-UA" i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Облизня</a:t>
            </a:r>
            <a:r>
              <a:rPr lang="uk-UA" i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uk-UA" i="1" dirty="0">
                <a:solidFill>
                  <a:srgbClr val="0000FF"/>
                </a:solidFill>
                <a:latin typeface="Times New Roman"/>
                <a:ea typeface="Times New Roman"/>
              </a:rPr>
              <a:t>спіймавши </a:t>
            </a:r>
            <a:r>
              <a:rPr lang="uk-UA" dirty="0">
                <a:solidFill>
                  <a:srgbClr val="0000FF"/>
                </a:solidFill>
                <a:latin typeface="Times New Roman"/>
                <a:ea typeface="Times New Roman"/>
              </a:rPr>
              <a:t>— залишитися ні з </a:t>
            </a:r>
            <a:r>
              <a:rPr lang="uk-UA" dirty="0" smtClean="0">
                <a:solidFill>
                  <a:srgbClr val="0000FF"/>
                </a:solidFill>
                <a:latin typeface="Times New Roman"/>
                <a:ea typeface="Times New Roman"/>
              </a:rPr>
              <a:t>чим.</a:t>
            </a:r>
            <a:endParaRPr lang="ru-RU" dirty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r>
              <a:rPr lang="uk-UA" i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Подружилися</a:t>
            </a:r>
            <a:r>
              <a:rPr lang="uk-UA" dirty="0">
                <a:solidFill>
                  <a:srgbClr val="0000FF"/>
                </a:solidFill>
                <a:latin typeface="Times New Roman"/>
                <a:ea typeface="Times New Roman"/>
              </a:rPr>
              <a:t>—    потоваришували, заприятелювали.</a:t>
            </a:r>
            <a:r>
              <a:rPr lang="uk-UA" dirty="0">
                <a:solidFill>
                  <a:srgbClr val="0000FF"/>
                </a:solidFill>
                <a:latin typeface="Arial"/>
                <a:ea typeface="Times New Roman"/>
              </a:rPr>
              <a:t>                                                                 </a:t>
            </a:r>
            <a:endParaRPr lang="uk-UA" dirty="0" smtClean="0">
              <a:solidFill>
                <a:srgbClr val="0000FF"/>
              </a:solidFill>
              <a:latin typeface="Arial"/>
              <a:ea typeface="Times New Roman"/>
            </a:endParaRPr>
          </a:p>
          <a:p>
            <a:r>
              <a:rPr lang="uk-UA" i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Почастую</a:t>
            </a:r>
            <a:r>
              <a:rPr lang="uk-UA" dirty="0" smtClean="0">
                <a:solidFill>
                  <a:srgbClr val="0000FF"/>
                </a:solidFill>
                <a:latin typeface="Times New Roman"/>
                <a:ea typeface="Times New Roman"/>
              </a:rPr>
              <a:t>- </a:t>
            </a:r>
            <a:r>
              <a:rPr lang="uk-UA" dirty="0">
                <a:solidFill>
                  <a:srgbClr val="0000FF"/>
                </a:solidFill>
                <a:latin typeface="Times New Roman"/>
                <a:ea typeface="Times New Roman"/>
              </a:rPr>
              <a:t>нагодую</a:t>
            </a:r>
            <a:r>
              <a:rPr lang="uk-UA" dirty="0" smtClean="0">
                <a:solidFill>
                  <a:srgbClr val="0000FF"/>
                </a:solidFill>
                <a:latin typeface="Times New Roman"/>
                <a:ea typeface="Times New Roman"/>
              </a:rPr>
              <a:t>.</a:t>
            </a:r>
            <a:endParaRPr lang="ru-RU" dirty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  </a:t>
            </a:r>
            <a:r>
              <a:rPr lang="uk-UA" i="1" dirty="0">
                <a:solidFill>
                  <a:srgbClr val="0000FF"/>
                </a:solidFill>
                <a:latin typeface="Times New Roman"/>
                <a:ea typeface="Times New Roman"/>
              </a:rPr>
              <a:t>Не погордуй  </a:t>
            </a:r>
            <a:r>
              <a:rPr lang="uk-UA" dirty="0">
                <a:solidFill>
                  <a:srgbClr val="0000FF"/>
                </a:solidFill>
                <a:latin typeface="Times New Roman"/>
                <a:ea typeface="Times New Roman"/>
              </a:rPr>
              <a:t>- прийди у гості</a:t>
            </a:r>
            <a:r>
              <a:rPr lang="uk-UA" dirty="0" smtClean="0">
                <a:solidFill>
                  <a:srgbClr val="0000FF"/>
                </a:solidFill>
                <a:latin typeface="Times New Roman"/>
                <a:ea typeface="Times New Roman"/>
              </a:rPr>
              <a:t>.</a:t>
            </a:r>
            <a:endParaRPr lang="ru-RU" dirty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r>
              <a:rPr lang="uk-UA" dirty="0" smtClean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uk-UA" i="1" dirty="0">
                <a:solidFill>
                  <a:srgbClr val="0000FF"/>
                </a:solidFill>
                <a:latin typeface="Times New Roman"/>
                <a:ea typeface="Times New Roman"/>
              </a:rPr>
              <a:t>Пісним голосом </a:t>
            </a:r>
            <a:r>
              <a:rPr lang="uk-UA" dirty="0">
                <a:solidFill>
                  <a:srgbClr val="0000FF"/>
                </a:solidFill>
                <a:latin typeface="Times New Roman"/>
                <a:ea typeface="Times New Roman"/>
              </a:rPr>
              <a:t>– сумним.</a:t>
            </a:r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844169">
            <a:off x="6328663" y="4556246"/>
            <a:ext cx="2376264" cy="1712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13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uk-UA" dirty="0"/>
              <a:t>Гра «Бджілки»</a:t>
            </a:r>
            <a:br>
              <a:rPr lang="uk-UA" dirty="0"/>
            </a:b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err="1"/>
              <a:t>Самостійне</a:t>
            </a:r>
            <a:r>
              <a:rPr lang="ru-RU" dirty="0"/>
              <a:t> </a:t>
            </a:r>
            <a:r>
              <a:rPr lang="ru-RU" dirty="0" err="1"/>
              <a:t>напівголосне</a:t>
            </a:r>
            <a:r>
              <a:rPr lang="ru-RU" dirty="0"/>
              <a:t> </a:t>
            </a:r>
            <a:r>
              <a:rPr lang="ru-RU" dirty="0" err="1"/>
              <a:t>читання</a:t>
            </a:r>
            <a:r>
              <a:rPr lang="ru-RU" dirty="0"/>
              <a:t> </a:t>
            </a:r>
            <a:r>
              <a:rPr lang="ru-RU" dirty="0" err="1"/>
              <a:t>першої</a:t>
            </a:r>
            <a:r>
              <a:rPr lang="ru-RU" dirty="0"/>
              <a:t> </a:t>
            </a:r>
            <a:r>
              <a:rPr lang="ru-RU" dirty="0" err="1"/>
              <a:t>частини</a:t>
            </a:r>
            <a:r>
              <a:rPr lang="ru-RU" dirty="0"/>
              <a:t> </a:t>
            </a:r>
            <a:r>
              <a:rPr lang="ru-RU" dirty="0" err="1"/>
              <a:t>казки</a:t>
            </a:r>
            <a:r>
              <a:rPr lang="ru-RU" dirty="0"/>
              <a:t> </a:t>
            </a:r>
            <a:r>
              <a:rPr lang="ru-RU" dirty="0" err="1"/>
              <a:t>учнями</a:t>
            </a:r>
            <a:r>
              <a:rPr lang="ru-RU" dirty="0"/>
              <a:t>.</a:t>
            </a:r>
          </a:p>
          <a:p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1960" y="2348880"/>
            <a:ext cx="4104456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230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ФІЗКУЛЬТХВИЛИНКА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smtClean="0"/>
              <a:t>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3479" y="3084272"/>
            <a:ext cx="5472608" cy="307666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39552" y="2182118"/>
            <a:ext cx="61206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hlinkClick r:id="rId3"/>
              </a:rPr>
              <a:t>https://</a:t>
            </a:r>
            <a:r>
              <a:rPr lang="en-US" sz="3200" dirty="0" smtClean="0">
                <a:hlinkClick r:id="rId3"/>
              </a:rPr>
              <a:t>youtu.be/Jl-L-zHQP2A</a:t>
            </a:r>
            <a:r>
              <a:rPr lang="uk-UA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9337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u="sng" dirty="0">
                <a:solidFill>
                  <a:srgbClr val="0070C0"/>
                </a:solidFill>
                <a:ea typeface="Calibri" panose="020F0502020204030204" pitchFamily="34" charset="0"/>
              </a:rPr>
              <a:t>Аналіз змісту казки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lnSpc>
                <a:spcPct val="94000"/>
              </a:lnSpc>
              <a:spcBef>
                <a:spcPts val="1000"/>
              </a:spcBef>
              <a:buNone/>
            </a:pPr>
            <a:r>
              <a:rPr lang="uk-UA" sz="1900" dirty="0" smtClean="0">
                <a:solidFill>
                  <a:srgbClr val="191B0E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      </a:t>
            </a:r>
            <a:r>
              <a:rPr lang="uk-UA" sz="1900" dirty="0" smtClean="0">
                <a:solidFill>
                  <a:srgbClr val="0070C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Тестування</a:t>
            </a:r>
            <a:r>
              <a:rPr lang="uk-UA" sz="1900" dirty="0">
                <a:solidFill>
                  <a:srgbClr val="0070C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1500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84048" lvl="0" indent="-384048">
              <a:lnSpc>
                <a:spcPct val="94000"/>
              </a:lnSpc>
              <a:spcBef>
                <a:spcPts val="1000"/>
              </a:spcBef>
              <a:buFont typeface="Franklin Gothic Book" panose="020B0503020102020204" pitchFamily="34" charset="0"/>
              <a:buChar char="■"/>
            </a:pPr>
            <a:r>
              <a:rPr lang="uk-UA" sz="1900" dirty="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1.«Лисичка і журавель» це:</a:t>
            </a:r>
            <a:endParaRPr lang="en-US" sz="1500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94000"/>
              </a:lnSpc>
              <a:spcBef>
                <a:spcPts val="1000"/>
              </a:spcBef>
              <a:buNone/>
            </a:pPr>
            <a:r>
              <a:rPr lang="uk-UA" sz="1900" dirty="0" smtClean="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а)казка                       </a:t>
            </a:r>
            <a:r>
              <a:rPr lang="uk-UA" sz="1900" dirty="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б)оповідання</a:t>
            </a:r>
            <a:endParaRPr lang="en-US" sz="1500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84048" lvl="0" indent="-384048">
              <a:lnSpc>
                <a:spcPct val="94000"/>
              </a:lnSpc>
              <a:spcBef>
                <a:spcPts val="1000"/>
              </a:spcBef>
              <a:buFont typeface="Franklin Gothic Book" panose="020B0503020102020204" pitchFamily="34" charset="0"/>
              <a:buChar char="■"/>
            </a:pPr>
            <a:r>
              <a:rPr lang="uk-UA" sz="190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2.Хто перший запросив приятеля в гості?:</a:t>
            </a:r>
            <a:endParaRPr lang="en-US" sz="15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94000"/>
              </a:lnSpc>
              <a:spcBef>
                <a:spcPts val="1000"/>
              </a:spcBef>
              <a:buNone/>
            </a:pPr>
            <a:r>
              <a:rPr lang="uk-UA" sz="1900" dirty="0" smtClean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а)лисиця                    </a:t>
            </a:r>
            <a:r>
              <a:rPr lang="uk-UA" sz="190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б)журавель</a:t>
            </a:r>
            <a:endParaRPr lang="en-US" sz="15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84048" lvl="0" indent="-384048">
              <a:lnSpc>
                <a:spcPct val="94000"/>
              </a:lnSpc>
              <a:spcBef>
                <a:spcPts val="1000"/>
              </a:spcBef>
              <a:buFont typeface="Franklin Gothic Book" panose="020B0503020102020204" pitchFamily="34" charset="0"/>
              <a:buChar char="■"/>
            </a:pPr>
            <a:r>
              <a:rPr lang="uk-UA" sz="1900" dirty="0">
                <a:solidFill>
                  <a:srgbClr val="FFC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3.На що сподівався кожний із гостей?</a:t>
            </a:r>
            <a:endParaRPr lang="en-US" sz="1500" dirty="0">
              <a:solidFill>
                <a:srgbClr val="FFC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94000"/>
              </a:lnSpc>
              <a:spcBef>
                <a:spcPts val="1000"/>
              </a:spcBef>
              <a:buNone/>
            </a:pPr>
            <a:r>
              <a:rPr lang="uk-UA" sz="1900" dirty="0" smtClean="0">
                <a:solidFill>
                  <a:srgbClr val="FFC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а)гарно </a:t>
            </a:r>
            <a:r>
              <a:rPr lang="uk-UA" sz="1900" dirty="0">
                <a:solidFill>
                  <a:srgbClr val="FFC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поїсти           б)гарно поговорити</a:t>
            </a:r>
            <a:endParaRPr lang="en-US" sz="1500" dirty="0">
              <a:solidFill>
                <a:srgbClr val="FFC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84048" lvl="0" indent="-384048">
              <a:lnSpc>
                <a:spcPct val="94000"/>
              </a:lnSpc>
              <a:spcBef>
                <a:spcPts val="1000"/>
              </a:spcBef>
              <a:buFont typeface="Franklin Gothic Book" panose="020B0503020102020204" pitchFamily="34" charset="0"/>
              <a:buChar char="■"/>
            </a:pPr>
            <a:r>
              <a:rPr lang="uk-UA" sz="1900" dirty="0">
                <a:solidFill>
                  <a:srgbClr val="7030A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4.Від чого застерігає нас казка</a:t>
            </a:r>
            <a:endParaRPr lang="en-US" sz="1500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94000"/>
              </a:lnSpc>
              <a:spcBef>
                <a:spcPts val="1000"/>
              </a:spcBef>
              <a:buNone/>
            </a:pPr>
            <a:r>
              <a:rPr lang="uk-UA" sz="1900" dirty="0" smtClean="0">
                <a:solidFill>
                  <a:srgbClr val="7030A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а)від </a:t>
            </a:r>
            <a:r>
              <a:rPr lang="uk-UA" sz="1900" dirty="0">
                <a:solidFill>
                  <a:srgbClr val="7030A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лінощів              б)від скупості</a:t>
            </a:r>
            <a:endParaRPr lang="en-US" sz="1500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2040" y="3334629"/>
            <a:ext cx="3968899" cy="2974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033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457200" y="228919"/>
            <a:ext cx="8229600" cy="45719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r>
              <a:rPr lang="uk-UA" sz="4000" u="sng" dirty="0">
                <a:solidFill>
                  <a:srgbClr val="0070C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Читання в особах: автор ,лисиця і журавель.</a:t>
            </a:r>
            <a:r>
              <a:rPr lang="en-US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3928" y="2060848"/>
            <a:ext cx="4320480" cy="450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55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512706" y="295141"/>
            <a:ext cx="8229600" cy="1143000"/>
          </a:xfrm>
        </p:spPr>
        <p:txBody>
          <a:bodyPr>
            <a:normAutofit/>
          </a:bodyPr>
          <a:lstStyle/>
          <a:p>
            <a:r>
              <a:rPr lang="en-US" sz="2800" i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uk-UA" sz="2800" i="1" dirty="0">
                <a:solidFill>
                  <a:srgbClr val="0070C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І. Зупинка - «Народ скаже</a:t>
            </a:r>
            <a:r>
              <a:rPr lang="uk-UA" sz="2800" i="1" dirty="0" smtClean="0">
                <a:solidFill>
                  <a:srgbClr val="0070C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як </a:t>
            </a:r>
            <a:r>
              <a:rPr lang="uk-UA" sz="2800" i="1" dirty="0" err="1" smtClean="0">
                <a:solidFill>
                  <a:srgbClr val="0070C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зав'яже</a:t>
            </a:r>
            <a:r>
              <a:rPr lang="uk-UA" sz="2800" i="1" dirty="0" smtClean="0">
                <a:solidFill>
                  <a:srgbClr val="0070C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»</a:t>
            </a:r>
            <a:r>
              <a:rPr lang="en-US" sz="28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28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84048" lvl="0" indent="-384048">
              <a:lnSpc>
                <a:spcPct val="94000"/>
              </a:lnSpc>
              <a:spcBef>
                <a:spcPts val="1000"/>
              </a:spcBef>
              <a:buFont typeface="Franklin Gothic Book" panose="020B0503020102020204" pitchFamily="34" charset="0"/>
              <a:buChar char="■"/>
            </a:pPr>
            <a:r>
              <a:rPr lang="uk-UA" sz="2000" dirty="0">
                <a:solidFill>
                  <a:srgbClr val="00B0F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Прочитайте прислів’я, як ви їх розумієте</a:t>
            </a:r>
            <a:r>
              <a:rPr lang="uk-UA" sz="2000" dirty="0" smtClean="0">
                <a:solidFill>
                  <a:srgbClr val="00B0F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 marL="384048" lvl="0" indent="-384048">
              <a:lnSpc>
                <a:spcPct val="94000"/>
              </a:lnSpc>
              <a:spcBef>
                <a:spcPts val="1000"/>
              </a:spcBef>
              <a:buFont typeface="Franklin Gothic Book" panose="020B0503020102020204" pitchFamily="34" charset="0"/>
              <a:buChar char="■"/>
            </a:pPr>
            <a:endParaRPr lang="en-US" sz="1600" dirty="0">
              <a:solidFill>
                <a:srgbClr val="00B0F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94000"/>
              </a:lnSpc>
              <a:spcBef>
                <a:spcPts val="1000"/>
              </a:spcBef>
              <a:buNone/>
            </a:pPr>
            <a:endParaRPr lang="uk-UA" sz="2000" dirty="0" smtClean="0">
              <a:solidFill>
                <a:srgbClr val="191B0E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94000"/>
              </a:lnSpc>
              <a:spcBef>
                <a:spcPts val="1000"/>
              </a:spcBef>
              <a:buNone/>
            </a:pPr>
            <a:endParaRPr lang="uk-UA" sz="2000" dirty="0">
              <a:solidFill>
                <a:srgbClr val="191B0E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94000"/>
              </a:lnSpc>
              <a:spcBef>
                <a:spcPts val="1000"/>
              </a:spcBef>
              <a:buNone/>
            </a:pPr>
            <a:r>
              <a:rPr lang="uk-UA" sz="2000" dirty="0" smtClean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--- </a:t>
            </a:r>
            <a:r>
              <a:rPr lang="uk-UA" sz="200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«Не той друг, хто медом маже, а той друг, хто правду каже»</a:t>
            </a:r>
            <a:endParaRPr lang="en-US" sz="16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94000"/>
              </a:lnSpc>
              <a:spcBef>
                <a:spcPts val="1000"/>
              </a:spcBef>
              <a:buNone/>
            </a:pPr>
            <a:r>
              <a:rPr lang="uk-UA" sz="200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--- «Яке частування, таке й дякування».</a:t>
            </a:r>
            <a:endParaRPr lang="en-US" sz="16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94000"/>
              </a:lnSpc>
              <a:spcBef>
                <a:spcPts val="1000"/>
              </a:spcBef>
              <a:buNone/>
            </a:pPr>
            <a:r>
              <a:rPr lang="uk-UA" sz="200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--- «Не роби іншому того, чого сам не любиш».</a:t>
            </a:r>
            <a:endParaRPr lang="en-US" sz="16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94000"/>
              </a:lnSpc>
              <a:spcBef>
                <a:spcPts val="1000"/>
              </a:spcBef>
              <a:buNone/>
            </a:pPr>
            <a:r>
              <a:rPr lang="uk-UA" sz="200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--- «Хто згоди хоче, той згоду має</a:t>
            </a:r>
            <a:r>
              <a:rPr lang="uk-UA" sz="2000" dirty="0" smtClean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».</a:t>
            </a:r>
          </a:p>
          <a:p>
            <a:pPr marL="0" lvl="0" indent="0">
              <a:lnSpc>
                <a:spcPct val="94000"/>
              </a:lnSpc>
              <a:spcBef>
                <a:spcPts val="1000"/>
              </a:spcBef>
              <a:buNone/>
            </a:pPr>
            <a:endParaRPr lang="uk-UA" sz="2000" dirty="0">
              <a:solidFill>
                <a:srgbClr val="191B0E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94000"/>
              </a:lnSpc>
              <a:spcBef>
                <a:spcPts val="1000"/>
              </a:spcBef>
              <a:buNone/>
            </a:pPr>
            <a:endParaRPr lang="en-US" sz="1600" dirty="0">
              <a:solidFill>
                <a:srgbClr val="191B0E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84048" lvl="0" indent="-384048">
              <a:lnSpc>
                <a:spcPct val="94000"/>
              </a:lnSpc>
              <a:spcBef>
                <a:spcPts val="1000"/>
              </a:spcBef>
              <a:buFont typeface="Franklin Gothic Book" panose="020B0503020102020204" pitchFamily="34" charset="0"/>
              <a:buChar char="■"/>
            </a:pPr>
            <a:r>
              <a:rPr lang="uk-UA" sz="2000" dirty="0">
                <a:solidFill>
                  <a:srgbClr val="00B0F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Доберіть прислів’я , яке може бути назвою цієї казки. Поясніть свій вибір.</a:t>
            </a:r>
            <a:endParaRPr lang="en-US" sz="1600" dirty="0">
              <a:solidFill>
                <a:srgbClr val="00B0F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84048" lvl="0" indent="-384048">
              <a:lnSpc>
                <a:spcPct val="94000"/>
              </a:lnSpc>
              <a:spcBef>
                <a:spcPts val="1000"/>
              </a:spcBef>
              <a:buFont typeface="Franklin Gothic Book" panose="020B0503020102020204" pitchFamily="34" charset="0"/>
              <a:buChar char="■"/>
            </a:pPr>
            <a:endParaRPr lang="en-US" sz="1600" dirty="0">
              <a:solidFill>
                <a:srgbClr val="191B0E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2120" y="848447"/>
            <a:ext cx="3194898" cy="212460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4278" y="3546863"/>
            <a:ext cx="2356377" cy="1778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178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uk-UA" sz="4000" b="1" i="1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ІІ. - Підсумкова</a:t>
            </a:r>
            <a:r>
              <a:rPr lang="en-US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lnSpc>
                <a:spcPct val="94000"/>
              </a:lnSpc>
              <a:spcBef>
                <a:spcPts val="1000"/>
              </a:spcBef>
              <a:buFont typeface="Times New Roman" panose="02020603050405020304" pitchFamily="18" charset="0"/>
              <a:buChar char="-"/>
            </a:pPr>
            <a:r>
              <a:rPr lang="uk-UA" sz="2000" dirty="0">
                <a:solidFill>
                  <a:srgbClr val="0070C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Чи сподобалася вам казка?</a:t>
            </a:r>
            <a:endParaRPr lang="en-US" sz="1600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94000"/>
              </a:lnSpc>
              <a:spcBef>
                <a:spcPts val="1000"/>
              </a:spcBef>
              <a:buFont typeface="Times New Roman" panose="02020603050405020304" pitchFamily="18" charset="0"/>
              <a:buChar char="-"/>
            </a:pPr>
            <a:r>
              <a:rPr lang="uk-UA" sz="2000" dirty="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Чого вона навчає? </a:t>
            </a:r>
            <a:r>
              <a:rPr lang="uk-UA" sz="200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Гра «Мікрофон».</a:t>
            </a:r>
            <a:endParaRPr lang="en-US" sz="16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94000"/>
              </a:lnSpc>
              <a:spcBef>
                <a:spcPts val="1000"/>
              </a:spcBef>
              <a:buFont typeface="Times New Roman" panose="02020603050405020304" pitchFamily="18" charset="0"/>
              <a:buChar char="-"/>
            </a:pPr>
            <a:r>
              <a:rPr lang="uk-UA" sz="2000" dirty="0">
                <a:solidFill>
                  <a:srgbClr val="FFFF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Я сьогодні ознайомилася (ознайомився) з казкою … ( лисиця і журавель</a:t>
            </a:r>
            <a:r>
              <a:rPr lang="uk-UA" sz="2000" dirty="0" smtClean="0">
                <a:solidFill>
                  <a:srgbClr val="FFFF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n-US" sz="1600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94000"/>
              </a:lnSpc>
              <a:spcBef>
                <a:spcPts val="1000"/>
              </a:spcBef>
              <a:buFont typeface="Times New Roman" panose="02020603050405020304" pitchFamily="18" charset="0"/>
              <a:buChar char="-"/>
            </a:pPr>
            <a:r>
              <a:rPr lang="uk-UA" sz="2000" dirty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Мене ця казка навчила …</a:t>
            </a:r>
            <a:endParaRPr lang="en-US" sz="1600" dirty="0">
              <a:solidFill>
                <a:schemeClr val="accent6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94000"/>
              </a:lnSpc>
              <a:spcBef>
                <a:spcPts val="1000"/>
              </a:spcBef>
              <a:buFont typeface="Times New Roman" panose="02020603050405020304" pitchFamily="18" charset="0"/>
              <a:buChar char="-"/>
            </a:pPr>
            <a:r>
              <a:rPr lang="uk-UA" sz="2000" dirty="0">
                <a:solidFill>
                  <a:srgbClr val="FFC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uk-UA" sz="2000" dirty="0" err="1">
                <a:solidFill>
                  <a:srgbClr val="FFC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уроці</a:t>
            </a:r>
            <a:r>
              <a:rPr lang="uk-UA" sz="2000" dirty="0">
                <a:solidFill>
                  <a:srgbClr val="FFC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я намагалася (намагався)…</a:t>
            </a:r>
            <a:endParaRPr lang="en-US" sz="1600" dirty="0">
              <a:solidFill>
                <a:srgbClr val="FFC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94000"/>
              </a:lnSpc>
              <a:spcBef>
                <a:spcPts val="1000"/>
              </a:spcBef>
              <a:buFont typeface="Times New Roman" panose="02020603050405020304" pitchFamily="18" charset="0"/>
              <a:buChar char="-"/>
            </a:pPr>
            <a:r>
              <a:rPr lang="uk-UA" sz="2000" dirty="0">
                <a:solidFill>
                  <a:schemeClr val="bg2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uk-UA" sz="2000" dirty="0" err="1">
                <a:solidFill>
                  <a:schemeClr val="bg2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уроці</a:t>
            </a:r>
            <a:r>
              <a:rPr lang="uk-UA" sz="2000" dirty="0">
                <a:solidFill>
                  <a:schemeClr val="bg2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я дізнався (дізналася) …</a:t>
            </a:r>
            <a:endParaRPr lang="en-US" sz="1600" dirty="0">
              <a:solidFill>
                <a:schemeClr val="bg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84048" lvl="0" indent="-384048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</a:pPr>
            <a:endParaRPr lang="en-US" sz="2000" dirty="0">
              <a:solidFill>
                <a:schemeClr val="bg2">
                  <a:lumMod val="75000"/>
                </a:schemeClr>
              </a:solidFill>
              <a:latin typeface="Franklin Gothic Book" panose="020B0503020102020204"/>
            </a:endParaRPr>
          </a:p>
          <a:p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480" y="3148244"/>
            <a:ext cx="2880320" cy="3176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656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І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uk-UA" b="1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 Підсумок уроку</a:t>
            </a:r>
            <a:r>
              <a:rPr lang="en-US" sz="3600" dirty="0">
                <a:solidFill>
                  <a:srgbClr val="191B0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3600" dirty="0">
                <a:solidFill>
                  <a:srgbClr val="191B0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84048" lvl="0" indent="-384048">
              <a:lnSpc>
                <a:spcPct val="94000"/>
              </a:lnSpc>
              <a:spcBef>
                <a:spcPts val="1000"/>
              </a:spcBef>
              <a:buFont typeface="Franklin Gothic Book" panose="020B0503020102020204" pitchFamily="34" charset="0"/>
              <a:buChar char="■"/>
            </a:pPr>
            <a:r>
              <a:rPr lang="uk-UA" sz="2000" dirty="0" smtClean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Отже, наша подорож , наш </a:t>
            </a:r>
            <a:r>
              <a:rPr lang="uk-UA" sz="200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урок добіг  кінця</a:t>
            </a:r>
            <a:r>
              <a:rPr lang="uk-UA" sz="2000" dirty="0" smtClean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84048" lvl="0" indent="-384048">
              <a:lnSpc>
                <a:spcPct val="94000"/>
              </a:lnSpc>
              <a:spcBef>
                <a:spcPts val="1000"/>
              </a:spcBef>
              <a:buFont typeface="Franklin Gothic Book" panose="020B0503020102020204" pitchFamily="34" charset="0"/>
              <a:buChar char="■"/>
            </a:pPr>
            <a:endParaRPr lang="uk-UA" sz="2000" dirty="0">
              <a:solidFill>
                <a:srgbClr val="191B0E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94000"/>
              </a:lnSpc>
              <a:spcBef>
                <a:spcPts val="1000"/>
              </a:spcBef>
              <a:buNone/>
            </a:pPr>
            <a:r>
              <a:rPr lang="uk-UA" sz="1600" dirty="0" smtClean="0">
                <a:solidFill>
                  <a:srgbClr val="191B0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</a:p>
          <a:p>
            <a:pPr marL="0" lvl="0" indent="0">
              <a:lnSpc>
                <a:spcPct val="94000"/>
              </a:lnSpc>
              <a:spcBef>
                <a:spcPts val="1000"/>
              </a:spcBef>
              <a:buNone/>
            </a:pPr>
            <a:r>
              <a:rPr lang="uk-UA" sz="2400" dirty="0" smtClean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----О</a:t>
            </a:r>
            <a:r>
              <a:rPr lang="uk-UA" sz="2400" dirty="0" smtClean="0">
                <a:solidFill>
                  <a:srgbClr val="0070C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цініть </a:t>
            </a:r>
            <a:r>
              <a:rPr lang="uk-UA" sz="2400" dirty="0">
                <a:solidFill>
                  <a:srgbClr val="0070C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свою роботу оплесками</a:t>
            </a:r>
            <a:r>
              <a:rPr lang="uk-UA" sz="2000" dirty="0">
                <a:solidFill>
                  <a:srgbClr val="191B0E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(діти плескають в долоні)</a:t>
            </a:r>
            <a:endParaRPr lang="en-US" sz="1600" dirty="0">
              <a:solidFill>
                <a:srgbClr val="191B0E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84048" lvl="0" indent="-384048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</a:pPr>
            <a:endParaRPr lang="en-US" sz="2000" dirty="0">
              <a:solidFill>
                <a:srgbClr val="191B0E"/>
              </a:solidFill>
              <a:latin typeface="Franklin Gothic Book" panose="020B0503020102020204"/>
            </a:endParaRPr>
          </a:p>
          <a:p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3429000"/>
            <a:ext cx="3969246" cy="2983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0272" y="620688"/>
            <a:ext cx="1800200" cy="2135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029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</a:rPr>
              <a:t>Ось уже луна </a:t>
            </a:r>
            <a:r>
              <a:rPr lang="ru-RU" dirty="0" err="1">
                <a:solidFill>
                  <a:srgbClr val="FF0000"/>
                </a:solidFill>
              </a:rPr>
              <a:t>дзвінок</a:t>
            </a:r>
            <a:endParaRPr lang="ru-RU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dirty="0" err="1">
                <a:solidFill>
                  <a:srgbClr val="FF0000"/>
                </a:solidFill>
              </a:rPr>
              <a:t>Закінчився</a:t>
            </a:r>
            <a:r>
              <a:rPr lang="ru-RU" dirty="0">
                <a:solidFill>
                  <a:srgbClr val="FF0000"/>
                </a:solidFill>
              </a:rPr>
              <a:t> вже урок</a:t>
            </a:r>
          </a:p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</a:rPr>
              <a:t>За роботу по </a:t>
            </a:r>
            <a:r>
              <a:rPr lang="ru-RU" dirty="0" err="1">
                <a:solidFill>
                  <a:srgbClr val="FF0000"/>
                </a:solidFill>
              </a:rPr>
              <a:t>заслузі</a:t>
            </a:r>
            <a:endParaRPr lang="ru-RU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dirty="0" err="1">
                <a:solidFill>
                  <a:srgbClr val="FF0000"/>
                </a:solidFill>
              </a:rPr>
              <a:t>Щиро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дякую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вам,друзі</a:t>
            </a:r>
            <a:r>
              <a:rPr lang="ru-RU" dirty="0">
                <a:solidFill>
                  <a:srgbClr val="FF0000"/>
                </a:solidFill>
              </a:rPr>
              <a:t>!</a:t>
            </a:r>
          </a:p>
          <a:p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1040" y="3673630"/>
            <a:ext cx="2548649" cy="267365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42197">
            <a:off x="5114380" y="607888"/>
            <a:ext cx="3210095" cy="2492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781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</TotalTime>
  <Words>754</Words>
  <Application>Microsoft Office PowerPoint</Application>
  <PresentationFormat>Экран (4:3)</PresentationFormat>
  <Paragraphs>113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32</vt:i4>
      </vt:variant>
    </vt:vector>
  </HeadingPairs>
  <TitlesOfParts>
    <vt:vector size="39" baseType="lpstr">
      <vt:lpstr>Arial</vt:lpstr>
      <vt:lpstr>Book Antiqua</vt:lpstr>
      <vt:lpstr>Calibri</vt:lpstr>
      <vt:lpstr>Franklin Gothic Book</vt:lpstr>
      <vt:lpstr>Times New Roman</vt:lpstr>
      <vt:lpstr>Тема Office</vt:lpstr>
      <vt:lpstr>Специальное оформление</vt:lpstr>
      <vt:lpstr>Тема: Літературні казки. Іван Франко «Лисичка і Журавель»</vt:lpstr>
      <vt:lpstr>Презентация PowerPoint</vt:lpstr>
      <vt:lpstr>Презентация PowerPoint</vt:lpstr>
      <vt:lpstr>Мовленнєва розминка</vt:lpstr>
      <vt:lpstr> І  зупинка– Очікування.  </vt:lpstr>
      <vt:lpstr>ІІ зупинка – Перевірна. </vt:lpstr>
      <vt:lpstr>2.Хто вигнав козу-дерезу із заячої хатки?</vt:lpstr>
      <vt:lpstr>3.Хто вигнав мишенят Крутя і Вертя з-за столу?</vt:lpstr>
      <vt:lpstr>4.Листочок якого дерева вхопила  коза-дереза ,коли бігла через місточок?</vt:lpstr>
      <vt:lpstr>5.Мандрував дорогами ,співав пісні, вважав себе невловимим, та врешті пісня його обірвалася на півслові, хто це?</vt:lpstr>
      <vt:lpstr>6.Цей дім ніхто не будував, а жити в ньому мали право лише п’ять братів, але влізали туди всі хто пробігав повз нього, Що це за дім?</vt:lpstr>
      <vt:lpstr>7. Про кого йдеться « За три копи куплена»?</vt:lpstr>
      <vt:lpstr>8.Хто допоміг витягти ріпку?</vt:lpstr>
      <vt:lpstr>9.У якій казці лисичка побігла з гостювання не подякувавши за частування?</vt:lpstr>
      <vt:lpstr>10.Назвіть три казки, героями яких є лисиця?</vt:lpstr>
      <vt:lpstr>ІІІ зупинка – Казка </vt:lpstr>
      <vt:lpstr>ІV Зупинка - Знайомство з автором</vt:lpstr>
      <vt:lpstr>Презентация PowerPoint</vt:lpstr>
      <vt:lpstr>Презентация PowerPoint</vt:lpstr>
      <vt:lpstr>V. Зупинка - Відчиняє двері казка </vt:lpstr>
      <vt:lpstr>Презентация PowerPoint</vt:lpstr>
      <vt:lpstr>Презентация PowerPoint</vt:lpstr>
      <vt:lpstr>Читання казки «Лисичка і Журавель».</vt:lpstr>
      <vt:lpstr>Словникова робота.                                                       Тлумачення незрозумілих слів і виразів. </vt:lpstr>
      <vt:lpstr>Гра «Бджілки» </vt:lpstr>
      <vt:lpstr>ФІЗКУЛЬТХВИЛИНКА</vt:lpstr>
      <vt:lpstr>Аналіз змісту казки</vt:lpstr>
      <vt:lpstr>Презентация PowerPoint</vt:lpstr>
      <vt:lpstr>VІ. Зупинка - «Народ скаже, як зав'яже » </vt:lpstr>
      <vt:lpstr>VІІ. - Підсумкова </vt:lpstr>
      <vt:lpstr>ІV. Підсумок уроку </vt:lpstr>
      <vt:lpstr>Презентация PowerPoint</vt:lpstr>
    </vt:vector>
  </TitlesOfParts>
  <Company>Krokoz™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Светлана</dc:creator>
  <cp:lastModifiedBy>User</cp:lastModifiedBy>
  <cp:revision>18</cp:revision>
  <dcterms:created xsi:type="dcterms:W3CDTF">2016-03-28T10:50:05Z</dcterms:created>
  <dcterms:modified xsi:type="dcterms:W3CDTF">2022-12-20T22:18:28Z</dcterms:modified>
</cp:coreProperties>
</file>