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5" r:id="rId5"/>
    <p:sldId id="266" r:id="rId6"/>
    <p:sldId id="264" r:id="rId7"/>
    <p:sldId id="261" r:id="rId8"/>
    <p:sldId id="263" r:id="rId9"/>
    <p:sldId id="267" r:id="rId10"/>
    <p:sldId id="262" r:id="rId11"/>
    <p:sldId id="268" r:id="rId12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255" autoAdjust="0"/>
    <p:restoredTop sz="94660"/>
  </p:normalViewPr>
  <p:slideViewPr>
    <p:cSldViewPr snapToGrid="0">
      <p:cViewPr varScale="1">
        <p:scale>
          <a:sx n="86" d="100"/>
          <a:sy n="86" d="100"/>
        </p:scale>
        <p:origin x="86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352367-A718-497B-947D-FF3507428A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0F5122E-25E7-43B7-82A0-3D5EAF00B6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148CEB3-7E4B-44DB-A4EF-B93C0EEF5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F9A9-F490-46D3-BB89-9EE791E0E724}" type="datetimeFigureOut">
              <a:rPr lang="uk-UA" smtClean="0"/>
              <a:t>07.06.2025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07152EE-C43A-492D-B129-10519FEAC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6D71735-C4C2-4C9F-9F18-FE35561606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D969C-EE7A-4708-852E-8665F3A6581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67565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6B68CB-0084-4C6A-93B6-2D2A69076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904366-FFD3-47F0-878C-8C9EC4A64E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18514FB-45AD-40FD-809C-0BDF7FEB9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F9A9-F490-46D3-BB89-9EE791E0E724}" type="datetimeFigureOut">
              <a:rPr lang="uk-UA" smtClean="0"/>
              <a:t>07.06.2025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9F41045-CE58-41AE-BF5C-AC2897EAA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40C5F9A-6927-4406-8A9F-323D1BA3BC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D969C-EE7A-4708-852E-8665F3A6581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51796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7FEA67-5B6F-494B-A969-788B5604B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8C48CE1A-BEB4-4463-B3E9-02FD0D6226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AF9F27A-FA8B-438A-933D-CB2FCC7F0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F9A9-F490-46D3-BB89-9EE791E0E724}" type="datetimeFigureOut">
              <a:rPr lang="uk-UA" smtClean="0"/>
              <a:t>07.06.2025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D242C85-B77A-4A33-97C6-643901DF7B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5DCC800-EF74-4577-994A-D994686BB1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D969C-EE7A-4708-852E-8665F3A6581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9047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E8888A-2595-4071-BCBD-51B9A2865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BB008FF-B108-485B-8827-7881283ABF1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81EC301F-E54E-4C68-963C-9CF891B472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2C9F3CA8-F0CF-426C-9B7C-006592F9B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F9A9-F490-46D3-BB89-9EE791E0E724}" type="datetimeFigureOut">
              <a:rPr lang="uk-UA" smtClean="0"/>
              <a:t>07.06.2025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6A549CCA-04BE-440B-9BB0-5F8DE846C2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EF6C0ACD-93D9-4849-A868-ECC3D73DA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D969C-EE7A-4708-852E-8665F3A6581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92864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5F3B65-A2B0-4ACE-8C36-4C75FAA06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96F9B57-6FE6-4617-97DD-EEB3B1186B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C5CCFED-8D6D-43BA-A481-AF50657BE4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550067D4-22AB-4AB4-82E6-12D35A5B79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1A3F7F88-32EF-4B2F-883D-2B6BAC81C3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39B68097-9CFF-477D-88BE-E26614C3C3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F9A9-F490-46D3-BB89-9EE791E0E724}" type="datetimeFigureOut">
              <a:rPr lang="uk-UA" smtClean="0"/>
              <a:t>07.06.2025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79B33DA8-7980-4676-9B8D-2308C5AC3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4AF6CB27-BF60-4D6D-BFD4-C43006C3D5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D969C-EE7A-4708-852E-8665F3A6581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5518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DA0B07-C6E8-4DB0-A6BF-B41512424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030C1C9A-27E5-4507-95B1-88FE32BA83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F9A9-F490-46D3-BB89-9EE791E0E724}" type="datetimeFigureOut">
              <a:rPr lang="uk-UA" smtClean="0"/>
              <a:t>07.06.2025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235CD53C-9C69-4405-80EC-5C2DABD7D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12866666-77B3-4243-9139-FB9A2A4BE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D969C-EE7A-4708-852E-8665F3A6581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80213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79ECB94F-4CE2-4BE9-80E3-D72820F431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F9A9-F490-46D3-BB89-9EE791E0E724}" type="datetimeFigureOut">
              <a:rPr lang="uk-UA" smtClean="0"/>
              <a:t>07.06.2025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51E935EC-9E16-4FEA-B02D-C32933D72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4C906E61-BE8F-487A-80E0-13FFFC523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D969C-EE7A-4708-852E-8665F3A6581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0188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815599-1242-4D61-8114-56B398CC8E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FBB0E66-87CA-4BAE-884D-73214DD1C6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A43647DB-586B-47ED-B822-1A27D78B1A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14169D3E-188C-45D1-B07B-A744E1E09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F9A9-F490-46D3-BB89-9EE791E0E724}" type="datetimeFigureOut">
              <a:rPr lang="uk-UA" smtClean="0"/>
              <a:t>07.06.2025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133F25D-DF72-42FD-AAC9-DD4A23895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41878FF-A0E1-486C-BC81-82CF6BDDA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D969C-EE7A-4708-852E-8665F3A6581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89868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2C9A25-7F03-49F5-9089-8223FC05E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02CF2196-31E1-407B-B275-5923332D11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E412B915-69B8-48D1-B06E-DE982C217F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F276F96-F95A-4312-A689-34E4B2B26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F9A9-F490-46D3-BB89-9EE791E0E724}" type="datetimeFigureOut">
              <a:rPr lang="uk-UA" smtClean="0"/>
              <a:t>07.06.2025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25CFF2B-45DE-4FB8-9737-DB3F87907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66BD5CF9-03F9-49E0-A963-7D1D42EEC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D969C-EE7A-4708-852E-8665F3A6581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64771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7EADEC-41A5-448E-B678-69B551F6C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9FF27D6-108F-43EC-A695-55AF5B6CFB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8C92EE4-A016-4765-B0F8-2590E1EAF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F9A9-F490-46D3-BB89-9EE791E0E724}" type="datetimeFigureOut">
              <a:rPr lang="uk-UA" smtClean="0"/>
              <a:t>07.06.2025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D8EB1FC-4A9F-4160-AE17-6B74E75642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8E22754-5D0C-499A-8687-761733E9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D969C-EE7A-4708-852E-8665F3A6581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26246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CF4A6DAB-C569-462A-95D1-9FA3A157BE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BF14F006-5B0D-4EC1-8DF5-4395C90D6B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BF7E22F-E771-45B6-B753-7661F32E9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F9A9-F490-46D3-BB89-9EE791E0E724}" type="datetimeFigureOut">
              <a:rPr lang="uk-UA" smtClean="0"/>
              <a:t>07.06.2025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F38B509-59DD-4BFD-A88E-EC3A56A4E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B3EBA22-ADD8-40F5-BDFD-C21B1792D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7D969C-EE7A-4708-852E-8665F3A6581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505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E7780CC1-03E2-4BC5-B47A-E322B7132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2EECC38-6F16-4D69-9310-E4BCCDA7CA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4EDF880-76C3-44E0-92CB-CFA371D261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4F9A9-F490-46D3-BB89-9EE791E0E724}" type="datetimeFigureOut">
              <a:rPr lang="uk-UA" smtClean="0"/>
              <a:t>07.06.2025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4005507-60E8-4498-9718-AB3796E04BB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6FEA377-5460-441A-9CDB-1ECAA4DB50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D969C-EE7A-4708-852E-8665F3A6581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59499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>
            <a:extLst>
              <a:ext uri="{FF2B5EF4-FFF2-40B4-BE49-F238E27FC236}">
                <a16:creationId xmlns:a16="http://schemas.microsoft.com/office/drawing/2014/main" id="{EC363291-B3DF-4CAD-B677-A098AF4AFEB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696720" y="1526354"/>
            <a:ext cx="9144000" cy="10895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7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Математика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3446367-F4AA-49AF-8676-55D83F8EB8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4755" y="1441450"/>
            <a:ext cx="3829050" cy="590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703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3">
            <a:extLst>
              <a:ext uri="{FF2B5EF4-FFF2-40B4-BE49-F238E27FC236}">
                <a16:creationId xmlns:a16="http://schemas.microsoft.com/office/drawing/2014/main" id="{CF1E92AA-25A5-4E82-8A08-13F26B45217A}"/>
              </a:ext>
            </a:extLst>
          </p:cNvPr>
          <p:cNvSpPr txBox="1">
            <a:spLocks/>
          </p:cNvSpPr>
          <p:nvPr/>
        </p:nvSpPr>
        <p:spPr>
          <a:xfrm>
            <a:off x="-1793240" y="255800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7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Усний рахунок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738102E-1E41-4109-BB5E-6FFC80FACF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7876" y="305700"/>
            <a:ext cx="7064694" cy="65523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C1E7B50-FC24-43AA-802A-FB3D411ACDC5}"/>
              </a:ext>
            </a:extLst>
          </p:cNvPr>
          <p:cNvSpPr txBox="1"/>
          <p:nvPr/>
        </p:nvSpPr>
        <p:spPr>
          <a:xfrm>
            <a:off x="7534923" y="4458356"/>
            <a:ext cx="226485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https://surl.lu/ylnntv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694653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67D5710-6C34-473E-8B87-8A3C3C80DCFC}"/>
              </a:ext>
            </a:extLst>
          </p:cNvPr>
          <p:cNvSpPr txBox="1"/>
          <p:nvPr/>
        </p:nvSpPr>
        <p:spPr>
          <a:xfrm>
            <a:off x="914400" y="215930"/>
            <a:ext cx="1099312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uk-UA" sz="32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Обчисліть вираз і дізнайтесь чому дорівнює найбільша глибина Чорного моря.</a:t>
            </a:r>
            <a:endParaRPr lang="uk-U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00DB0E-A3E9-4EAB-96AC-C1AE151DA3EF}"/>
              </a:ext>
            </a:extLst>
          </p:cNvPr>
          <p:cNvSpPr txBox="1"/>
          <p:nvPr/>
        </p:nvSpPr>
        <p:spPr>
          <a:xfrm>
            <a:off x="914400" y="1483360"/>
            <a:ext cx="77508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>
                <a:solidFill>
                  <a:srgbClr val="0070C0"/>
                </a:solidFill>
              </a:rPr>
              <a:t>5 км 506 м -  4 км 234 м +  973 м =</a:t>
            </a:r>
            <a:r>
              <a:rPr lang="uk-UA" sz="3200" dirty="0">
                <a:solidFill>
                  <a:srgbClr val="0070C0"/>
                </a:solidFill>
              </a:rPr>
              <a:t>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D084D97-8FBB-4C4E-903A-38607772BD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113668"/>
            <a:ext cx="9248066" cy="452840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EC33ECE-1278-4C56-84E3-94F86171AF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7854" y="754539"/>
            <a:ext cx="3004146" cy="30041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12579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0E7CD1-9DB5-4F74-8D4F-B35DD6CA1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sz="4000" b="1" dirty="0">
                <a:solidFill>
                  <a:srgbClr val="002060"/>
                </a:solidFill>
              </a:rPr>
              <a:t>Обчисли вирази і дізнайся яким видом транспорту Краплинка буде мандрувати. </a:t>
            </a:r>
            <a:br>
              <a:rPr lang="uk-UA" sz="4000" b="1" dirty="0">
                <a:solidFill>
                  <a:srgbClr val="002060"/>
                </a:solidFill>
              </a:rPr>
            </a:br>
            <a:r>
              <a:rPr lang="uk-UA" sz="4000" b="1" dirty="0" err="1">
                <a:solidFill>
                  <a:srgbClr val="002060"/>
                </a:solidFill>
              </a:rPr>
              <a:t>Запиши</a:t>
            </a:r>
            <a:r>
              <a:rPr lang="uk-UA" sz="4000" b="1" dirty="0">
                <a:solidFill>
                  <a:srgbClr val="002060"/>
                </a:solidFill>
              </a:rPr>
              <a:t> числа в порядку зростання.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7FADDB2-18B1-4F53-A529-FD0F93C69D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b="1" dirty="0">
                <a:solidFill>
                  <a:srgbClr val="002060"/>
                </a:solidFill>
              </a:rPr>
              <a:t>24 · 62 =                                                   </a:t>
            </a:r>
            <a:r>
              <a:rPr lang="uk-UA" b="1" dirty="0">
                <a:solidFill>
                  <a:srgbClr val="C00000"/>
                </a:solidFill>
              </a:rPr>
              <a:t>45 - р</a:t>
            </a:r>
          </a:p>
          <a:p>
            <a:pPr marL="0" indent="0">
              <a:buNone/>
            </a:pPr>
            <a:r>
              <a:rPr lang="uk-UA" b="1" dirty="0">
                <a:solidFill>
                  <a:srgbClr val="002060"/>
                </a:solidFill>
              </a:rPr>
              <a:t>360 : 8 =                                                   </a:t>
            </a:r>
            <a:r>
              <a:rPr lang="uk-UA" b="1" dirty="0">
                <a:solidFill>
                  <a:srgbClr val="C00000"/>
                </a:solidFill>
              </a:rPr>
              <a:t>1488 - е</a:t>
            </a:r>
          </a:p>
          <a:p>
            <a:pPr marL="0" indent="0">
              <a:buNone/>
            </a:pPr>
            <a:r>
              <a:rPr lang="uk-UA" b="1" dirty="0">
                <a:solidFill>
                  <a:srgbClr val="002060"/>
                </a:solidFill>
              </a:rPr>
              <a:t>320 ∙ 6 =                                                   </a:t>
            </a:r>
            <a:r>
              <a:rPr lang="uk-UA" b="1" dirty="0">
                <a:solidFill>
                  <a:srgbClr val="C00000"/>
                </a:solidFill>
              </a:rPr>
              <a:t>240 - а</a:t>
            </a:r>
          </a:p>
          <a:p>
            <a:pPr marL="0" indent="0">
              <a:buNone/>
            </a:pPr>
            <a:r>
              <a:rPr lang="uk-UA" b="1" dirty="0">
                <a:solidFill>
                  <a:srgbClr val="002060"/>
                </a:solidFill>
              </a:rPr>
              <a:t>720 : 3 =                                                   </a:t>
            </a:r>
            <a:r>
              <a:rPr lang="uk-UA" b="1" dirty="0">
                <a:solidFill>
                  <a:srgbClr val="C00000"/>
                </a:solidFill>
              </a:rPr>
              <a:t>1920 - л</a:t>
            </a:r>
          </a:p>
          <a:p>
            <a:pPr marL="0" indent="0">
              <a:buNone/>
            </a:pPr>
            <a:r>
              <a:rPr lang="uk-UA" b="1" dirty="0">
                <a:solidFill>
                  <a:srgbClr val="002060"/>
                </a:solidFill>
              </a:rPr>
              <a:t>960 : 30 =                                                 </a:t>
            </a:r>
            <a:r>
              <a:rPr lang="uk-UA" b="1" dirty="0">
                <a:solidFill>
                  <a:srgbClr val="C00000"/>
                </a:solidFill>
              </a:rPr>
              <a:t>30 - к</a:t>
            </a:r>
          </a:p>
          <a:p>
            <a:pPr marL="0" indent="0">
              <a:buNone/>
            </a:pPr>
            <a:r>
              <a:rPr lang="uk-UA" b="1" dirty="0">
                <a:solidFill>
                  <a:srgbClr val="002060"/>
                </a:solidFill>
              </a:rPr>
              <a:t>120 : 4 =                                                   </a:t>
            </a:r>
            <a:r>
              <a:rPr lang="uk-UA" b="1" dirty="0">
                <a:solidFill>
                  <a:srgbClr val="C00000"/>
                </a:solidFill>
              </a:rPr>
              <a:t>32 - о</a:t>
            </a:r>
          </a:p>
          <a:p>
            <a:pPr marL="0" indent="0">
              <a:buNone/>
            </a:pPr>
            <a:r>
              <a:rPr lang="uk-UA" b="1" dirty="0">
                <a:solidFill>
                  <a:srgbClr val="002060"/>
                </a:solidFill>
              </a:rPr>
              <a:t>105 · 6 =                                                   </a:t>
            </a:r>
            <a:r>
              <a:rPr lang="uk-UA" b="1" dirty="0">
                <a:solidFill>
                  <a:srgbClr val="C00000"/>
                </a:solidFill>
              </a:rPr>
              <a:t>2416 - ь</a:t>
            </a:r>
          </a:p>
          <a:p>
            <a:pPr marL="0" indent="0">
              <a:buNone/>
            </a:pPr>
            <a:r>
              <a:rPr lang="uk-UA" b="1" dirty="0">
                <a:solidFill>
                  <a:srgbClr val="002060"/>
                </a:solidFill>
              </a:rPr>
              <a:t>34 ∙ 71 =                                                   </a:t>
            </a:r>
            <a:r>
              <a:rPr lang="uk-UA" b="1" dirty="0">
                <a:solidFill>
                  <a:srgbClr val="C00000"/>
                </a:solidFill>
              </a:rPr>
              <a:t>630 - б</a:t>
            </a:r>
          </a:p>
          <a:p>
            <a:pPr marL="0" indent="0">
              <a:buNone/>
            </a:pPr>
            <a:r>
              <a:rPr lang="uk-UA" dirty="0"/>
              <a:t> </a:t>
            </a: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13226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105897-25B8-4E79-A40B-A1374B7C2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582" y="977685"/>
            <a:ext cx="1274685" cy="1325563"/>
          </a:xfrm>
        </p:spPr>
        <p:txBody>
          <a:bodyPr>
            <a:normAutofit/>
          </a:bodyPr>
          <a:lstStyle/>
          <a:p>
            <a:pPr algn="ctr"/>
            <a: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  <a:t>30</a:t>
            </a:r>
            <a:b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</a:br>
            <a: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  <a:t>к</a:t>
            </a: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B18B6517-8114-47C5-93CD-C140C6059525}"/>
              </a:ext>
            </a:extLst>
          </p:cNvPr>
          <p:cNvSpPr txBox="1">
            <a:spLocks/>
          </p:cNvSpPr>
          <p:nvPr/>
        </p:nvSpPr>
        <p:spPr>
          <a:xfrm>
            <a:off x="1576525" y="977684"/>
            <a:ext cx="12746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  <a:t>32</a:t>
            </a:r>
            <a:b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</a:br>
            <a: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  <a:t>о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EAFAC3EE-19B5-4299-81B8-0933822D0DB4}"/>
              </a:ext>
            </a:extLst>
          </p:cNvPr>
          <p:cNvSpPr txBox="1">
            <a:spLocks/>
          </p:cNvSpPr>
          <p:nvPr/>
        </p:nvSpPr>
        <p:spPr>
          <a:xfrm>
            <a:off x="2705468" y="977684"/>
            <a:ext cx="12746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  <a:t>45</a:t>
            </a:r>
            <a:b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</a:br>
            <a: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  <a:t>р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D7D889F4-7357-488A-A4CF-B62356A2C492}"/>
              </a:ext>
            </a:extLst>
          </p:cNvPr>
          <p:cNvSpPr txBox="1">
            <a:spLocks/>
          </p:cNvSpPr>
          <p:nvPr/>
        </p:nvSpPr>
        <p:spPr>
          <a:xfrm>
            <a:off x="3834411" y="977683"/>
            <a:ext cx="12746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  <a:t>240</a:t>
            </a:r>
            <a:b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</a:br>
            <a: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  <a:t>а</a:t>
            </a: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9B22B7F3-B1D1-417B-A897-B3C8AE2F9640}"/>
              </a:ext>
            </a:extLst>
          </p:cNvPr>
          <p:cNvSpPr txBox="1">
            <a:spLocks/>
          </p:cNvSpPr>
          <p:nvPr/>
        </p:nvSpPr>
        <p:spPr>
          <a:xfrm>
            <a:off x="5171982" y="977683"/>
            <a:ext cx="12746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  <a:t>630</a:t>
            </a:r>
            <a:b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</a:br>
            <a: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  <a:t>б</a:t>
            </a:r>
          </a:p>
        </p:txBody>
      </p:sp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818E9D5C-C95B-47CD-BF9D-3AF6CB7F7942}"/>
              </a:ext>
            </a:extLst>
          </p:cNvPr>
          <p:cNvSpPr txBox="1">
            <a:spLocks/>
          </p:cNvSpPr>
          <p:nvPr/>
        </p:nvSpPr>
        <p:spPr>
          <a:xfrm>
            <a:off x="6583897" y="977683"/>
            <a:ext cx="12746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  <a:t>1488</a:t>
            </a:r>
            <a:b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</a:br>
            <a: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  <a:t>е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9909B2BD-374E-422E-B56A-181C425D1CE6}"/>
              </a:ext>
            </a:extLst>
          </p:cNvPr>
          <p:cNvSpPr txBox="1">
            <a:spLocks/>
          </p:cNvSpPr>
          <p:nvPr/>
        </p:nvSpPr>
        <p:spPr>
          <a:xfrm>
            <a:off x="8211849" y="977682"/>
            <a:ext cx="12746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  <a:t>1920</a:t>
            </a:r>
            <a:b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</a:br>
            <a: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  <a:t>л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A23AF3A2-E078-461C-B24D-E2B0F304C458}"/>
              </a:ext>
            </a:extLst>
          </p:cNvPr>
          <p:cNvSpPr txBox="1">
            <a:spLocks/>
          </p:cNvSpPr>
          <p:nvPr/>
        </p:nvSpPr>
        <p:spPr>
          <a:xfrm>
            <a:off x="9623764" y="977681"/>
            <a:ext cx="127468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600" b="1" dirty="0">
                <a:solidFill>
                  <a:srgbClr val="002060"/>
                </a:solidFill>
                <a:cs typeface="Aharoni" panose="02010803020104030203" pitchFamily="2" charset="-79"/>
              </a:rPr>
              <a:t>2416ь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54DB3F2-4D8A-4C5F-9A69-BA1B29A899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283" y="2712789"/>
            <a:ext cx="5522082" cy="3683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740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2300F2-9444-4659-BC5A-17C71EF8D6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8098" y="1659554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uk-UA" sz="49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Розв’яжіть задачу.</a:t>
            </a:r>
            <a:br>
              <a:rPr lang="uk-UA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49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Краплинка почала свою мандрівку з міста Одеси на кораблі.  Корабель був у дорозі  10 год і рухався зі швидкістю 15 км/год і 19 год – зі швидкістю 25 км/год. Яку відстань подолала краплинка?</a:t>
            </a:r>
            <a:br>
              <a:rPr lang="uk-UA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uk-UA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B4C1B80-BD31-4033-8FDC-F716D2FF22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9056" y="3872884"/>
            <a:ext cx="4413887" cy="2944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7304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я 4">
            <a:extLst>
              <a:ext uri="{FF2B5EF4-FFF2-40B4-BE49-F238E27FC236}">
                <a16:creationId xmlns:a16="http://schemas.microsoft.com/office/drawing/2014/main" id="{F3C62FD5-ED00-4D4B-AAB7-E71968A16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8977813"/>
              </p:ext>
            </p:extLst>
          </p:nvPr>
        </p:nvGraphicFramePr>
        <p:xfrm>
          <a:off x="467360" y="589280"/>
          <a:ext cx="11592560" cy="39402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96280">
                  <a:extLst>
                    <a:ext uri="{9D8B030D-6E8A-4147-A177-3AD203B41FA5}">
                      <a16:colId xmlns:a16="http://schemas.microsoft.com/office/drawing/2014/main" val="3446181306"/>
                    </a:ext>
                  </a:extLst>
                </a:gridCol>
                <a:gridCol w="5796280">
                  <a:extLst>
                    <a:ext uri="{9D8B030D-6E8A-4147-A177-3AD203B41FA5}">
                      <a16:colId xmlns:a16="http://schemas.microsoft.com/office/drawing/2014/main" val="711535904"/>
                    </a:ext>
                  </a:extLst>
                </a:gridCol>
              </a:tblGrid>
              <a:tr h="1064295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Назва міст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Відстань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608991"/>
                  </a:ext>
                </a:extLst>
              </a:tr>
              <a:tr h="574234">
                <a:tc>
                  <a:txBody>
                    <a:bodyPr/>
                    <a:lstStyle/>
                    <a:p>
                      <a:pPr algn="ctr"/>
                      <a:r>
                        <a:rPr lang="uk-UA" sz="36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Одеса – Варна (Болгарія)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6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713 км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9962121"/>
                  </a:ext>
                </a:extLst>
              </a:tr>
              <a:tr h="627151">
                <a:tc>
                  <a:txBody>
                    <a:bodyPr/>
                    <a:lstStyle/>
                    <a:p>
                      <a:pPr algn="ctr"/>
                      <a:r>
                        <a:rPr lang="uk-UA" sz="36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Одеса – Стамбул (Туреччина)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6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625 км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0214798"/>
                  </a:ext>
                </a:extLst>
              </a:tr>
              <a:tr h="1047133">
                <a:tc>
                  <a:txBody>
                    <a:bodyPr/>
                    <a:lstStyle/>
                    <a:p>
                      <a:pPr algn="ctr"/>
                      <a:r>
                        <a:rPr lang="uk-UA" sz="36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Одеса – </a:t>
                      </a:r>
                      <a:r>
                        <a:rPr lang="uk-UA" sz="3600" b="1" dirty="0" err="1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Оршова</a:t>
                      </a:r>
                      <a:r>
                        <a:rPr lang="uk-UA" sz="36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(Румунія)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600" b="1" dirty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663 км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1013948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57CA713-6628-4631-8EC5-20F97DEBF573}"/>
              </a:ext>
            </a:extLst>
          </p:cNvPr>
          <p:cNvSpPr txBox="1"/>
          <p:nvPr/>
        </p:nvSpPr>
        <p:spPr>
          <a:xfrm>
            <a:off x="716280" y="5405120"/>
            <a:ext cx="57915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>
                <a:solidFill>
                  <a:srgbClr val="0070C0"/>
                </a:solidFill>
              </a:rPr>
              <a:t>У яку країну припливла краплинка?</a:t>
            </a:r>
          </a:p>
        </p:txBody>
      </p:sp>
    </p:spTree>
    <p:extLst>
      <p:ext uri="{BB962C8B-B14F-4D97-AF65-F5344CB8AC3E}">
        <p14:creationId xmlns:p14="http://schemas.microsoft.com/office/powerpoint/2010/main" val="2564673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1D25B17-4E41-4F2B-A6F6-DC17C84850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455" y="528075"/>
            <a:ext cx="5654530" cy="56392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40B5625-4EEC-4329-8CD2-9AF57C791E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59500"/>
            <a:ext cx="4905375" cy="4619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21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BD0FDC-B2EC-4188-8F20-E5D70DD99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1" dirty="0">
                <a:solidFill>
                  <a:srgbClr val="002060"/>
                </a:solidFill>
                <a:cs typeface="Aharoni" panose="02010803020104030203" pitchFamily="2" charset="-79"/>
              </a:rPr>
              <a:t>Фестиваль тюльпанів у Стамбулі проходить кожної весни у парку </a:t>
            </a:r>
            <a:r>
              <a:rPr lang="uk-UA" b="1" dirty="0" err="1">
                <a:solidFill>
                  <a:srgbClr val="002060"/>
                </a:solidFill>
                <a:cs typeface="Aharoni" panose="02010803020104030203" pitchFamily="2" charset="-79"/>
              </a:rPr>
              <a:t>Емірган</a:t>
            </a:r>
            <a:r>
              <a:rPr lang="uk-UA" b="1" dirty="0">
                <a:solidFill>
                  <a:srgbClr val="002060"/>
                </a:solidFill>
                <a:cs typeface="Aharoni" panose="02010803020104030203" pitchFamily="2" charset="-79"/>
              </a:rPr>
              <a:t>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6BFFC38-462C-4117-BB84-9A1099197F4B}"/>
              </a:ext>
            </a:extLst>
          </p:cNvPr>
          <p:cNvSpPr txBox="1"/>
          <p:nvPr/>
        </p:nvSpPr>
        <p:spPr>
          <a:xfrm>
            <a:off x="1699102" y="1787370"/>
            <a:ext cx="88488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70C0"/>
                </a:solidFill>
              </a:rPr>
              <a:t>Обчисли площу парка, якщо його довжина складає 52 км, а ширина  - 17 км.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5B8A027-CE90-4992-B272-233EC99489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100" y="3429000"/>
            <a:ext cx="4376882" cy="29179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1A3704F-A4EA-48B7-A066-04C5DE910BD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327"/>
          <a:stretch/>
        </p:blipFill>
        <p:spPr>
          <a:xfrm>
            <a:off x="6702095" y="3429000"/>
            <a:ext cx="4651705" cy="29179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209948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AA2BA7C-490B-4764-8B26-0E3E42366E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911" y="182598"/>
            <a:ext cx="5377138" cy="6492803"/>
          </a:xfrm>
          <a:prstGeom prst="rect">
            <a:avLst/>
          </a:prstGeom>
        </p:spPr>
      </p:pic>
      <p:sp>
        <p:nvSpPr>
          <p:cNvPr id="3" name="Заголовок 5">
            <a:extLst>
              <a:ext uri="{FF2B5EF4-FFF2-40B4-BE49-F238E27FC236}">
                <a16:creationId xmlns:a16="http://schemas.microsoft.com/office/drawing/2014/main" id="{F340B52F-6591-42FA-A220-995909BB5F94}"/>
              </a:ext>
            </a:extLst>
          </p:cNvPr>
          <p:cNvSpPr txBox="1">
            <a:spLocks/>
          </p:cNvSpPr>
          <p:nvPr/>
        </p:nvSpPr>
        <p:spPr>
          <a:xfrm>
            <a:off x="6786880" y="538480"/>
            <a:ext cx="4597400" cy="347471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Поміркуйте.</a:t>
            </a:r>
            <a:b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</a:br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  <a:cs typeface="Arial" panose="020B0604020202020204" pitchFamily="34" charset="0"/>
              </a:rPr>
              <a:t>Скільки пляшок води зможе купити краплинка на 78 грн?</a:t>
            </a:r>
          </a:p>
        </p:txBody>
      </p:sp>
    </p:spTree>
    <p:extLst>
      <p:ext uri="{BB962C8B-B14F-4D97-AF65-F5344CB8AC3E}">
        <p14:creationId xmlns:p14="http://schemas.microsoft.com/office/powerpoint/2010/main" val="38582325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4C6E55-4A55-46A0-9A3C-59D7BF05B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-70653"/>
            <a:ext cx="5335480" cy="4011567"/>
          </a:xfrm>
        </p:spPr>
        <p:txBody>
          <a:bodyPr>
            <a:normAutofit/>
          </a:bodyPr>
          <a:lstStyle/>
          <a:p>
            <a:pPr algn="ctr"/>
            <a:r>
              <a:rPr lang="uk-UA" sz="5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Дякую вам за чудову роботу!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F7D017F-E207-49D6-B154-93C4D1A8C5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251" y="657316"/>
            <a:ext cx="5409431" cy="5409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055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256</Words>
  <Application>Microsoft Office PowerPoint</Application>
  <PresentationFormat>Широкий екран</PresentationFormat>
  <Paragraphs>37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Тема Office</vt:lpstr>
      <vt:lpstr>Математика</vt:lpstr>
      <vt:lpstr>Презентація PowerPoint</vt:lpstr>
      <vt:lpstr>Презентація PowerPoint</vt:lpstr>
      <vt:lpstr>Обчисли вирази і дізнайся яким видом транспорту Краплинка буде мандрувати.  Запиши числа в порядку зростання.</vt:lpstr>
      <vt:lpstr>30 к</vt:lpstr>
      <vt:lpstr>Розв’яжіть задачу. Краплинка почала свою мандрівку з міста Одеси на кораблі.  Корабель був у дорозі  10 год і рухався зі швидкістю 15 км/год і 19 год – зі швидкістю 25 км/год. Яку відстань подолала краплинка? </vt:lpstr>
      <vt:lpstr>Презентація PowerPoint</vt:lpstr>
      <vt:lpstr>Презентація PowerPoint</vt:lpstr>
      <vt:lpstr>Фестиваль тюльпанів у Стамбулі проходить кожної весни у парку Емірган.</vt:lpstr>
      <vt:lpstr>Презентація PowerPoint</vt:lpstr>
      <vt:lpstr>Дякую вам за чудову роботу!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Математика</dc:title>
  <dc:creator>HP</dc:creator>
  <cp:lastModifiedBy>HP</cp:lastModifiedBy>
  <cp:revision>11</cp:revision>
  <dcterms:created xsi:type="dcterms:W3CDTF">2025-05-26T13:55:52Z</dcterms:created>
  <dcterms:modified xsi:type="dcterms:W3CDTF">2025-06-07T11:17:56Z</dcterms:modified>
</cp:coreProperties>
</file>