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 rot="21400781">
            <a:off x="1851915" y="1511456"/>
            <a:ext cx="5987484" cy="32201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ЩОБ СПОКІЙНО ЖИТИ, ТРЕБА ІЗ ЗАКОНОМ ДРУЖИТИ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E4D68FF-04E4-28D8-530A-5AAF8CD7A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4293096"/>
            <a:ext cx="1863736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009FE65-3850-9679-ECB4-BD223D24C796}"/>
              </a:ext>
            </a:extLst>
          </p:cNvPr>
          <p:cNvSpPr/>
          <p:nvPr/>
        </p:nvSpPr>
        <p:spPr>
          <a:xfrm>
            <a:off x="529559" y="852000"/>
            <a:ext cx="8117671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Тема уроку:</a:t>
            </a:r>
          </a:p>
          <a:p>
            <a:pPr algn="ctr"/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ru-RU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Моделювання</a:t>
            </a: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поведінки</a:t>
            </a: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ctr"/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</a:t>
            </a:r>
            <a:r>
              <a:rPr lang="ru-RU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різних</a:t>
            </a: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життєвих</a:t>
            </a: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ситуаціях</a:t>
            </a:r>
            <a:endParaRPr lang="ru-RU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F5C72DC-D0A4-C818-DF77-22C2BB5EF0D9}"/>
              </a:ext>
            </a:extLst>
          </p:cNvPr>
          <p:cNvSpPr/>
          <p:nvPr/>
        </p:nvSpPr>
        <p:spPr>
          <a:xfrm>
            <a:off x="179512" y="1124744"/>
            <a:ext cx="845635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Кражідка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Хуліганство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Порушення</a:t>
            </a:r>
            <a:r>
              <a:rPr lang="ru-RU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правил </a:t>
            </a:r>
            <a:r>
              <a:rPr lang="ru-RU" sz="36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дорожнього</a:t>
            </a:r>
            <a:r>
              <a:rPr lang="ru-RU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руху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Вживання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наркотиків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587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F5C72DC-D0A4-C818-DF77-22C2BB5EF0D9}"/>
              </a:ext>
            </a:extLst>
          </p:cNvPr>
          <p:cNvSpPr/>
          <p:nvPr/>
        </p:nvSpPr>
        <p:spPr>
          <a:xfrm>
            <a:off x="0" y="404664"/>
            <a:ext cx="862040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Злочин</a:t>
            </a:r>
            <a:r>
              <a:rPr lang="ru-RU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–</a:t>
            </a:r>
          </a:p>
          <a:p>
            <a:pPr algn="ctr"/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найбільш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небезпечні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вчинки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що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завдають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шкоди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суспільству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природі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або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людям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9F6C53-5D26-4AC8-7DA4-ACA44CFEEA41}"/>
              </a:ext>
            </a:extLst>
          </p:cNvPr>
          <p:cNvSpPr/>
          <p:nvPr/>
        </p:nvSpPr>
        <p:spPr>
          <a:xfrm>
            <a:off x="243579" y="3411916"/>
            <a:ext cx="85883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Людей, </a:t>
            </a:r>
            <a:r>
              <a:rPr lang="ru-RU" sz="36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що</a:t>
            </a:r>
            <a:r>
              <a:rPr lang="ru-RU" sz="36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36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вчиняють</a:t>
            </a:r>
            <a:r>
              <a:rPr lang="ru-RU" sz="36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36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злочин</a:t>
            </a:r>
            <a:r>
              <a:rPr lang="ru-RU" sz="36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sz="36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називають</a:t>
            </a:r>
            <a:endParaRPr lang="ru-RU" sz="3600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6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36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злочинцями</a:t>
            </a:r>
            <a:endParaRPr lang="ru-RU" sz="3600" b="1" i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3739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9F6C53-5D26-4AC8-7DA4-ACA44CFEEA41}"/>
              </a:ext>
            </a:extLst>
          </p:cNvPr>
          <p:cNvSpPr/>
          <p:nvPr/>
        </p:nvSpPr>
        <p:spPr>
          <a:xfrm>
            <a:off x="503548" y="577635"/>
            <a:ext cx="81369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Види</a:t>
            </a:r>
            <a:r>
              <a:rPr lang="ru-RU" sz="48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48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злочинів</a:t>
            </a:r>
            <a:r>
              <a:rPr lang="ru-RU" sz="48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314DB41-5AF7-F0F7-F5D8-20F6F15250AB}"/>
              </a:ext>
            </a:extLst>
          </p:cNvPr>
          <p:cNvSpPr/>
          <p:nvPr/>
        </p:nvSpPr>
        <p:spPr>
          <a:xfrm>
            <a:off x="2056215" y="1644442"/>
            <a:ext cx="503157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dirty="0" err="1">
                <a:ln/>
                <a:solidFill>
                  <a:schemeClr val="accent4"/>
                </a:solidFill>
              </a:rPr>
              <a:t>Викрадення</a:t>
            </a:r>
            <a:r>
              <a:rPr lang="ru-RU" sz="3600" b="1" dirty="0">
                <a:ln/>
                <a:solidFill>
                  <a:schemeClr val="accent4"/>
                </a:solidFill>
              </a:rPr>
              <a:t> майна</a:t>
            </a:r>
          </a:p>
          <a:p>
            <a:endParaRPr lang="ru-RU" sz="3600" b="1" dirty="0">
              <a:ln/>
              <a:solidFill>
                <a:schemeClr val="accent4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dirty="0" err="1">
                <a:ln/>
                <a:solidFill>
                  <a:schemeClr val="accent4"/>
                </a:solidFill>
              </a:rPr>
              <a:t>Тілесні</a:t>
            </a:r>
            <a:r>
              <a:rPr lang="ru-RU" sz="3600" b="1" dirty="0">
                <a:ln/>
                <a:solidFill>
                  <a:schemeClr val="accent4"/>
                </a:solidFill>
              </a:rPr>
              <a:t> </a:t>
            </a:r>
            <a:r>
              <a:rPr lang="ru-RU" sz="3600" b="1" dirty="0" err="1">
                <a:ln/>
                <a:solidFill>
                  <a:schemeClr val="accent4"/>
                </a:solidFill>
              </a:rPr>
              <a:t>ушкодження</a:t>
            </a:r>
            <a:endParaRPr lang="ru-RU" sz="3600" b="1" dirty="0">
              <a:ln/>
              <a:solidFill>
                <a:schemeClr val="accent4"/>
              </a:solidFill>
            </a:endParaRPr>
          </a:p>
          <a:p>
            <a:r>
              <a:rPr lang="ru-RU" sz="3600" b="1" dirty="0">
                <a:ln/>
                <a:solidFill>
                  <a:schemeClr val="accent4"/>
                </a:solidFill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b="1" dirty="0" err="1">
                <a:ln/>
                <a:solidFill>
                  <a:schemeClr val="accent4"/>
                </a:solidFill>
              </a:rPr>
              <a:t>Хуліганство</a:t>
            </a:r>
            <a:r>
              <a:rPr lang="ru-RU" sz="3600" b="1" dirty="0">
                <a:ln/>
                <a:solidFill>
                  <a:schemeClr val="accent4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0460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9F6C53-5D26-4AC8-7DA4-ACA44CFEEA41}"/>
              </a:ext>
            </a:extLst>
          </p:cNvPr>
          <p:cNvSpPr/>
          <p:nvPr/>
        </p:nvSpPr>
        <p:spPr>
          <a:xfrm>
            <a:off x="152933" y="187685"/>
            <a:ext cx="691276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Викрадення</a:t>
            </a:r>
            <a:r>
              <a:rPr lang="ru-RU" sz="48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майна: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314DB41-5AF7-F0F7-F5D8-20F6F15250AB}"/>
              </a:ext>
            </a:extLst>
          </p:cNvPr>
          <p:cNvSpPr/>
          <p:nvPr/>
        </p:nvSpPr>
        <p:spPr>
          <a:xfrm>
            <a:off x="354963" y="1018682"/>
            <a:ext cx="5657197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2400" b="1" dirty="0" err="1">
                <a:ln/>
                <a:solidFill>
                  <a:schemeClr val="accent4"/>
                </a:solidFill>
              </a:rPr>
              <a:t>Якщо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хтось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таємно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від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інших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забере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речі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іншої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людини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,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наприклад</a:t>
            </a:r>
            <a:r>
              <a:rPr lang="ru-RU" sz="2400" b="1" dirty="0">
                <a:ln/>
                <a:solidFill>
                  <a:schemeClr val="accent4"/>
                </a:solidFill>
              </a:rPr>
              <a:t>,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мобільний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телефон,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прикраси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,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гаманець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–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це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крадіжка</a:t>
            </a:r>
            <a:r>
              <a:rPr lang="ru-RU" sz="2400" b="1" dirty="0">
                <a:ln/>
                <a:solidFill>
                  <a:schemeClr val="accent4"/>
                </a:solidFill>
              </a:rPr>
              <a:t>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2400" b="1" dirty="0" err="1">
                <a:ln/>
                <a:solidFill>
                  <a:schemeClr val="accent4"/>
                </a:solidFill>
              </a:rPr>
              <a:t>Якщо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злочинець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намагається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відкрито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заволодіти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чужими речами (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наприклад</a:t>
            </a:r>
            <a:r>
              <a:rPr lang="ru-RU" sz="2400" b="1" dirty="0">
                <a:ln/>
                <a:solidFill>
                  <a:schemeClr val="accent4"/>
                </a:solidFill>
              </a:rPr>
              <a:t>, на очах у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продавця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поцупити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товар з прилавка),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такий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злочин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називають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грабежем</a:t>
            </a:r>
            <a:endParaRPr lang="ru-RU" sz="24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C62F30-D837-89EB-D99E-1AFA3264E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5614" y="1948164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79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9F6C53-5D26-4AC8-7DA4-ACA44CFEEA41}"/>
              </a:ext>
            </a:extLst>
          </p:cNvPr>
          <p:cNvSpPr/>
          <p:nvPr/>
        </p:nvSpPr>
        <p:spPr>
          <a:xfrm>
            <a:off x="152933" y="187685"/>
            <a:ext cx="691276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Тілесні</a:t>
            </a:r>
            <a:r>
              <a:rPr lang="ru-RU" sz="48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4800" b="1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ушкодження</a:t>
            </a:r>
            <a:r>
              <a:rPr lang="ru-RU" sz="4800" b="1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314DB41-5AF7-F0F7-F5D8-20F6F15250AB}"/>
              </a:ext>
            </a:extLst>
          </p:cNvPr>
          <p:cNvSpPr/>
          <p:nvPr/>
        </p:nvSpPr>
        <p:spPr>
          <a:xfrm>
            <a:off x="478548" y="1340768"/>
            <a:ext cx="565719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ru-RU" sz="2400" b="1" dirty="0" err="1">
                <a:ln/>
                <a:solidFill>
                  <a:schemeClr val="accent4"/>
                </a:solidFill>
              </a:rPr>
              <a:t>Ніхто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не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може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завдавати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</a:t>
            </a:r>
            <a:r>
              <a:rPr lang="ru-RU" sz="2400" b="1" dirty="0" err="1">
                <a:ln/>
                <a:solidFill>
                  <a:schemeClr val="accent4"/>
                </a:solidFill>
              </a:rPr>
              <a:t>шкоди</a:t>
            </a:r>
            <a:r>
              <a:rPr lang="ru-RU" sz="2400" b="1" dirty="0">
                <a:ln/>
                <a:solidFill>
                  <a:schemeClr val="accent4"/>
                </a:solidFill>
              </a:rPr>
              <a:t> здоров</a:t>
            </a:r>
            <a:r>
              <a:rPr lang="en-US" sz="2400" b="1" dirty="0">
                <a:ln/>
                <a:solidFill>
                  <a:schemeClr val="accent4"/>
                </a:solidFill>
              </a:rPr>
              <a:t>’</a:t>
            </a:r>
            <a:r>
              <a:rPr lang="uk-UA" sz="2400" b="1" dirty="0">
                <a:ln/>
                <a:solidFill>
                  <a:schemeClr val="accent4"/>
                </a:solidFill>
              </a:rPr>
              <a:t>ю людини, наприклад, бити її, навіть один раз несильно.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uk-UA" sz="2400" b="1" dirty="0">
                <a:ln/>
                <a:solidFill>
                  <a:schemeClr val="accent4"/>
                </a:solidFill>
              </a:rPr>
              <a:t>Тілесні ушкодження можуть наноситися руками, ногами або із застосування різних предметів.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uk-UA" sz="2400" b="1" dirty="0">
                <a:ln/>
                <a:solidFill>
                  <a:schemeClr val="accent4"/>
                </a:solidFill>
              </a:rPr>
              <a:t>Результатом нанесення тілесних ушкоджень стає шкода </a:t>
            </a:r>
            <a:r>
              <a:rPr lang="uk-UA" sz="2400" b="1" dirty="0" err="1">
                <a:ln/>
                <a:solidFill>
                  <a:schemeClr val="accent4"/>
                </a:solidFill>
              </a:rPr>
              <a:t>здоров</a:t>
            </a:r>
            <a:r>
              <a:rPr lang="en-US" sz="2400" b="1" dirty="0">
                <a:ln/>
                <a:solidFill>
                  <a:schemeClr val="accent4"/>
                </a:solidFill>
              </a:rPr>
              <a:t>’</a:t>
            </a:r>
            <a:r>
              <a:rPr lang="uk-UA" sz="2400" b="1" dirty="0">
                <a:ln/>
                <a:solidFill>
                  <a:schemeClr val="accent4"/>
                </a:solidFill>
              </a:rPr>
              <a:t>ю людини</a:t>
            </a:r>
            <a:endParaRPr lang="ru-RU" sz="24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1026" name="Picture 2" descr="Визначення ступеня тяжкості тілесного ушкодження">
            <a:extLst>
              <a:ext uri="{FF2B5EF4-FFF2-40B4-BE49-F238E27FC236}">
                <a16:creationId xmlns:a16="http://schemas.microsoft.com/office/drawing/2014/main" id="{F2BD8890-5C0F-EC1F-C9B1-1003DEFFA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152" y="1544347"/>
            <a:ext cx="2400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7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9ABC6F-82B9-8B21-1C91-F6886B37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2" r="19761"/>
          <a:stretch/>
        </p:blipFill>
        <p:spPr>
          <a:xfrm rot="392607">
            <a:off x="7512222" y="4995025"/>
            <a:ext cx="1240778" cy="89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EF766FE-49DC-B9F5-663E-046ECA09F8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06" t="14337" r="8070" b="11151"/>
          <a:stretch/>
        </p:blipFill>
        <p:spPr>
          <a:xfrm>
            <a:off x="3240588" y="260648"/>
            <a:ext cx="1623515" cy="1596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Свиток: горизонтальный 5">
            <a:extLst>
              <a:ext uri="{FF2B5EF4-FFF2-40B4-BE49-F238E27FC236}">
                <a16:creationId xmlns:a16="http://schemas.microsoft.com/office/drawing/2014/main" id="{7BF5E6C4-FC35-FE23-DB0A-55AC40686AA7}"/>
              </a:ext>
            </a:extLst>
          </p:cNvPr>
          <p:cNvSpPr/>
          <p:nvPr/>
        </p:nvSpPr>
        <p:spPr>
          <a:xfrm>
            <a:off x="447126" y="292357"/>
            <a:ext cx="2720397" cy="1340768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ln/>
                <a:solidFill>
                  <a:schemeClr val="accent4"/>
                </a:solidFill>
              </a:rPr>
              <a:t>Треба знати, що є злочином, а що – ні</a:t>
            </a:r>
          </a:p>
          <a:p>
            <a:pPr algn="ctr"/>
            <a:endParaRPr lang="ru-UA" sz="2000" dirty="0"/>
          </a:p>
        </p:txBody>
      </p:sp>
      <p:sp>
        <p:nvSpPr>
          <p:cNvPr id="7" name="Свиток: горизонтальный 6">
            <a:extLst>
              <a:ext uri="{FF2B5EF4-FFF2-40B4-BE49-F238E27FC236}">
                <a16:creationId xmlns:a16="http://schemas.microsoft.com/office/drawing/2014/main" id="{C942898B-7281-6B65-8728-D5FABA314515}"/>
              </a:ext>
            </a:extLst>
          </p:cNvPr>
          <p:cNvSpPr/>
          <p:nvPr/>
        </p:nvSpPr>
        <p:spPr>
          <a:xfrm>
            <a:off x="4809651" y="1906884"/>
            <a:ext cx="4255426" cy="2744223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000" b="1" dirty="0">
                <a:ln/>
                <a:solidFill>
                  <a:schemeClr val="accent4"/>
                </a:solidFill>
              </a:rPr>
              <a:t>Якщо ти не впевнений у тому, чи дозволяє тобі Конституція або Кримінальний кодекс України  щось зробити, то краще спитай дозволу на це у своїх батьків або дорослих</a:t>
            </a:r>
          </a:p>
          <a:p>
            <a:pPr algn="ctr"/>
            <a:endParaRPr lang="ru-UA" sz="2000" dirty="0"/>
          </a:p>
        </p:txBody>
      </p:sp>
      <p:sp>
        <p:nvSpPr>
          <p:cNvPr id="8" name="Свиток: горизонтальный 7">
            <a:extLst>
              <a:ext uri="{FF2B5EF4-FFF2-40B4-BE49-F238E27FC236}">
                <a16:creationId xmlns:a16="http://schemas.microsoft.com/office/drawing/2014/main" id="{16A15467-535B-04A5-4B3B-335DC3608FED}"/>
              </a:ext>
            </a:extLst>
          </p:cNvPr>
          <p:cNvSpPr/>
          <p:nvPr/>
        </p:nvSpPr>
        <p:spPr>
          <a:xfrm>
            <a:off x="5047302" y="186594"/>
            <a:ext cx="3780124" cy="2010454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000" b="1" dirty="0">
                <a:ln/>
                <a:solidFill>
                  <a:schemeClr val="accent4"/>
                </a:solidFill>
              </a:rPr>
              <a:t>Ніколи не роби того, про що тебе просять інші люди, якщо ти знаєш, що це є злочин</a:t>
            </a:r>
          </a:p>
          <a:p>
            <a:pPr algn="ctr"/>
            <a:endParaRPr lang="ru-UA" sz="2000" dirty="0"/>
          </a:p>
        </p:txBody>
      </p:sp>
      <p:sp>
        <p:nvSpPr>
          <p:cNvPr id="9" name="Свиток: горизонтальный 8">
            <a:extLst>
              <a:ext uri="{FF2B5EF4-FFF2-40B4-BE49-F238E27FC236}">
                <a16:creationId xmlns:a16="http://schemas.microsoft.com/office/drawing/2014/main" id="{1999BA20-A056-98BB-1321-EB41BBF1202A}"/>
              </a:ext>
            </a:extLst>
          </p:cNvPr>
          <p:cNvSpPr/>
          <p:nvPr/>
        </p:nvSpPr>
        <p:spPr>
          <a:xfrm>
            <a:off x="316574" y="1633125"/>
            <a:ext cx="4255426" cy="2749711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000" b="1" dirty="0">
                <a:ln/>
                <a:solidFill>
                  <a:schemeClr val="accent4"/>
                </a:solidFill>
              </a:rPr>
              <a:t>Якщо ти побачиш, що хтось вчиняє злочин, то повинен про це негайно розповісти своїм батькам або дорослим чи зателефонувати до поліції</a:t>
            </a:r>
          </a:p>
          <a:p>
            <a:pPr algn="ctr"/>
            <a:endParaRPr lang="ru-UA" sz="2000" dirty="0"/>
          </a:p>
        </p:txBody>
      </p:sp>
      <p:sp>
        <p:nvSpPr>
          <p:cNvPr id="10" name="Свиток: горизонтальный 9">
            <a:extLst>
              <a:ext uri="{FF2B5EF4-FFF2-40B4-BE49-F238E27FC236}">
                <a16:creationId xmlns:a16="http://schemas.microsoft.com/office/drawing/2014/main" id="{D528DCC6-3288-4ACC-48CC-1DDE67ABB151}"/>
              </a:ext>
            </a:extLst>
          </p:cNvPr>
          <p:cNvSpPr/>
          <p:nvPr/>
        </p:nvSpPr>
        <p:spPr>
          <a:xfrm>
            <a:off x="814897" y="3917338"/>
            <a:ext cx="4255426" cy="2744223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000" b="1" dirty="0" err="1">
                <a:ln/>
                <a:solidFill>
                  <a:schemeClr val="accent4"/>
                </a:solidFill>
              </a:rPr>
              <a:t>Запам</a:t>
            </a:r>
            <a:r>
              <a:rPr lang="en-US" sz="2000" b="1" dirty="0">
                <a:ln/>
                <a:solidFill>
                  <a:schemeClr val="accent4"/>
                </a:solidFill>
              </a:rPr>
              <a:t>’</a:t>
            </a:r>
            <a:r>
              <a:rPr lang="uk-UA" sz="2000" b="1" dirty="0" err="1">
                <a:ln/>
                <a:solidFill>
                  <a:schemeClr val="accent4"/>
                </a:solidFill>
              </a:rPr>
              <a:t>ятай</a:t>
            </a:r>
            <a:r>
              <a:rPr lang="uk-UA" sz="2000" b="1" dirty="0">
                <a:ln/>
                <a:solidFill>
                  <a:schemeClr val="accent4"/>
                </a:solidFill>
              </a:rPr>
              <a:t>: зловити злочинців – це справа поліції, тому ти ні в якому разі не повинен сам цим займатися. Це може бути небезпечно</a:t>
            </a:r>
          </a:p>
          <a:p>
            <a:pPr algn="ctr"/>
            <a:endParaRPr lang="ru-UA" sz="2000" dirty="0"/>
          </a:p>
        </p:txBody>
      </p:sp>
    </p:spTree>
    <p:extLst>
      <p:ext uri="{BB962C8B-B14F-4D97-AF65-F5344CB8AC3E}">
        <p14:creationId xmlns:p14="http://schemas.microsoft.com/office/powerpoint/2010/main" val="38219945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261</Words>
  <Application>Microsoft Office PowerPoint</Application>
  <PresentationFormat>Экран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Майя</cp:lastModifiedBy>
  <cp:revision>15</cp:revision>
  <dcterms:created xsi:type="dcterms:W3CDTF">2013-07-29T17:42:42Z</dcterms:created>
  <dcterms:modified xsi:type="dcterms:W3CDTF">2023-09-13T17:54:40Z</dcterms:modified>
</cp:coreProperties>
</file>