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701" r:id="rId3"/>
    <p:sldMasterId id="2147483713" r:id="rId4"/>
    <p:sldMasterId id="2147483725" r:id="rId5"/>
    <p:sldMasterId id="2147483737" r:id="rId6"/>
    <p:sldMasterId id="2147483749" r:id="rId7"/>
    <p:sldMasterId id="2147483766" r:id="rId8"/>
  </p:sldMasterIdLst>
  <p:sldIdLst>
    <p:sldId id="291" r:id="rId9"/>
    <p:sldId id="268" r:id="rId10"/>
    <p:sldId id="293" r:id="rId11"/>
    <p:sldId id="270" r:id="rId12"/>
    <p:sldId id="257" r:id="rId13"/>
    <p:sldId id="276" r:id="rId14"/>
    <p:sldId id="275" r:id="rId15"/>
    <p:sldId id="277" r:id="rId16"/>
    <p:sldId id="286" r:id="rId17"/>
    <p:sldId id="292" r:id="rId18"/>
    <p:sldId id="279" r:id="rId19"/>
    <p:sldId id="280" r:id="rId20"/>
    <p:sldId id="259" r:id="rId21"/>
    <p:sldId id="260" r:id="rId22"/>
    <p:sldId id="284" r:id="rId23"/>
    <p:sldId id="308" r:id="rId24"/>
    <p:sldId id="290" r:id="rId25"/>
    <p:sldId id="305" r:id="rId26"/>
    <p:sldId id="306" r:id="rId27"/>
    <p:sldId id="316" r:id="rId28"/>
    <p:sldId id="307" r:id="rId29"/>
    <p:sldId id="300" r:id="rId30"/>
    <p:sldId id="318" r:id="rId31"/>
    <p:sldId id="298" r:id="rId32"/>
    <p:sldId id="281" r:id="rId33"/>
    <p:sldId id="266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9" d="100"/>
          <a:sy n="89" d="100"/>
        </p:scale>
        <p:origin x="-403" y="-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30" y="2514601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30" y="4777405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/>
              <a:pPr/>
              <a:t>26.02.2025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6"/>
          <p:cNvSpPr/>
          <p:nvPr/>
        </p:nvSpPr>
        <p:spPr bwMode="auto">
          <a:xfrm>
            <a:off x="3" y="4323836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4529566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0816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42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/>
              <a:pPr/>
              <a:t>26.02.2025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5942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30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30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/>
              <a:pPr/>
              <a:t>26.02.2025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3178178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3244165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0576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/>
              <a:pPr/>
              <a:t>26.02.2025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787785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58850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5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46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5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/>
              <a:pPr/>
              <a:t>26.02.2025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787785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52521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/>
              <a:pPr/>
              <a:t>26.02.2025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75534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/>
              <a:pPr/>
              <a:t>26.02.2025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91055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30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114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30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/>
              <a:pPr/>
              <a:t>26.02.2025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0487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/>
              <a:pPr/>
              <a:t>26.02.2025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4911751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24" y="4983113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3448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30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30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/>
              <a:pPr/>
              <a:t>26.02.2025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3178178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3244165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1421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66" y="609600"/>
            <a:ext cx="839392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3" y="3505200"/>
            <a:ext cx="7536555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30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/>
              <a:pPr/>
              <a:t>26.02.2025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8" y="3178178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3244165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756029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3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/>
              <a:pPr/>
              <a:t>26.02.2025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4911751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24" y="4983113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100050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66" y="609600"/>
            <a:ext cx="839392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/>
              <a:pPr/>
              <a:t>26.02.2025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8" y="4911751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24" y="4983113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81477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30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/>
              <a:pPr/>
              <a:t>26.02.2025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4911751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24" y="4983113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432745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/>
              <a:pPr/>
              <a:t>26.02.2025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774659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29" y="627431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31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/>
              <a:pPr/>
              <a:t>26.02.2025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888963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52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CCA42-95E0-45E9-88D5-B6EED53913AC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91B00-C06B-40F0-B2A4-43BFA5841AA0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4792110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8D532-5275-4EDB-8528-459338ED62DE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BF4CD-2B25-4A6B-A467-FAEE369A0C9F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9528867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2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069FF-349A-42A3-89C2-A70C54633451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5C5BD-E217-4B47-9010-487B2B141A8B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6672799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9C02A-18AB-4C3C-9DDD-0EE2577E6CB8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1B99C-BDB1-4A31-BA84-F75E1112E3C9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8380914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85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85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66AA9-F990-4E98-9133-AFF86BF30FEB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7B433-6B67-4FCF-A5DB-B2A384B00E43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42052306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74F3D-96A9-4D90-82C8-F6972A9A31D7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B7ADE-317B-47F1-B01D-B5F6A692710B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1891109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0D69F-7722-4014-9EC8-9CA737A99D12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877A3-3018-4A70-B344-E4D896A091E6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3695637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7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979E0-7545-4105-8E7E-238FE2017AB3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E1322-E5CE-41B3-80D0-60F87A24D9FE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7237855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BC57B-743C-4C42-B26D-B2EAD40A292F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C9D949-CB5A-4EC7-AF51-111143A2BA6E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4355673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A690A-5382-4C09-AC77-B41A6C4DD5C7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10C22-6F33-4A4B-A683-81338A92151A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9602516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65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65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05AA1-4530-42A0-AC19-F3E72BDE8DB5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BCF6C-FF4A-4A15-9B5C-9581C5C0DB6C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9210256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44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CCA42-95E0-45E9-88D5-B6EED53913AC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91B00-C06B-40F0-B2A4-43BFA5841AA0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41814163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8D532-5275-4EDB-8528-459338ED62DE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BF4CD-2B25-4A6B-A467-FAEE369A0C9F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1658155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19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069FF-349A-42A3-89C2-A70C54633451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5C5BD-E217-4B47-9010-487B2B141A8B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5413533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9C02A-18AB-4C3C-9DDD-0EE2577E6CB8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1B99C-BDB1-4A31-BA84-F75E1112E3C9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5815535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8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8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66AA9-F990-4E98-9133-AFF86BF30FEB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7B433-6B67-4FCF-A5DB-B2A384B00E43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6078567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74F3D-96A9-4D90-82C8-F6972A9A31D7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B7ADE-317B-47F1-B01D-B5F6A692710B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421918261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0D69F-7722-4014-9EC8-9CA737A99D12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877A3-3018-4A70-B344-E4D896A091E6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01955707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69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979E0-7545-4105-8E7E-238FE2017AB3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E1322-E5CE-41B3-80D0-60F87A24D9FE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7636961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BC57B-743C-4C42-B26D-B2EAD40A292F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C9D949-CB5A-4EC7-AF51-111143A2BA6E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97089445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A690A-5382-4C09-AC77-B41A6C4DD5C7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10C22-6F33-4A4B-A683-81338A92151A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80534562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57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57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05AA1-4530-42A0-AC19-F3E72BDE8DB5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BCF6C-FF4A-4A15-9B5C-9581C5C0DB6C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25162791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CCA42-95E0-45E9-88D5-B6EED53913AC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91B00-C06B-40F0-B2A4-43BFA5841AA0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53569097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8D532-5275-4EDB-8528-459338ED62DE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BF4CD-2B25-4A6B-A467-FAEE369A0C9F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95657211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1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069FF-349A-42A3-89C2-A70C54633451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5C5BD-E217-4B47-9010-487B2B141A8B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45065014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9C02A-18AB-4C3C-9DDD-0EE2577E6CB8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1B99C-BDB1-4A31-BA84-F75E1112E3C9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08308182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4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4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66AA9-F990-4E98-9133-AFF86BF30FEB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7B433-6B67-4FCF-A5DB-B2A384B00E43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32281447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74F3D-96A9-4D90-82C8-F6972A9A31D7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B7ADE-317B-47F1-B01D-B5F6A692710B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427325689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0D69F-7722-4014-9EC8-9CA737A99D12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877A3-3018-4A70-B344-E4D896A091E6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69882452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979E0-7545-4105-8E7E-238FE2017AB3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E1322-E5CE-41B3-80D0-60F87A24D9FE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68775370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BC57B-743C-4C42-B26D-B2EAD40A292F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C9D949-CB5A-4EC7-AF51-111143A2BA6E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99648811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A690A-5382-4C09-AC77-B41A6C4DD5C7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10C22-6F33-4A4B-A683-81338A92151A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47633079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05AA1-4530-42A0-AC19-F3E72BDE8DB5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BCF6C-FF4A-4A15-9B5C-9581C5C0DB6C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429213608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CCA42-95E0-45E9-88D5-B6EED53913AC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91B00-C06B-40F0-B2A4-43BFA5841AA0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99227384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8D532-5275-4EDB-8528-459338ED62DE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BF4CD-2B25-4A6B-A467-FAEE369A0C9F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408309389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069FF-349A-42A3-89C2-A70C54633451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5C5BD-E217-4B47-9010-487B2B141A8B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0643019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9C02A-18AB-4C3C-9DDD-0EE2577E6CB8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1B99C-BDB1-4A31-BA84-F75E1112E3C9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08782102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66AA9-F990-4E98-9133-AFF86BF30FEB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7B433-6B67-4FCF-A5DB-B2A384B00E43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65032846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74F3D-96A9-4D90-82C8-F6972A9A31D7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B7ADE-317B-47F1-B01D-B5F6A692710B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55251894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0D69F-7722-4014-9EC8-9CA737A99D12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877A3-3018-4A70-B344-E4D896A091E6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05424609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979E0-7545-4105-8E7E-238FE2017AB3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E1322-E5CE-41B3-80D0-60F87A24D9FE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90323621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BC57B-743C-4C42-B26D-B2EAD40A292F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C9D949-CB5A-4EC7-AF51-111143A2BA6E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40616067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A690A-5382-4C09-AC77-B41A6C4DD5C7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10C22-6F33-4A4B-A683-81338A92151A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756244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05AA1-4530-42A0-AC19-F3E72BDE8DB5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BCF6C-FF4A-4A15-9B5C-9581C5C0DB6C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4101194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ECA16-61BD-46DC-B414-59565208A8FC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57AE-AB00-4644-B516-36999E590CB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08923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ECA16-61BD-46DC-B414-59565208A8FC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57AE-AB00-4644-B516-36999E590CB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26304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ECA16-61BD-46DC-B414-59565208A8FC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57AE-AB00-4644-B516-36999E590CB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19001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ECA16-61BD-46DC-B414-59565208A8FC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57AE-AB00-4644-B516-36999E590CB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55476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ECA16-61BD-46DC-B414-59565208A8FC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57AE-AB00-4644-B516-36999E590CB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3263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ECA16-61BD-46DC-B414-59565208A8FC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57AE-AB00-4644-B516-36999E590CB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95542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ECA16-61BD-46DC-B414-59565208A8FC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57AE-AB00-4644-B516-36999E590CB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80454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ECA16-61BD-46DC-B414-59565208A8FC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57AE-AB00-4644-B516-36999E590CB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15608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ECA16-61BD-46DC-B414-59565208A8FC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57AE-AB00-4644-B516-36999E590CB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62225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ECA16-61BD-46DC-B414-59565208A8FC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57AE-AB00-4644-B516-36999E590CB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75101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ECA16-61BD-46DC-B414-59565208A8FC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B57AE-AB00-4644-B516-36999E590CB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58792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30" y="2514601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30" y="4777405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3" y="4323836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4529566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4711543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42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992623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30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30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3178178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3244165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3510271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787785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268782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5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46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5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787785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8766293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4550971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3090438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30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114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30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9243301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4911751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24" y="4983113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8226725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30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30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3178178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3244165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4547192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66" y="609600"/>
            <a:ext cx="839392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3" y="3505200"/>
            <a:ext cx="7536555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30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8" y="3178178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3244165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3718468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3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4911751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24" y="4983113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3653546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66" y="609600"/>
            <a:ext cx="839392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8" y="4911751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24" y="4983113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3656189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30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4911751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24" y="4983113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433248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5874220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29" y="627431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31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7230953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30" y="2514601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30" y="4777405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3" y="4323836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4529566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72599795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42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147430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30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30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3178178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3244165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6726635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787785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8273417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5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46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5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787785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1999584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239132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4521021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30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114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30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51955466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4911751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24" y="4983113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6028296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30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30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3178178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3244165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20190615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66" y="609600"/>
            <a:ext cx="839392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3" y="3505200"/>
            <a:ext cx="7536555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30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8" y="3178178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24" y="3244165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2522833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3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4911751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24" y="4983113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2102650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66" y="609600"/>
            <a:ext cx="839392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8" y="4911751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24" y="4983113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39326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30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8" y="4911751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24" y="4983113"/>
            <a:ext cx="779767" cy="365125"/>
          </a:xfrm>
        </p:spPr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6321598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45115243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29" y="627431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31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8" y="714379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5714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slideLayout" Target="../slideLayouts/slideLayout84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slideLayout" Target="../slideLayouts/slideLayout83.xml"/><Relationship Id="rId17" Type="http://schemas.openxmlformats.org/officeDocument/2006/relationships/theme" Target="../theme/theme7.xml"/><Relationship Id="rId2" Type="http://schemas.openxmlformats.org/officeDocument/2006/relationships/slideLayout" Target="../slideLayouts/slideLayout73.xml"/><Relationship Id="rId16" Type="http://schemas.openxmlformats.org/officeDocument/2006/relationships/slideLayout" Target="../slideLayouts/slideLayout87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5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Relationship Id="rId14" Type="http://schemas.openxmlformats.org/officeDocument/2006/relationships/slideLayout" Target="../slideLayouts/slideLayout8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5.xml"/><Relationship Id="rId13" Type="http://schemas.openxmlformats.org/officeDocument/2006/relationships/slideLayout" Target="../slideLayouts/slideLayout100.xml"/><Relationship Id="rId3" Type="http://schemas.openxmlformats.org/officeDocument/2006/relationships/slideLayout" Target="../slideLayouts/slideLayout90.xml"/><Relationship Id="rId7" Type="http://schemas.openxmlformats.org/officeDocument/2006/relationships/slideLayout" Target="../slideLayouts/slideLayout94.xml"/><Relationship Id="rId12" Type="http://schemas.openxmlformats.org/officeDocument/2006/relationships/slideLayout" Target="../slideLayouts/slideLayout99.xml"/><Relationship Id="rId17" Type="http://schemas.openxmlformats.org/officeDocument/2006/relationships/theme" Target="../theme/theme8.xml"/><Relationship Id="rId2" Type="http://schemas.openxmlformats.org/officeDocument/2006/relationships/slideLayout" Target="../slideLayouts/slideLayout89.xml"/><Relationship Id="rId16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88.xml"/><Relationship Id="rId6" Type="http://schemas.openxmlformats.org/officeDocument/2006/relationships/slideLayout" Target="../slideLayouts/slideLayout93.xml"/><Relationship Id="rId11" Type="http://schemas.openxmlformats.org/officeDocument/2006/relationships/slideLayout" Target="../slideLayouts/slideLayout98.xml"/><Relationship Id="rId5" Type="http://schemas.openxmlformats.org/officeDocument/2006/relationships/slideLayout" Target="../slideLayouts/slideLayout92.xml"/><Relationship Id="rId15" Type="http://schemas.openxmlformats.org/officeDocument/2006/relationships/slideLayout" Target="../slideLayouts/slideLayout102.xml"/><Relationship Id="rId10" Type="http://schemas.openxmlformats.org/officeDocument/2006/relationships/slideLayout" Target="../slideLayouts/slideLayout97.xml"/><Relationship Id="rId4" Type="http://schemas.openxmlformats.org/officeDocument/2006/relationships/slideLayout" Target="../slideLayouts/slideLayout91.xml"/><Relationship Id="rId9" Type="http://schemas.openxmlformats.org/officeDocument/2006/relationships/slideLayout" Target="../slideLayouts/slideLayout96.xml"/><Relationship Id="rId14" Type="http://schemas.openxmlformats.org/officeDocument/2006/relationships/slideLayout" Target="../slideLayouts/slideLayout10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3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5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42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3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9E1F1-BC39-4A5D-AEBC-25DD4C3E2DB0}" type="datetimeFigureOut">
              <a:rPr lang="uk-UA" smtClean="0"/>
              <a:pPr/>
              <a:t>26.02.2025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30" y="6135834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24" y="787785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7030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uk-UA" altLang="ru-RU" smtClean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uk-UA" altLang="ru-RU" smtClean="0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7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8F0D8DCF-09D0-4A53-882D-DEDA88B14F01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77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77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9B48B24F-5410-422C-8E41-AFAE3DB95AE6}" type="slidenum">
              <a:rPr lang="uk-UA" altLang="ru-RU">
                <a:cs typeface="Arial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uk-UA" alt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83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uk-UA" altLang="ru-RU" smtClean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uk-UA" altLang="ru-RU" smtClean="0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6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8F0D8DCF-09D0-4A53-882D-DEDA88B14F01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69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69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9B48B24F-5410-422C-8E41-AFAE3DB95AE6}" type="slidenum">
              <a:rPr lang="uk-UA" altLang="ru-RU">
                <a:cs typeface="Arial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uk-UA" alt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363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uk-UA" altLang="ru-RU" smtClean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uk-UA" altLang="ru-RU" smtClean="0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6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8F0D8DCF-09D0-4A53-882D-DEDA88B14F01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6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6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9B48B24F-5410-422C-8E41-AFAE3DB95AE6}" type="slidenum">
              <a:rPr lang="uk-UA" altLang="ru-RU">
                <a:cs typeface="Arial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uk-UA" alt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582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uk-UA" altLang="ru-RU" smtClean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uk-UA" altLang="ru-RU" smtClean="0"/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8F0D8DCF-09D0-4A53-882D-DEDA88B14F01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9B48B24F-5410-422C-8E41-AFAE3DB95AE6}" type="slidenum">
              <a:rPr lang="uk-UA" altLang="ru-RU">
                <a:cs typeface="Arial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uk-UA" alt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844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AC3ECA16-61BD-46DC-B414-59565208A8FC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914400"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72AB57AE-AB00-4644-B516-36999E590CBD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912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3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5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42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3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30" y="6135834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24" y="787785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05001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761" r:id="rId12"/>
    <p:sldLayoutId id="2147483762" r:id="rId13"/>
    <p:sldLayoutId id="2147483763" r:id="rId14"/>
    <p:sldLayoutId id="2147483764" r:id="rId15"/>
    <p:sldLayoutId id="214748376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3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5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42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3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9E1F1-BC39-4A5D-AEBC-25DD4C3E2DB0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30" y="6135834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24" y="787785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3093060-CF4A-4B55-A678-0A9DD478682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738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1.xml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7030A0"/>
                </a:solidFill>
                <a:latin typeface="Arial Black" pitchFamily="34" charset="0"/>
              </a:rPr>
              <a:t/>
            </a:r>
            <a:br>
              <a:rPr lang="uk-UA" b="1" dirty="0" smtClean="0">
                <a:solidFill>
                  <a:srgbClr val="7030A0"/>
                </a:solidFill>
                <a:latin typeface="Arial Black" pitchFamily="34" charset="0"/>
              </a:rPr>
            </a:br>
            <a:r>
              <a:rPr lang="uk-UA" b="1" dirty="0" smtClean="0">
                <a:solidFill>
                  <a:srgbClr val="7030A0"/>
                </a:solidFill>
                <a:latin typeface="Arial Black" pitchFamily="34" charset="0"/>
              </a:rPr>
              <a:t>Математика, 4 клас</a:t>
            </a:r>
            <a:endParaRPr lang="uk-UA" b="1" dirty="0">
              <a:solidFill>
                <a:srgbClr val="7030A0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uk-UA" sz="2400" dirty="0" smtClean="0"/>
              <a:t>	</a:t>
            </a:r>
            <a:r>
              <a:rPr lang="uk-UA" sz="2400" b="1" dirty="0" smtClean="0">
                <a:solidFill>
                  <a:srgbClr val="0070C0"/>
                </a:solidFill>
              </a:rPr>
              <a:t>Тип уроку: інтегрований урок з математики,                       ЯДС, мистецтво</a:t>
            </a:r>
          </a:p>
          <a:p>
            <a:pPr algn="ctr">
              <a:buNone/>
            </a:pPr>
            <a:r>
              <a:rPr lang="uk-UA" sz="2400" b="1" dirty="0" smtClean="0">
                <a:solidFill>
                  <a:srgbClr val="0070C0"/>
                </a:solidFill>
              </a:rPr>
              <a:t>Тема уроку</a:t>
            </a:r>
            <a:r>
              <a:rPr lang="uk-UA" sz="2400" b="1" dirty="0" smtClean="0">
                <a:solidFill>
                  <a:schemeClr val="tx1"/>
                </a:solidFill>
              </a:rPr>
              <a:t>: «</a:t>
            </a:r>
            <a:r>
              <a:rPr lang="ru-RU" sz="2400" b="1" dirty="0" err="1">
                <a:solidFill>
                  <a:schemeClr val="tx1"/>
                </a:solidFill>
              </a:rPr>
              <a:t>Множення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круглих</a:t>
            </a:r>
            <a:r>
              <a:rPr lang="ru-RU" sz="2400" b="1" dirty="0">
                <a:solidFill>
                  <a:schemeClr val="tx1"/>
                </a:solidFill>
              </a:rPr>
              <a:t> чисел. </a:t>
            </a:r>
            <a:r>
              <a:rPr lang="ru-RU" sz="2400" b="1" dirty="0" err="1">
                <a:solidFill>
                  <a:schemeClr val="tx1"/>
                </a:solidFill>
              </a:rPr>
              <a:t>Ознайомлення</a:t>
            </a:r>
            <a:r>
              <a:rPr lang="ru-RU" sz="2400" b="1" dirty="0">
                <a:solidFill>
                  <a:schemeClr val="tx1"/>
                </a:solidFill>
              </a:rPr>
              <a:t>  </a:t>
            </a:r>
            <a:r>
              <a:rPr lang="ru-RU" sz="2400" b="1" dirty="0" err="1">
                <a:solidFill>
                  <a:schemeClr val="tx1"/>
                </a:solidFill>
              </a:rPr>
              <a:t>із</a:t>
            </a:r>
            <a:r>
              <a:rPr lang="ru-RU" sz="2400" b="1" dirty="0">
                <a:solidFill>
                  <a:schemeClr val="tx1"/>
                </a:solidFill>
              </a:rPr>
              <a:t> задачами на </a:t>
            </a:r>
            <a:r>
              <a:rPr lang="ru-RU" sz="2400" b="1" dirty="0" err="1">
                <a:solidFill>
                  <a:schemeClr val="tx1"/>
                </a:solidFill>
              </a:rPr>
              <a:t>пропорційне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ділення</a:t>
            </a:r>
            <a:r>
              <a:rPr lang="ru-RU" sz="2400" b="1" dirty="0" smtClean="0">
                <a:solidFill>
                  <a:schemeClr val="tx1"/>
                </a:solidFill>
              </a:rPr>
              <a:t>»</a:t>
            </a:r>
            <a:endParaRPr lang="uk-UA" sz="24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uk-UA" sz="2400" b="1" dirty="0" smtClean="0">
                <a:solidFill>
                  <a:srgbClr val="0070C0"/>
                </a:solidFill>
              </a:rPr>
              <a:t>	</a:t>
            </a:r>
          </a:p>
          <a:p>
            <a:pPr algn="ctr">
              <a:buNone/>
            </a:pPr>
            <a:r>
              <a:rPr lang="uk-UA" sz="2400" b="1" dirty="0" smtClean="0">
                <a:solidFill>
                  <a:srgbClr val="0070C0"/>
                </a:solidFill>
              </a:rPr>
              <a:t>Підготувала вчитель початкових класів                     </a:t>
            </a:r>
            <a:r>
              <a:rPr lang="uk-UA" sz="2400" b="1" dirty="0" err="1" smtClean="0">
                <a:solidFill>
                  <a:srgbClr val="0070C0"/>
                </a:solidFill>
              </a:rPr>
              <a:t>Руднєвського</a:t>
            </a:r>
            <a:r>
              <a:rPr lang="uk-UA" sz="2400" b="1" dirty="0" smtClean="0">
                <a:solidFill>
                  <a:srgbClr val="0070C0"/>
                </a:solidFill>
              </a:rPr>
              <a:t> ліцею Путивльської міської ради:                                  </a:t>
            </a:r>
            <a:r>
              <a:rPr lang="uk-UA" sz="2400" b="1" dirty="0" err="1" smtClean="0">
                <a:solidFill>
                  <a:schemeClr val="tx1"/>
                </a:solidFill>
              </a:rPr>
              <a:t>Федотенко</a:t>
            </a:r>
            <a:r>
              <a:rPr lang="uk-UA" sz="2400" b="1" dirty="0" smtClean="0">
                <a:solidFill>
                  <a:schemeClr val="tx1"/>
                </a:solidFill>
              </a:rPr>
              <a:t> Тетяна Олександрівна</a:t>
            </a:r>
            <a:endParaRPr lang="uk-UA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353" y="521319"/>
            <a:ext cx="7896315" cy="5554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303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42" y="430306"/>
            <a:ext cx="8911687" cy="1474694"/>
          </a:xfrm>
        </p:spPr>
        <p:txBody>
          <a:bodyPr>
            <a:normAutofit fontScale="90000"/>
          </a:bodyPr>
          <a:lstStyle/>
          <a:p>
            <a:pPr lvl="0" algn="ctr"/>
            <a:r>
              <a:rPr lang="uk-UA" b="1" dirty="0" smtClean="0">
                <a:solidFill>
                  <a:srgbClr val="0070C0"/>
                </a:solidFill>
              </a:rPr>
              <a:t>Метод «Шести капелюхів». Білий капелюх: інформація</a:t>
            </a:r>
            <a:r>
              <a:rPr lang="uk-UA" dirty="0" smtClean="0">
                <a:solidFill>
                  <a:srgbClr val="0070C0"/>
                </a:solidFill>
              </a:rPr>
              <a:t/>
            </a:r>
            <a:br>
              <a:rPr lang="uk-UA" dirty="0" smtClean="0">
                <a:solidFill>
                  <a:srgbClr val="0070C0"/>
                </a:solidFill>
              </a:rPr>
            </a:b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Відгадайте загадку</a:t>
            </a:r>
          </a:p>
          <a:p>
            <a:r>
              <a:rPr lang="uk-UA" sz="4800" b="1" i="1" dirty="0" smtClean="0">
                <a:solidFill>
                  <a:srgbClr val="C00000"/>
                </a:solidFill>
              </a:rPr>
              <a:t>Вдень у небі гуляє, а ввечері на землю сідає</a:t>
            </a:r>
          </a:p>
          <a:p>
            <a:endParaRPr lang="uk-UA" sz="4800" dirty="0">
              <a:solidFill>
                <a:srgbClr val="FF0000"/>
              </a:solidFill>
            </a:endParaRPr>
          </a:p>
        </p:txBody>
      </p:sp>
      <p:pic>
        <p:nvPicPr>
          <p:cNvPr id="4" name="Picture 1" descr="C:\Users\TATIANA\Desktop\загружено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693" y="666974"/>
            <a:ext cx="19431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4100" name="Picture 2" descr="G:\Рисунок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517" y="0"/>
            <a:ext cx="1221951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32-конечная звезда 5">
            <a:extLst>
              <a:ext uri="{FF2B5EF4-FFF2-40B4-BE49-F238E27FC236}"/>
            </a:extLst>
          </p:cNvPr>
          <p:cNvSpPr/>
          <p:nvPr/>
        </p:nvSpPr>
        <p:spPr>
          <a:xfrm>
            <a:off x="1905019" y="357188"/>
            <a:ext cx="8667751" cy="6000750"/>
          </a:xfrm>
          <a:prstGeom prst="star3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uk-UA">
              <a:solidFill>
                <a:prstClr val="white"/>
              </a:solidFill>
            </a:endParaRPr>
          </a:p>
        </p:txBody>
      </p:sp>
      <p:pic>
        <p:nvPicPr>
          <p:cNvPr id="4102" name="Picture 2" descr="http://www.sch2000.ru/the-activity-world/smil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20" y="1214441"/>
            <a:ext cx="5323417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201041" y="268941"/>
            <a:ext cx="57899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b="1" dirty="0" smtClean="0">
                <a:solidFill>
                  <a:schemeClr val="bg1"/>
                </a:solidFill>
              </a:rPr>
              <a:t>Метод «Шести капелюхів». Білий капелюх: інформація.</a:t>
            </a:r>
            <a:endParaRPr lang="uk-UA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366306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A30F038B-3240-4A23-B44D-967DA37885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9" t="14396" r="11911" b="14534"/>
          <a:stretch/>
        </p:blipFill>
        <p:spPr>
          <a:xfrm>
            <a:off x="2721311" y="4754523"/>
            <a:ext cx="1819991" cy="1711362"/>
          </a:xfrm>
          <a:prstGeom prst="ellipse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3481F9DF-871D-477B-97F5-5A5880FDB7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94" t="6013" r="6013" b="4952"/>
          <a:stretch/>
        </p:blipFill>
        <p:spPr>
          <a:xfrm>
            <a:off x="7100977" y="903778"/>
            <a:ext cx="1869739" cy="1887574"/>
          </a:xfrm>
          <a:prstGeom prst="ellipse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47A7D4A6-083F-4A35-BE0B-E8CB2460841F}"/>
              </a:ext>
            </a:extLst>
          </p:cNvPr>
          <p:cNvSpPr/>
          <p:nvPr/>
        </p:nvSpPr>
        <p:spPr>
          <a:xfrm>
            <a:off x="559837" y="26"/>
            <a:ext cx="110101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>
                <a:solidFill>
                  <a:srgbClr val="92AA4C">
                    <a:lumMod val="75000"/>
                  </a:srgbClr>
                </a:solidFill>
              </a:rPr>
              <a:t> Усний рахунок </a:t>
            </a:r>
            <a:r>
              <a:rPr lang="uk-UA" sz="3600" b="1" dirty="0" smtClean="0">
                <a:solidFill>
                  <a:srgbClr val="92AA4C">
                    <a:lumMod val="75000"/>
                  </a:srgbClr>
                </a:solidFill>
              </a:rPr>
              <a:t>   </a:t>
            </a:r>
            <a:r>
              <a:rPr lang="uk-UA" sz="3600" b="1" dirty="0">
                <a:solidFill>
                  <a:srgbClr val="92AA4C">
                    <a:lumMod val="75000"/>
                  </a:srgbClr>
                </a:solidFill>
              </a:rPr>
              <a:t>Гра « Танок сніжинок»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407CDFA3-7651-45E2-80CC-FC7E308DCCF7}"/>
              </a:ext>
            </a:extLst>
          </p:cNvPr>
          <p:cNvSpPr/>
          <p:nvPr/>
        </p:nvSpPr>
        <p:spPr>
          <a:xfrm>
            <a:off x="2854172" y="5661847"/>
            <a:ext cx="15978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rgbClr val="0070C0"/>
                </a:solidFill>
                <a:highlight>
                  <a:srgbClr val="FFFF00"/>
                </a:highlight>
              </a:rPr>
              <a:t>1· </a:t>
            </a:r>
            <a:r>
              <a:rPr lang="uk-UA" sz="3200" b="1" dirty="0">
                <a:solidFill>
                  <a:srgbClr val="0070C0"/>
                </a:solidFill>
                <a:highlight>
                  <a:srgbClr val="FFFF00"/>
                </a:highlight>
              </a:rPr>
              <a:t>9</a:t>
            </a:r>
            <a:r>
              <a:rPr lang="uk-UA" sz="3200" b="1" dirty="0" smtClean="0">
                <a:solidFill>
                  <a:srgbClr val="0070C0"/>
                </a:solidFill>
                <a:highlight>
                  <a:srgbClr val="FFFF00"/>
                </a:highlight>
              </a:rPr>
              <a:t>0</a:t>
            </a:r>
            <a:endParaRPr lang="uk-UA" sz="3200" b="1" dirty="0">
              <a:solidFill>
                <a:srgbClr val="0070C0"/>
              </a:solidFill>
              <a:highlight>
                <a:srgbClr val="FFFF00"/>
              </a:highlight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0A2C1AEC-60CF-40A4-BE08-480F66D47F20}"/>
              </a:ext>
            </a:extLst>
          </p:cNvPr>
          <p:cNvSpPr/>
          <p:nvPr/>
        </p:nvSpPr>
        <p:spPr>
          <a:xfrm>
            <a:off x="7268277" y="1869208"/>
            <a:ext cx="15351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3200" b="1" dirty="0" smtClean="0">
                <a:solidFill>
                  <a:srgbClr val="0070C0"/>
                </a:solidFill>
                <a:highlight>
                  <a:srgbClr val="FFFF00"/>
                </a:highlight>
              </a:rPr>
              <a:t>360 </a:t>
            </a:r>
            <a:r>
              <a:rPr lang="uk-UA" sz="3200" b="1" dirty="0">
                <a:solidFill>
                  <a:srgbClr val="0070C0"/>
                </a:solidFill>
                <a:highlight>
                  <a:srgbClr val="FFFF00"/>
                </a:highlight>
              </a:rPr>
              <a:t>: 4</a:t>
            </a:r>
            <a:r>
              <a:rPr lang="uk-UA" sz="3200" b="1" dirty="0">
                <a:solidFill>
                  <a:srgbClr val="0070C0"/>
                </a:solidFill>
              </a:rPr>
              <a:t> 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C56D4C19-D1FC-4F57-A590-256038AE7DF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760" t="8257" r="13626" b="9897"/>
          <a:stretch/>
        </p:blipFill>
        <p:spPr>
          <a:xfrm>
            <a:off x="1790882" y="2946372"/>
            <a:ext cx="1740167" cy="1775888"/>
          </a:xfrm>
          <a:prstGeom prst="ellipse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2302560-0673-4E43-BFA0-5E320423004D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81983" y="889502"/>
            <a:ext cx="2098096" cy="2098096"/>
          </a:xfrm>
          <a:prstGeom prst="ellipse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EE1ED5D0-C50A-4EBA-BF55-4F46CD1B50C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979" t="12563" r="15258" b="21312"/>
          <a:stretch/>
        </p:blipFill>
        <p:spPr>
          <a:xfrm>
            <a:off x="4750835" y="585684"/>
            <a:ext cx="1968759" cy="1866123"/>
          </a:xfrm>
          <a:prstGeom prst="ellipse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3047AEC7-EB05-4DBC-A9B9-FBF00029DAD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121" t="7813" r="6777" b="8541"/>
          <a:stretch/>
        </p:blipFill>
        <p:spPr>
          <a:xfrm>
            <a:off x="8479049" y="2423224"/>
            <a:ext cx="1922105" cy="1867298"/>
          </a:xfrm>
          <a:prstGeom prst="ellipse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9A750718-FE04-4520-A565-4F9DF57E5490}"/>
              </a:ext>
            </a:extLst>
          </p:cNvPr>
          <p:cNvSpPr/>
          <p:nvPr/>
        </p:nvSpPr>
        <p:spPr>
          <a:xfrm>
            <a:off x="1917375" y="3834319"/>
            <a:ext cx="11240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solidFill>
                  <a:srgbClr val="0070C0"/>
                </a:solidFill>
                <a:highlight>
                  <a:srgbClr val="FFFF00"/>
                </a:highlight>
              </a:rPr>
              <a:t>20· </a:t>
            </a:r>
            <a:r>
              <a:rPr lang="uk-UA" sz="3200" b="1" dirty="0">
                <a:solidFill>
                  <a:srgbClr val="0070C0"/>
                </a:solidFill>
                <a:highlight>
                  <a:srgbClr val="FFFF00"/>
                </a:highlight>
              </a:rPr>
              <a:t>3</a:t>
            </a:r>
            <a:endParaRPr lang="uk-UA" sz="3200" dirty="0">
              <a:solidFill>
                <a:srgbClr val="0070C0"/>
              </a:solidFill>
              <a:highlight>
                <a:srgbClr val="FFFF00"/>
              </a:highlight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DD95F576-A7A6-4D9B-978B-93A119553E55}"/>
              </a:ext>
            </a:extLst>
          </p:cNvPr>
          <p:cNvSpPr/>
          <p:nvPr/>
        </p:nvSpPr>
        <p:spPr>
          <a:xfrm>
            <a:off x="2915876" y="1952839"/>
            <a:ext cx="14421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>
                <a:solidFill>
                  <a:srgbClr val="0070C0"/>
                </a:solidFill>
                <a:highlight>
                  <a:srgbClr val="FFFF00"/>
                </a:highlight>
              </a:rPr>
              <a:t>6</a:t>
            </a:r>
            <a:r>
              <a:rPr lang="uk-UA" sz="3200" b="1" dirty="0" smtClean="0">
                <a:solidFill>
                  <a:srgbClr val="0070C0"/>
                </a:solidFill>
                <a:highlight>
                  <a:srgbClr val="FFFF00"/>
                </a:highlight>
              </a:rPr>
              <a:t>· 7  </a:t>
            </a:r>
            <a:endParaRPr lang="uk-UA" dirty="0">
              <a:highlight>
                <a:srgbClr val="FFFF00"/>
              </a:highlight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7AC4F261-DF9D-4D8E-915B-5FDDA8A3B89A}"/>
              </a:ext>
            </a:extLst>
          </p:cNvPr>
          <p:cNvSpPr/>
          <p:nvPr/>
        </p:nvSpPr>
        <p:spPr>
          <a:xfrm>
            <a:off x="4967198" y="1633612"/>
            <a:ext cx="8947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0070C0"/>
                </a:solidFill>
                <a:highlight>
                  <a:srgbClr val="FFFF00"/>
                </a:highlight>
              </a:rPr>
              <a:t>8· </a:t>
            </a:r>
            <a:r>
              <a:rPr lang="uk-UA" sz="3200" b="1" dirty="0" smtClean="0">
                <a:solidFill>
                  <a:srgbClr val="0070C0"/>
                </a:solidFill>
                <a:highlight>
                  <a:srgbClr val="FFFF00"/>
                </a:highlight>
              </a:rPr>
              <a:t>2</a:t>
            </a:r>
            <a:endParaRPr lang="uk-UA" dirty="0">
              <a:highlight>
                <a:srgbClr val="FFFF00"/>
              </a:highlight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926A7C58-358F-45F6-B04C-7ED417C6A077}"/>
              </a:ext>
            </a:extLst>
          </p:cNvPr>
          <p:cNvSpPr/>
          <p:nvPr/>
        </p:nvSpPr>
        <p:spPr>
          <a:xfrm>
            <a:off x="8940607" y="3387049"/>
            <a:ext cx="13340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0070C0"/>
                </a:solidFill>
                <a:highlight>
                  <a:srgbClr val="FFFF00"/>
                </a:highlight>
              </a:rPr>
              <a:t>4</a:t>
            </a:r>
            <a:r>
              <a:rPr lang="uk-UA" sz="3200" b="1" dirty="0" smtClean="0">
                <a:solidFill>
                  <a:srgbClr val="0070C0"/>
                </a:solidFill>
                <a:highlight>
                  <a:srgbClr val="FFFF00"/>
                </a:highlight>
              </a:rPr>
              <a:t>0 </a:t>
            </a:r>
            <a:r>
              <a:rPr lang="uk-UA" sz="3200" b="1" dirty="0">
                <a:solidFill>
                  <a:srgbClr val="0070C0"/>
                </a:solidFill>
                <a:highlight>
                  <a:srgbClr val="FFFF00"/>
                </a:highlight>
              </a:rPr>
              <a:t>: 4</a:t>
            </a:r>
            <a:r>
              <a:rPr lang="uk-UA" sz="3200" b="1" dirty="0">
                <a:solidFill>
                  <a:srgbClr val="0070C0"/>
                </a:solidFill>
              </a:rPr>
              <a:t> </a:t>
            </a:r>
            <a:endParaRPr lang="uk-UA" dirty="0"/>
          </a:p>
        </p:txBody>
      </p: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CCCE78DA-F1C5-43D8-B464-B08782B319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93417" y="4419117"/>
            <a:ext cx="1983729" cy="1983729"/>
          </a:xfrm>
          <a:prstGeom prst="ellipse">
            <a:avLst/>
          </a:prstGeom>
        </p:spPr>
      </p:pic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CA485A22-8FE6-41B5-8FE8-EE31447F8C18}"/>
              </a:ext>
            </a:extLst>
          </p:cNvPr>
          <p:cNvSpPr/>
          <p:nvPr/>
        </p:nvSpPr>
        <p:spPr>
          <a:xfrm>
            <a:off x="7876835" y="5482666"/>
            <a:ext cx="15632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0070C0"/>
                </a:solidFill>
                <a:highlight>
                  <a:srgbClr val="FFFF00"/>
                </a:highlight>
              </a:rPr>
              <a:t>5</a:t>
            </a:r>
            <a:r>
              <a:rPr lang="uk-UA" sz="3200" b="1" dirty="0" smtClean="0">
                <a:solidFill>
                  <a:srgbClr val="0070C0"/>
                </a:solidFill>
                <a:highlight>
                  <a:srgbClr val="FFFF00"/>
                </a:highlight>
              </a:rPr>
              <a:t>00 </a:t>
            </a:r>
            <a:r>
              <a:rPr lang="uk-UA" sz="3200" b="1" dirty="0">
                <a:solidFill>
                  <a:srgbClr val="0070C0"/>
                </a:solidFill>
                <a:highlight>
                  <a:srgbClr val="FFFF00"/>
                </a:highlight>
              </a:rPr>
              <a:t>: 5</a:t>
            </a:r>
            <a:r>
              <a:rPr lang="uk-UA" sz="3200" b="1" dirty="0">
                <a:solidFill>
                  <a:srgbClr val="0070C0"/>
                </a:solidFill>
              </a:rPr>
              <a:t> </a:t>
            </a:r>
            <a:endParaRPr lang="uk-UA" dirty="0"/>
          </a:p>
        </p:txBody>
      </p: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0049A88B-E5C8-4F03-B597-898035B1D2DD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7878" t="9534" r="8869" b="8288"/>
          <a:stretch/>
        </p:blipFill>
        <p:spPr>
          <a:xfrm>
            <a:off x="4848329" y="4863010"/>
            <a:ext cx="2009683" cy="1983729"/>
          </a:xfrm>
          <a:prstGeom prst="ellipse">
            <a:avLst/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D2DDB6AE-C831-441B-9504-64DA9ED8BDB1}"/>
              </a:ext>
            </a:extLst>
          </p:cNvPr>
          <p:cNvSpPr/>
          <p:nvPr/>
        </p:nvSpPr>
        <p:spPr>
          <a:xfrm>
            <a:off x="5065532" y="5824683"/>
            <a:ext cx="1447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solidFill>
                  <a:srgbClr val="0070C0"/>
                </a:solidFill>
                <a:highlight>
                  <a:srgbClr val="FFFF00"/>
                </a:highlight>
              </a:rPr>
              <a:t>30 </a:t>
            </a:r>
            <a:r>
              <a:rPr lang="uk-UA" sz="3200" b="1" dirty="0">
                <a:solidFill>
                  <a:srgbClr val="0070C0"/>
                </a:solidFill>
                <a:highlight>
                  <a:srgbClr val="FFFF00"/>
                </a:highlight>
              </a:rPr>
              <a:t>: </a:t>
            </a:r>
            <a:r>
              <a:rPr lang="uk-UA" sz="3200" b="1" dirty="0" smtClean="0">
                <a:solidFill>
                  <a:srgbClr val="0070C0"/>
                </a:solidFill>
                <a:highlight>
                  <a:srgbClr val="FFFF00"/>
                </a:highlight>
              </a:rPr>
              <a:t>10</a:t>
            </a:r>
            <a:endParaRPr lang="uk-UA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77C5817A-0E71-43AC-8592-6BC87FFD39DE}"/>
              </a:ext>
            </a:extLst>
          </p:cNvPr>
          <p:cNvSpPr/>
          <p:nvPr/>
        </p:nvSpPr>
        <p:spPr>
          <a:xfrm>
            <a:off x="2915877" y="1973868"/>
            <a:ext cx="1301563" cy="578163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1" name="Прямоугольник 20">
            <a:extLst>
              <a:ext uri="{FF2B5EF4-FFF2-40B4-BE49-F238E27FC236}">
                <a16:creationId xmlns="" xmlns:a16="http://schemas.microsoft.com/office/drawing/2014/main" id="{1FB90061-ED56-4C48-8793-46E3C85A0575}"/>
              </a:ext>
            </a:extLst>
          </p:cNvPr>
          <p:cNvSpPr/>
          <p:nvPr/>
        </p:nvSpPr>
        <p:spPr>
          <a:xfrm>
            <a:off x="5065532" y="5824683"/>
            <a:ext cx="1654045" cy="578163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" name="Прямоугольник 21">
            <a:extLst>
              <a:ext uri="{FF2B5EF4-FFF2-40B4-BE49-F238E27FC236}">
                <a16:creationId xmlns="" xmlns:a16="http://schemas.microsoft.com/office/drawing/2014/main" id="{432032B3-75F7-40CE-B628-4279D8E1C634}"/>
              </a:ext>
            </a:extLst>
          </p:cNvPr>
          <p:cNvSpPr/>
          <p:nvPr/>
        </p:nvSpPr>
        <p:spPr>
          <a:xfrm>
            <a:off x="8940605" y="3433787"/>
            <a:ext cx="1174008" cy="538035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6040D21F-22B0-4FEA-93C4-8C928824AFF4}"/>
              </a:ext>
            </a:extLst>
          </p:cNvPr>
          <p:cNvSpPr/>
          <p:nvPr/>
        </p:nvSpPr>
        <p:spPr>
          <a:xfrm>
            <a:off x="2798141" y="5708305"/>
            <a:ext cx="1532003" cy="578163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Прямоугольник 23">
            <a:extLst>
              <a:ext uri="{FF2B5EF4-FFF2-40B4-BE49-F238E27FC236}">
                <a16:creationId xmlns="" xmlns:a16="http://schemas.microsoft.com/office/drawing/2014/main" id="{1B72CBF8-2AF2-491D-B17A-87C210F09741}"/>
              </a:ext>
            </a:extLst>
          </p:cNvPr>
          <p:cNvSpPr/>
          <p:nvPr/>
        </p:nvSpPr>
        <p:spPr>
          <a:xfrm>
            <a:off x="7876837" y="5535601"/>
            <a:ext cx="1460995" cy="578163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BB85E522-C58E-4DFE-B41B-CA28B91A17EA}"/>
              </a:ext>
            </a:extLst>
          </p:cNvPr>
          <p:cNvSpPr/>
          <p:nvPr/>
        </p:nvSpPr>
        <p:spPr>
          <a:xfrm>
            <a:off x="5010825" y="1649469"/>
            <a:ext cx="1427299" cy="578163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401C57E3-3762-47AE-9114-9885619C165D}"/>
              </a:ext>
            </a:extLst>
          </p:cNvPr>
          <p:cNvSpPr/>
          <p:nvPr/>
        </p:nvSpPr>
        <p:spPr>
          <a:xfrm>
            <a:off x="1917375" y="3834319"/>
            <a:ext cx="1353256" cy="578163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397F148D-132C-4AB8-A247-D5ADC025FA16}"/>
              </a:ext>
            </a:extLst>
          </p:cNvPr>
          <p:cNvSpPr/>
          <p:nvPr/>
        </p:nvSpPr>
        <p:spPr>
          <a:xfrm>
            <a:off x="7361853" y="1869221"/>
            <a:ext cx="1378147" cy="554029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2982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866134"/>
          </a:xfrm>
        </p:spPr>
        <p:txBody>
          <a:bodyPr/>
          <a:lstStyle/>
          <a:p>
            <a:r>
              <a:rPr lang="uk-UA" dirty="0" smtClean="0"/>
              <a:t> </a:t>
            </a:r>
            <a:br>
              <a:rPr lang="uk-UA" dirty="0" smtClean="0"/>
            </a:br>
            <a:r>
              <a:rPr lang="uk-UA" sz="6000" b="1" i="1" dirty="0" smtClean="0"/>
              <a:t>Дванадцяте  лютого</a:t>
            </a:r>
            <a:br>
              <a:rPr lang="uk-UA" sz="6000" b="1" i="1" dirty="0" smtClean="0"/>
            </a:br>
            <a:r>
              <a:rPr lang="uk-UA" sz="6000" b="1" i="1" dirty="0" smtClean="0"/>
              <a:t>Класна робота</a:t>
            </a:r>
            <a:endParaRPr lang="ru-RU" sz="6000" b="1" i="1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49" y="2848663"/>
            <a:ext cx="3310736" cy="3674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56862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10972800" cy="1143000"/>
          </a:xfrm>
        </p:spPr>
        <p:txBody>
          <a:bodyPr/>
          <a:lstStyle/>
          <a:p>
            <a:pPr eaLnBrk="1" hangingPunct="1"/>
            <a:r>
              <a:rPr lang="uk-UA" altLang="ru-RU" sz="6000" b="1" smtClean="0"/>
              <a:t>Хвилинка каліграфії</a:t>
            </a:r>
          </a:p>
        </p:txBody>
      </p:sp>
      <p:sp>
        <p:nvSpPr>
          <p:cNvPr id="4" name="Прямоугольник 3">
            <a:extLst>
              <a:ext uri="{FF2B5EF4-FFF2-40B4-BE49-F238E27FC236}"/>
            </a:extLst>
          </p:cNvPr>
          <p:cNvSpPr/>
          <p:nvPr/>
        </p:nvSpPr>
        <p:spPr>
          <a:xfrm>
            <a:off x="1714503" y="2143125"/>
            <a:ext cx="4000500" cy="3143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uk-UA">
              <a:solidFill>
                <a:prstClr val="white"/>
              </a:solidFill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/>
            </a:extLst>
          </p:cNvPr>
          <p:cNvCxnSpPr/>
          <p:nvPr/>
        </p:nvCxnSpPr>
        <p:spPr>
          <a:xfrm flipV="1">
            <a:off x="3714760" y="2143125"/>
            <a:ext cx="2000249" cy="1214438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/>
            </a:extLst>
          </p:cNvPr>
          <p:cNvCxnSpPr>
            <a:endCxn id="4" idx="2"/>
          </p:cNvCxnSpPr>
          <p:nvPr/>
        </p:nvCxnSpPr>
        <p:spPr>
          <a:xfrm rot="5400000">
            <a:off x="3143251" y="2714625"/>
            <a:ext cx="3143250" cy="200024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1" name="Прямоугольник 10">
            <a:extLst>
              <a:ext uri="{FF2B5EF4-FFF2-40B4-BE49-F238E27FC236}"/>
            </a:extLst>
          </p:cNvPr>
          <p:cNvSpPr/>
          <p:nvPr/>
        </p:nvSpPr>
        <p:spPr>
          <a:xfrm>
            <a:off x="6667503" y="2143125"/>
            <a:ext cx="4000500" cy="31432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12" name="Овал 11">
            <a:extLst>
              <a:ext uri="{FF2B5EF4-FFF2-40B4-BE49-F238E27FC236}"/>
            </a:extLst>
          </p:cNvPr>
          <p:cNvSpPr/>
          <p:nvPr/>
        </p:nvSpPr>
        <p:spPr>
          <a:xfrm rot="1060816">
            <a:off x="8223251" y="2116138"/>
            <a:ext cx="2324100" cy="3249612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13" name="Овал 12">
            <a:extLst>
              <a:ext uri="{FF2B5EF4-FFF2-40B4-BE49-F238E27FC236}"/>
            </a:extLst>
          </p:cNvPr>
          <p:cNvSpPr/>
          <p:nvPr/>
        </p:nvSpPr>
        <p:spPr>
          <a:xfrm>
            <a:off x="3619500" y="3143250"/>
            <a:ext cx="38100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uk-UA">
              <a:solidFill>
                <a:prstClr val="white"/>
              </a:solidFill>
            </a:endParaRPr>
          </a:p>
        </p:txBody>
      </p:sp>
      <p:sp>
        <p:nvSpPr>
          <p:cNvPr id="14" name="Овал 13">
            <a:extLst>
              <a:ext uri="{FF2B5EF4-FFF2-40B4-BE49-F238E27FC236}"/>
            </a:extLst>
          </p:cNvPr>
          <p:cNvSpPr/>
          <p:nvPr/>
        </p:nvSpPr>
        <p:spPr>
          <a:xfrm>
            <a:off x="10191751" y="2428875"/>
            <a:ext cx="38100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uk-UA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133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6.33673E-6 C 0.07621 -0.10638 0.15243 -0.21253 0.15069 -0.16396 C 0.14896 -0.1154 0.01614 0.21416 -0.01076 0.29094 " pathEditMode="relative" ptsTypes="aaA">
                                      <p:cBhvr>
                                        <p:cTn id="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8 -0.04371 C -0.07014 -0.07516 -0.14531 -0.00393 -0.18489 0.11425 C -0.22396 0.23335 -0.21146 0.35615 -0.15798 0.38761 C -0.10451 0.41952 -0.02847 0.34783 0.01007 0.22803 C 0.04861 0.10916 0.03698 -0.01179 -0.0158 -0.04371 Z " pathEditMode="relative" rAng="1422036" ptsTypes="fffff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53" y="215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/>
            </a:extLst>
          </p:cNvPr>
          <p:cNvSpPr/>
          <p:nvPr/>
        </p:nvSpPr>
        <p:spPr>
          <a:xfrm>
            <a:off x="571461" y="2500306"/>
            <a:ext cx="2019947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>
              <a:defRPr/>
            </a:pPr>
            <a:r>
              <a:rPr lang="ru-RU" sz="9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Arial" charset="0"/>
              </a:rPr>
              <a:t>10</a:t>
            </a:r>
          </a:p>
        </p:txBody>
      </p:sp>
      <p:sp>
        <p:nvSpPr>
          <p:cNvPr id="6" name="Прямоугольник 5">
            <a:extLst>
              <a:ext uri="{FF2B5EF4-FFF2-40B4-BE49-F238E27FC236}"/>
            </a:extLst>
          </p:cNvPr>
          <p:cNvSpPr/>
          <p:nvPr/>
        </p:nvSpPr>
        <p:spPr>
          <a:xfrm>
            <a:off x="2762228" y="2428868"/>
            <a:ext cx="2952771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>
              <a:defRPr/>
            </a:pPr>
            <a:r>
              <a:rPr lang="ru-RU" sz="9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Arial" charset="0"/>
              </a:rPr>
              <a:t>150</a:t>
            </a:r>
          </a:p>
        </p:txBody>
      </p:sp>
      <p:sp>
        <p:nvSpPr>
          <p:cNvPr id="7" name="Прямоугольник 6">
            <a:extLst>
              <a:ext uri="{FF2B5EF4-FFF2-40B4-BE49-F238E27FC236}"/>
            </a:extLst>
          </p:cNvPr>
          <p:cNvSpPr/>
          <p:nvPr/>
        </p:nvSpPr>
        <p:spPr>
          <a:xfrm>
            <a:off x="6000749" y="2428868"/>
            <a:ext cx="2952771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>
              <a:defRPr/>
            </a:pPr>
            <a:r>
              <a:rPr lang="ru-RU" sz="9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Arial" charset="0"/>
              </a:rPr>
              <a:t>300</a:t>
            </a:r>
          </a:p>
        </p:txBody>
      </p:sp>
      <p:sp>
        <p:nvSpPr>
          <p:cNvPr id="8" name="Прямоугольник 7">
            <a:extLst>
              <a:ext uri="{FF2B5EF4-FFF2-40B4-BE49-F238E27FC236}"/>
            </a:extLst>
          </p:cNvPr>
          <p:cNvSpPr/>
          <p:nvPr/>
        </p:nvSpPr>
        <p:spPr>
          <a:xfrm>
            <a:off x="8953521" y="2357430"/>
            <a:ext cx="2952771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>
              <a:defRPr/>
            </a:pPr>
            <a:r>
              <a:rPr lang="ru-RU" sz="9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Arial" charset="0"/>
              </a:rPr>
              <a:t>400</a:t>
            </a:r>
          </a:p>
        </p:txBody>
      </p:sp>
    </p:spTree>
    <p:extLst>
      <p:ext uri="{BB962C8B-B14F-4D97-AF65-F5344CB8AC3E}">
        <p14:creationId xmlns:p14="http://schemas.microsoft.com/office/powerpoint/2010/main" val="765527956"/>
      </p:ext>
    </p:extLst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0070C0"/>
                </a:solidFill>
              </a:rPr>
              <a:t>Вправа</a:t>
            </a:r>
            <a:r>
              <a:rPr lang="ru-RU" b="1" dirty="0" smtClean="0">
                <a:solidFill>
                  <a:srgbClr val="0070C0"/>
                </a:solidFill>
              </a:rPr>
              <a:t> «</a:t>
            </a:r>
            <a:r>
              <a:rPr lang="ru-RU" b="1" dirty="0" err="1" smtClean="0">
                <a:solidFill>
                  <a:srgbClr val="0070C0"/>
                </a:solidFill>
              </a:rPr>
              <a:t>Кубування</a:t>
            </a:r>
            <a:r>
              <a:rPr lang="ru-RU" b="1" dirty="0" smtClean="0">
                <a:solidFill>
                  <a:srgbClr val="0070C0"/>
                </a:solidFill>
              </a:rPr>
              <a:t>»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xmlns:lc="http://schemas.openxmlformats.org/drawingml/2006/lockedCanvas" id="{AC800015-F109-5565-9977-3F6CAED38C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10579" y="1847459"/>
            <a:ext cx="8681421" cy="2926322"/>
          </a:xfrm>
          <a:prstGeom prst="rect">
            <a:avLst/>
          </a:prstGeom>
        </p:spPr>
      </p:pic>
      <p:pic>
        <p:nvPicPr>
          <p:cNvPr id="5" name="Picture 9" descr="Картинки по запросу &quot;зразок кубика блума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16" t="21429" r="29285" b="29285"/>
          <a:stretch>
            <a:fillRect/>
          </a:stretch>
        </p:blipFill>
        <p:spPr bwMode="auto">
          <a:xfrm>
            <a:off x="139851" y="1023915"/>
            <a:ext cx="3233242" cy="246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9987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ChangeArrowheads="1"/>
          </p:cNvSpPr>
          <p:nvPr/>
        </p:nvSpPr>
        <p:spPr bwMode="auto">
          <a:xfrm>
            <a:off x="2" y="277030"/>
            <a:ext cx="1200150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uk-UA" altLang="ru-RU" sz="36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uk-UA" alt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Вправа «</a:t>
            </a:r>
            <a:r>
              <a:rPr lang="uk-UA" altLang="ru-RU" sz="3600" b="1" u="sng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Кубування</a:t>
            </a:r>
            <a:r>
              <a:rPr lang="uk-UA" altLang="ru-RU" sz="36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ru-RU" altLang="ru-RU" sz="36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uk-UA" altLang="ru-RU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Кожна грань містить завдання. Я кидаю куба до будь-якого учня…Ви ловите і отримуєте своє завдання. Якщо ви сумніваєтесь у правильності відповіді, то можна попросити однокласника допомогти</a:t>
            </a:r>
          </a:p>
        </p:txBody>
      </p:sp>
      <p:pic>
        <p:nvPicPr>
          <p:cNvPr id="10243" name="Picture 9" descr="Картинки по запросу &quot;зразок кубика блум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16" t="21429" r="29285" b="29285"/>
          <a:stretch>
            <a:fillRect/>
          </a:stretch>
        </p:blipFill>
        <p:spPr bwMode="auto">
          <a:xfrm>
            <a:off x="7541111" y="3732965"/>
            <a:ext cx="3819040" cy="2907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377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6000" b="1" i="1" dirty="0" smtClean="0">
                <a:solidFill>
                  <a:srgbClr val="7030A0"/>
                </a:solidFill>
              </a:rPr>
              <a:t>Тема  інтегрованого уроку</a:t>
            </a:r>
            <a:endParaRPr lang="ru-RU" sz="6000" b="1" i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0875" y="1600201"/>
            <a:ext cx="10972800" cy="4525963"/>
          </a:xfrm>
        </p:spPr>
        <p:txBody>
          <a:bodyPr/>
          <a:lstStyle/>
          <a:p>
            <a:pPr marL="0" indent="0">
              <a:buNone/>
            </a:pPr>
            <a:r>
              <a:rPr lang="uk-UA" sz="4400" b="1" i="1" dirty="0" smtClean="0"/>
              <a:t>Математика.</a:t>
            </a:r>
            <a:r>
              <a:rPr lang="uk-UA" sz="4400" b="1" i="1" dirty="0" smtClean="0">
                <a:solidFill>
                  <a:srgbClr val="0070C0"/>
                </a:solidFill>
              </a:rPr>
              <a:t> Множення круглих чисел. Ознайомлення  із задачами на пропорційне ділення.</a:t>
            </a:r>
          </a:p>
          <a:p>
            <a:pPr marL="0" indent="0">
              <a:buNone/>
            </a:pPr>
            <a:r>
              <a:rPr lang="uk-UA" sz="4400" b="1" i="1" dirty="0" smtClean="0"/>
              <a:t>ЯДС. </a:t>
            </a:r>
            <a:r>
              <a:rPr lang="uk-UA" sz="4400" b="1" i="1" dirty="0" smtClean="0">
                <a:solidFill>
                  <a:srgbClr val="0070C0"/>
                </a:solidFill>
              </a:rPr>
              <a:t>Сонце – джерело світла і тепла на Землі. Планети сонячної системи.</a:t>
            </a:r>
          </a:p>
          <a:p>
            <a:pPr marL="0" indent="0">
              <a:buNone/>
            </a:pPr>
            <a:r>
              <a:rPr lang="uk-UA" sz="4400" b="1" i="1" dirty="0" smtClean="0"/>
              <a:t>Мистецтво</a:t>
            </a:r>
            <a:r>
              <a:rPr lang="uk-UA" sz="4400" b="1" i="1" dirty="0" smtClean="0">
                <a:solidFill>
                  <a:srgbClr val="0070C0"/>
                </a:solidFill>
              </a:rPr>
              <a:t>. Малювання сонечка.</a:t>
            </a:r>
            <a:endParaRPr lang="ru-RU" sz="44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1958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5400" b="1" i="1" dirty="0" smtClean="0">
                <a:solidFill>
                  <a:srgbClr val="7030A0"/>
                </a:solidFill>
              </a:rPr>
              <a:t>Мета уроку</a:t>
            </a:r>
            <a:endParaRPr lang="ru-RU" sz="5400" b="1" i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 smtClean="0"/>
              <a:t>	</a:t>
            </a:r>
            <a:r>
              <a:rPr lang="ru-RU" b="1" i="1" dirty="0" err="1" smtClean="0"/>
              <a:t>Формувати</a:t>
            </a:r>
            <a:r>
              <a:rPr lang="ru-RU" b="1" i="1" dirty="0" smtClean="0"/>
              <a:t> </a:t>
            </a:r>
            <a:r>
              <a:rPr lang="ru-RU" b="1" i="1" dirty="0" err="1"/>
              <a:t>вміння</a:t>
            </a:r>
            <a:r>
              <a:rPr lang="ru-RU" b="1" i="1" dirty="0"/>
              <a:t> </a:t>
            </a:r>
            <a:r>
              <a:rPr lang="ru-RU" b="1" i="1" dirty="0" err="1"/>
              <a:t>множити</a:t>
            </a:r>
            <a:r>
              <a:rPr lang="ru-RU" b="1" i="1" dirty="0"/>
              <a:t> </a:t>
            </a:r>
            <a:r>
              <a:rPr lang="ru-RU" b="1" i="1" dirty="0" err="1"/>
              <a:t>круглі</a:t>
            </a:r>
            <a:r>
              <a:rPr lang="ru-RU" b="1" i="1" dirty="0"/>
              <a:t> </a:t>
            </a:r>
            <a:r>
              <a:rPr lang="ru-RU" b="1" i="1" dirty="0" err="1"/>
              <a:t>багатоцифрові</a:t>
            </a:r>
            <a:r>
              <a:rPr lang="ru-RU" b="1" i="1" dirty="0"/>
              <a:t> числа на </a:t>
            </a:r>
            <a:r>
              <a:rPr lang="ru-RU" b="1" i="1" dirty="0" err="1"/>
              <a:t>одноцифрове</a:t>
            </a:r>
            <a:r>
              <a:rPr lang="ru-RU" b="1" i="1" dirty="0"/>
              <a:t> число, </a:t>
            </a:r>
            <a:r>
              <a:rPr lang="ru-RU" b="1" i="1" dirty="0" err="1"/>
              <a:t>ознайомити</a:t>
            </a:r>
            <a:r>
              <a:rPr lang="ru-RU" b="1" i="1" dirty="0"/>
              <a:t> </a:t>
            </a:r>
            <a:r>
              <a:rPr lang="ru-RU" b="1" i="1" dirty="0" err="1"/>
              <a:t>із</a:t>
            </a:r>
            <a:r>
              <a:rPr lang="ru-RU" b="1" i="1" dirty="0"/>
              <a:t> задачами на </a:t>
            </a:r>
            <a:r>
              <a:rPr lang="ru-RU" b="1" i="1" dirty="0" err="1"/>
              <a:t>пропорційне</a:t>
            </a:r>
            <a:r>
              <a:rPr lang="ru-RU" b="1" i="1" dirty="0"/>
              <a:t> </a:t>
            </a:r>
            <a:r>
              <a:rPr lang="ru-RU" b="1" i="1" dirty="0" err="1"/>
              <a:t>ділення</a:t>
            </a:r>
            <a:r>
              <a:rPr lang="ru-RU" b="1" i="1" dirty="0"/>
              <a:t>; </a:t>
            </a:r>
            <a:r>
              <a:rPr lang="ru-RU" b="1" i="1" dirty="0" err="1"/>
              <a:t>удосконалювати</a:t>
            </a:r>
            <a:r>
              <a:rPr lang="ru-RU" b="1" i="1" dirty="0"/>
              <a:t> </a:t>
            </a:r>
            <a:r>
              <a:rPr lang="ru-RU" b="1" i="1" dirty="0" err="1"/>
              <a:t>обчислювальні</a:t>
            </a:r>
            <a:r>
              <a:rPr lang="ru-RU" b="1" i="1" dirty="0"/>
              <a:t> </a:t>
            </a:r>
            <a:r>
              <a:rPr lang="ru-RU" b="1" i="1" dirty="0" err="1" smtClean="0"/>
              <a:t>навички</a:t>
            </a:r>
            <a:r>
              <a:rPr lang="ru-RU" b="1" i="1" dirty="0" smtClean="0"/>
              <a:t> </a:t>
            </a:r>
            <a:r>
              <a:rPr lang="ru-RU" b="1" i="1" dirty="0" err="1" smtClean="0"/>
              <a:t>множення</a:t>
            </a:r>
            <a:r>
              <a:rPr lang="ru-RU" b="1" i="1" dirty="0" smtClean="0"/>
              <a:t> та </a:t>
            </a:r>
            <a:r>
              <a:rPr lang="ru-RU" b="1" i="1" dirty="0" err="1" smtClean="0"/>
              <a:t>ділення</a:t>
            </a:r>
            <a:r>
              <a:rPr lang="ru-RU" b="1" i="1" dirty="0" smtClean="0"/>
              <a:t>  </a:t>
            </a:r>
            <a:r>
              <a:rPr lang="ru-RU" b="1" i="1" dirty="0" err="1"/>
              <a:t>багатоцифрових</a:t>
            </a:r>
            <a:r>
              <a:rPr lang="ru-RU" b="1" i="1" dirty="0"/>
              <a:t> чисел; </a:t>
            </a:r>
            <a:r>
              <a:rPr lang="ru-RU" b="1" i="1" dirty="0" err="1"/>
              <a:t>розвивати</a:t>
            </a:r>
            <a:r>
              <a:rPr lang="ru-RU" b="1" i="1" dirty="0"/>
              <a:t> </a:t>
            </a:r>
            <a:r>
              <a:rPr lang="ru-RU" b="1" i="1" dirty="0" err="1"/>
              <a:t>вміння</a:t>
            </a:r>
            <a:r>
              <a:rPr lang="ru-RU" b="1" i="1" dirty="0"/>
              <a:t> </a:t>
            </a:r>
            <a:r>
              <a:rPr lang="ru-RU" b="1" i="1" dirty="0" err="1"/>
              <a:t>аналізувати</a:t>
            </a:r>
            <a:r>
              <a:rPr lang="ru-RU" b="1" i="1" dirty="0"/>
              <a:t>, </a:t>
            </a:r>
            <a:r>
              <a:rPr lang="ru-RU" b="1" i="1" dirty="0" err="1"/>
              <a:t>логічне</a:t>
            </a:r>
            <a:r>
              <a:rPr lang="ru-RU" b="1" i="1" dirty="0"/>
              <a:t> </a:t>
            </a:r>
            <a:r>
              <a:rPr lang="ru-RU" b="1" i="1" dirty="0" err="1"/>
              <a:t>мислення</a:t>
            </a:r>
            <a:r>
              <a:rPr lang="ru-RU" b="1" i="1" dirty="0"/>
              <a:t>, </a:t>
            </a:r>
            <a:r>
              <a:rPr lang="ru-RU" b="1" i="1" dirty="0" err="1"/>
              <a:t>увагу</a:t>
            </a:r>
            <a:r>
              <a:rPr lang="ru-RU" b="1" i="1" dirty="0"/>
              <a:t>, </a:t>
            </a:r>
            <a:r>
              <a:rPr lang="ru-RU" b="1" i="1" dirty="0" err="1"/>
              <a:t>пам’ять</a:t>
            </a:r>
            <a:r>
              <a:rPr lang="ru-RU" b="1" i="1" dirty="0"/>
              <a:t>; </a:t>
            </a:r>
            <a:r>
              <a:rPr lang="ru-RU" b="1" i="1" dirty="0" err="1"/>
              <a:t>виховувати</a:t>
            </a:r>
            <a:r>
              <a:rPr lang="ru-RU" b="1" i="1" dirty="0"/>
              <a:t> </a:t>
            </a:r>
            <a:r>
              <a:rPr lang="ru-RU" b="1" i="1" dirty="0" err="1"/>
              <a:t>дружелюбність</a:t>
            </a:r>
            <a:r>
              <a:rPr lang="ru-RU" b="1" i="1" dirty="0"/>
              <a:t>, </a:t>
            </a:r>
            <a:r>
              <a:rPr lang="ru-RU" b="1" i="1" dirty="0" err="1"/>
              <a:t>бажання</a:t>
            </a:r>
            <a:r>
              <a:rPr lang="ru-RU" b="1" i="1" dirty="0"/>
              <a:t> </a:t>
            </a:r>
            <a:r>
              <a:rPr lang="ru-RU" b="1" i="1" dirty="0" err="1"/>
              <a:t>відпочивати</a:t>
            </a:r>
            <a:r>
              <a:rPr lang="ru-RU" b="1" i="1" dirty="0"/>
              <a:t> активно,  </a:t>
            </a:r>
            <a:r>
              <a:rPr lang="ru-RU" b="1" i="1" dirty="0" err="1"/>
              <a:t>любов</a:t>
            </a:r>
            <a:r>
              <a:rPr lang="ru-RU" b="1" i="1" dirty="0"/>
              <a:t> до </a:t>
            </a:r>
            <a:r>
              <a:rPr lang="ru-RU" b="1" i="1" dirty="0" err="1"/>
              <a:t>своєї</a:t>
            </a:r>
            <a:r>
              <a:rPr lang="ru-RU" b="1" i="1" dirty="0"/>
              <a:t> </a:t>
            </a:r>
            <a:r>
              <a:rPr lang="ru-RU" b="1" i="1" dirty="0" err="1"/>
              <a:t>землі</a:t>
            </a:r>
            <a:r>
              <a:rPr lang="ru-RU" b="1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24368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A2FA681E-A3DC-49FF-A516-B4F76B14C6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204" t="54013" r="55307" b="33062"/>
          <a:stretch/>
        </p:blipFill>
        <p:spPr>
          <a:xfrm>
            <a:off x="1082353" y="2603354"/>
            <a:ext cx="3775459" cy="289249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961ECF20-4F89-4181-9DEF-0197C4001C68}"/>
              </a:ext>
            </a:extLst>
          </p:cNvPr>
          <p:cNvSpPr/>
          <p:nvPr/>
        </p:nvSpPr>
        <p:spPr>
          <a:xfrm>
            <a:off x="816724" y="646344"/>
            <a:ext cx="11243461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>
                <a:solidFill>
                  <a:schemeClr val="accent2">
                    <a:lumMod val="75000"/>
                  </a:schemeClr>
                </a:solidFill>
              </a:rPr>
              <a:t>207. </a:t>
            </a:r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Порівняй усне і письмове множення круглих чисел.      </a:t>
            </a:r>
          </a:p>
          <a:p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     </a:t>
            </a:r>
            <a:r>
              <a:rPr lang="uk-UA" sz="2800" b="1" dirty="0">
                <a:solidFill>
                  <a:schemeClr val="accent2">
                    <a:lumMod val="75000"/>
                  </a:schemeClr>
                </a:solidFill>
                <a:highlight>
                  <a:srgbClr val="00FF00"/>
                </a:highlight>
              </a:rPr>
              <a:t>а)</a:t>
            </a:r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 (Усно). 160 · 400 = 16 · 10 · 4 · 100 = 16 · 4 · 10 · 100 =      </a:t>
            </a:r>
          </a:p>
          <a:p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           = 64 · 1000 = 64 000</a:t>
            </a:r>
          </a:p>
          <a:p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     </a:t>
            </a:r>
            <a:r>
              <a:rPr lang="uk-UA" sz="2800" b="1" dirty="0">
                <a:solidFill>
                  <a:schemeClr val="accent2">
                    <a:lumMod val="75000"/>
                  </a:schemeClr>
                </a:solidFill>
                <a:highlight>
                  <a:srgbClr val="00FF00"/>
                </a:highlight>
              </a:rPr>
              <a:t>б)</a:t>
            </a:r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  (Письмово).         Пояснення. </a:t>
            </a:r>
          </a:p>
          <a:p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Другий множник  підписуємо під </a:t>
            </a:r>
          </a:p>
          <a:p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першим так, щоб нулі обох множ- </a:t>
            </a:r>
          </a:p>
          <a:p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</a:t>
            </a:r>
            <a:r>
              <a:rPr lang="uk-UA" sz="2800" b="1" dirty="0" err="1">
                <a:solidFill>
                  <a:schemeClr val="accent2">
                    <a:lumMod val="75000"/>
                  </a:schemeClr>
                </a:solidFill>
              </a:rPr>
              <a:t>ників</a:t>
            </a:r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були праворуч.  </a:t>
            </a:r>
          </a:p>
          <a:p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Множимо 16 на 4 і отримуємо 64.</a:t>
            </a:r>
          </a:p>
          <a:p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До цього результату дописуємо </a:t>
            </a:r>
          </a:p>
          <a:p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стільки нулів, скільки їх є в обох </a:t>
            </a:r>
          </a:p>
          <a:p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множниках разом. Отримали  </a:t>
            </a:r>
          </a:p>
          <a:p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добуток 64 000.</a:t>
            </a: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0"/>
            <a:ext cx="89325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Метод «Шести капелюхів».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Білий капелюх: інформація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6" name="Picture 2" descr="C:\Users\TATIANA\Desktop\загружено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41771" y="1"/>
            <a:ext cx="834389" cy="7853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76050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4E21E416-C6BA-458B-9E09-1DD871EB4C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6981" y="249866"/>
            <a:ext cx="5468587" cy="1243692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C9DED5D0-99AB-4943-9E5D-01CEA2432A7D}"/>
              </a:ext>
            </a:extLst>
          </p:cNvPr>
          <p:cNvSpPr/>
          <p:nvPr/>
        </p:nvSpPr>
        <p:spPr>
          <a:xfrm>
            <a:off x="438960" y="230552"/>
            <a:ext cx="100864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chemeClr val="accent2">
                    <a:lumMod val="75000"/>
                  </a:schemeClr>
                </a:solidFill>
              </a:rPr>
              <a:t>208.      </a:t>
            </a:r>
            <a:r>
              <a:rPr lang="uk-UA" sz="3200" b="1" i="1" dirty="0">
                <a:solidFill>
                  <a:srgbClr val="0070C0"/>
                </a:solidFill>
              </a:rPr>
              <a:t>1 5 6 0 0                    2 9 0                    6 4 6 0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35E3ED8C-5032-4524-ABF5-6B6AEFBCEDCA}"/>
              </a:ext>
            </a:extLst>
          </p:cNvPr>
          <p:cNvSpPr/>
          <p:nvPr/>
        </p:nvSpPr>
        <p:spPr>
          <a:xfrm>
            <a:off x="2613395" y="588254"/>
            <a:ext cx="80217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i="1" dirty="0">
                <a:solidFill>
                  <a:srgbClr val="0070C0"/>
                </a:solidFill>
              </a:rPr>
              <a:t>3 0                          4 0 0                       5 0 </a:t>
            </a:r>
            <a:endParaRPr lang="uk-UA" dirty="0"/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="" xmlns:a16="http://schemas.microsoft.com/office/drawing/2014/main" id="{4F24BEC7-6A0C-4B93-9A75-851816FEFCE8}"/>
              </a:ext>
            </a:extLst>
          </p:cNvPr>
          <p:cNvCxnSpPr>
            <a:cxnSpLocks/>
          </p:cNvCxnSpPr>
          <p:nvPr/>
        </p:nvCxnSpPr>
        <p:spPr>
          <a:xfrm>
            <a:off x="1810139" y="1063690"/>
            <a:ext cx="2334356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="" xmlns:a16="http://schemas.microsoft.com/office/drawing/2014/main" id="{8D15862F-6065-46CF-AD87-C97211A4E711}"/>
              </a:ext>
            </a:extLst>
          </p:cNvPr>
          <p:cNvCxnSpPr/>
          <p:nvPr/>
        </p:nvCxnSpPr>
        <p:spPr>
          <a:xfrm>
            <a:off x="5503897" y="1063690"/>
            <a:ext cx="1978091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="" xmlns:a16="http://schemas.microsoft.com/office/drawing/2014/main" id="{F5CE058C-9DEF-467A-B2D1-26D742C41A39}"/>
              </a:ext>
            </a:extLst>
          </p:cNvPr>
          <p:cNvCxnSpPr>
            <a:cxnSpLocks/>
          </p:cNvCxnSpPr>
          <p:nvPr/>
        </p:nvCxnSpPr>
        <p:spPr>
          <a:xfrm>
            <a:off x="8666707" y="1063690"/>
            <a:ext cx="2161592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36A4483B-F3EE-4737-9C00-31BD02EBB39A}"/>
              </a:ext>
            </a:extLst>
          </p:cNvPr>
          <p:cNvSpPr/>
          <p:nvPr/>
        </p:nvSpPr>
        <p:spPr>
          <a:xfrm>
            <a:off x="8606891" y="391261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0070C0"/>
                </a:solidFill>
              </a:rPr>
              <a:t>х</a:t>
            </a:r>
            <a:endParaRPr lang="uk-UA" sz="2400" dirty="0">
              <a:solidFill>
                <a:srgbClr val="0070C0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EE79BF44-C043-4A19-8549-DDEDA4BE3DE6}"/>
              </a:ext>
            </a:extLst>
          </p:cNvPr>
          <p:cNvSpPr/>
          <p:nvPr/>
        </p:nvSpPr>
        <p:spPr>
          <a:xfrm>
            <a:off x="5505395" y="361143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0070C0"/>
                </a:solidFill>
              </a:rPr>
              <a:t>х</a:t>
            </a:r>
            <a:endParaRPr lang="uk-UA" sz="2400" dirty="0">
              <a:solidFill>
                <a:srgbClr val="0070C0"/>
              </a:solidFill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9E20E4D3-A8B5-4E31-BB9C-F35602B51C6C}"/>
              </a:ext>
            </a:extLst>
          </p:cNvPr>
          <p:cNvSpPr/>
          <p:nvPr/>
        </p:nvSpPr>
        <p:spPr>
          <a:xfrm>
            <a:off x="1591090" y="408350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0070C0"/>
                </a:solidFill>
              </a:rPr>
              <a:t>х</a:t>
            </a:r>
            <a:endParaRPr lang="uk-UA" sz="2400" dirty="0">
              <a:solidFill>
                <a:srgbClr val="0070C0"/>
              </a:solidFill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EE0CDB99-C24D-483B-9C27-0E20DA18A797}"/>
              </a:ext>
            </a:extLst>
          </p:cNvPr>
          <p:cNvSpPr/>
          <p:nvPr/>
        </p:nvSpPr>
        <p:spPr>
          <a:xfrm>
            <a:off x="2320516" y="-17821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1</a:t>
            </a:r>
            <a:endParaRPr lang="uk-UA" sz="2400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2083A1C7-3A9C-4958-8471-2BB0DD28F346}"/>
              </a:ext>
            </a:extLst>
          </p:cNvPr>
          <p:cNvSpPr/>
          <p:nvPr/>
        </p:nvSpPr>
        <p:spPr>
          <a:xfrm>
            <a:off x="1948879" y="-36894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1</a:t>
            </a:r>
            <a:endParaRPr lang="uk-UA" sz="2400" dirty="0"/>
          </a:p>
        </p:txBody>
      </p:sp>
      <p:sp>
        <p:nvSpPr>
          <p:cNvPr id="24" name="Прямоугольник 23">
            <a:extLst>
              <a:ext uri="{FF2B5EF4-FFF2-40B4-BE49-F238E27FC236}">
                <a16:creationId xmlns="" xmlns:a16="http://schemas.microsoft.com/office/drawing/2014/main" id="{0C315A3B-D662-4259-979E-4B6EEC9A6934}"/>
              </a:ext>
            </a:extLst>
          </p:cNvPr>
          <p:cNvSpPr/>
          <p:nvPr/>
        </p:nvSpPr>
        <p:spPr>
          <a:xfrm>
            <a:off x="5862701" y="-31459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3</a:t>
            </a:r>
            <a:endParaRPr lang="uk-UA" sz="2400" dirty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21A9F4B6-3574-43FD-85BC-4F3115569959}"/>
              </a:ext>
            </a:extLst>
          </p:cNvPr>
          <p:cNvSpPr/>
          <p:nvPr/>
        </p:nvSpPr>
        <p:spPr>
          <a:xfrm>
            <a:off x="5404605" y="967214"/>
            <a:ext cx="3000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rgbClr val="7030A0"/>
                </a:solidFill>
              </a:rPr>
              <a:t> </a:t>
            </a:r>
            <a:endParaRPr lang="uk-UA" dirty="0"/>
          </a:p>
        </p:txBody>
      </p:sp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D75A1F03-C351-491C-92BA-31C80FC2ABEB}"/>
              </a:ext>
            </a:extLst>
          </p:cNvPr>
          <p:cNvSpPr/>
          <p:nvPr/>
        </p:nvSpPr>
        <p:spPr>
          <a:xfrm>
            <a:off x="9389712" y="-47198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3</a:t>
            </a:r>
            <a:endParaRPr lang="uk-UA" sz="2400" dirty="0"/>
          </a:p>
        </p:txBody>
      </p:sp>
      <p:sp>
        <p:nvSpPr>
          <p:cNvPr id="30" name="Прямоугольник 29">
            <a:extLst>
              <a:ext uri="{FF2B5EF4-FFF2-40B4-BE49-F238E27FC236}">
                <a16:creationId xmlns="" xmlns:a16="http://schemas.microsoft.com/office/drawing/2014/main" id="{7B9C48CF-0DE1-4333-9DF2-A4764438B166}"/>
              </a:ext>
            </a:extLst>
          </p:cNvPr>
          <p:cNvSpPr/>
          <p:nvPr/>
        </p:nvSpPr>
        <p:spPr>
          <a:xfrm>
            <a:off x="9044468" y="-52842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2 </a:t>
            </a:r>
            <a:endParaRPr lang="uk-UA" sz="2400" dirty="0"/>
          </a:p>
        </p:txBody>
      </p: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638CBC4F-61CA-42D1-AB5A-7C1EAA2A6A21}"/>
              </a:ext>
            </a:extLst>
          </p:cNvPr>
          <p:cNvSpPr/>
          <p:nvPr/>
        </p:nvSpPr>
        <p:spPr>
          <a:xfrm>
            <a:off x="464850" y="1745664"/>
            <a:ext cx="52725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chemeClr val="accent2">
                    <a:lumMod val="75000"/>
                  </a:schemeClr>
                </a:solidFill>
              </a:rPr>
              <a:t>209. </a:t>
            </a:r>
            <a:r>
              <a:rPr lang="uk-UA" sz="3200" b="1" dirty="0">
                <a:solidFill>
                  <a:srgbClr val="0070C0"/>
                </a:solidFill>
              </a:rPr>
              <a:t>72 000 · 5 – 430 · 20 =</a:t>
            </a:r>
          </a:p>
        </p:txBody>
      </p:sp>
      <p:sp>
        <p:nvSpPr>
          <p:cNvPr id="34" name="Прямоугольник 33">
            <a:extLst>
              <a:ext uri="{FF2B5EF4-FFF2-40B4-BE49-F238E27FC236}">
                <a16:creationId xmlns="" xmlns:a16="http://schemas.microsoft.com/office/drawing/2014/main" id="{5EE24BBC-0791-4151-B161-FE33DFC3D7C8}"/>
              </a:ext>
            </a:extLst>
          </p:cNvPr>
          <p:cNvSpPr/>
          <p:nvPr/>
        </p:nvSpPr>
        <p:spPr>
          <a:xfrm>
            <a:off x="1410203" y="3715872"/>
            <a:ext cx="45095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0070C0"/>
                </a:solidFill>
              </a:rPr>
              <a:t>1500 · 50 + 260 · 600 =</a:t>
            </a:r>
            <a:endParaRPr lang="uk-UA" dirty="0"/>
          </a:p>
        </p:txBody>
      </p:sp>
      <p:pic>
        <p:nvPicPr>
          <p:cNvPr id="35" name="Рисунок 34">
            <a:extLst>
              <a:ext uri="{FF2B5EF4-FFF2-40B4-BE49-F238E27FC236}">
                <a16:creationId xmlns="" xmlns:a16="http://schemas.microsoft.com/office/drawing/2014/main" id="{6BEAF543-999B-46EF-B36E-D25A3007A3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9105" y="2401306"/>
            <a:ext cx="5468587" cy="1243692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="" xmlns:a16="http://schemas.microsoft.com/office/drawing/2014/main" id="{606E4FC3-8BBB-49F9-BE43-03835A1721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5109" y="2389405"/>
            <a:ext cx="5468587" cy="1243692"/>
          </a:xfrm>
          <a:prstGeom prst="rect">
            <a:avLst/>
          </a:prstGeom>
        </p:spPr>
      </p:pic>
      <p:sp>
        <p:nvSpPr>
          <p:cNvPr id="37" name="Прямоугольник 36">
            <a:extLst>
              <a:ext uri="{FF2B5EF4-FFF2-40B4-BE49-F238E27FC236}">
                <a16:creationId xmlns="" xmlns:a16="http://schemas.microsoft.com/office/drawing/2014/main" id="{9E675AB2-EC15-4B34-AC2F-C14D2BC11404}"/>
              </a:ext>
            </a:extLst>
          </p:cNvPr>
          <p:cNvSpPr/>
          <p:nvPr/>
        </p:nvSpPr>
        <p:spPr>
          <a:xfrm>
            <a:off x="1417019" y="2342366"/>
            <a:ext cx="2638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1)    7 2 0 0 0</a:t>
            </a:r>
            <a:endParaRPr lang="uk-UA" dirty="0"/>
          </a:p>
        </p:txBody>
      </p:sp>
      <p:sp>
        <p:nvSpPr>
          <p:cNvPr id="38" name="Прямоугольник 37">
            <a:extLst>
              <a:ext uri="{FF2B5EF4-FFF2-40B4-BE49-F238E27FC236}">
                <a16:creationId xmlns="" xmlns:a16="http://schemas.microsoft.com/office/drawing/2014/main" id="{93C1D459-8D6C-4A3B-ADF1-037F72345B65}"/>
              </a:ext>
            </a:extLst>
          </p:cNvPr>
          <p:cNvSpPr/>
          <p:nvPr/>
        </p:nvSpPr>
        <p:spPr>
          <a:xfrm>
            <a:off x="1948879" y="2491105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7030A0"/>
                </a:solidFill>
              </a:rPr>
              <a:t>х</a:t>
            </a:r>
            <a:endParaRPr lang="uk-UA" sz="2400" dirty="0">
              <a:solidFill>
                <a:srgbClr val="7030A0"/>
              </a:solidFill>
            </a:endParaRPr>
          </a:p>
        </p:txBody>
      </p:sp>
      <p:sp>
        <p:nvSpPr>
          <p:cNvPr id="39" name="Прямоугольник 38">
            <a:extLst>
              <a:ext uri="{FF2B5EF4-FFF2-40B4-BE49-F238E27FC236}">
                <a16:creationId xmlns="" xmlns:a16="http://schemas.microsoft.com/office/drawing/2014/main" id="{C6C39597-F8E4-4729-8AFE-C20D330A086C}"/>
              </a:ext>
            </a:extLst>
          </p:cNvPr>
          <p:cNvSpPr/>
          <p:nvPr/>
        </p:nvSpPr>
        <p:spPr>
          <a:xfrm>
            <a:off x="2596315" y="2730790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5</a:t>
            </a:r>
            <a:endParaRPr lang="uk-UA" dirty="0"/>
          </a:p>
        </p:txBody>
      </p:sp>
      <p:cxnSp>
        <p:nvCxnSpPr>
          <p:cNvPr id="40" name="Прямая соединительная линия 39">
            <a:extLst>
              <a:ext uri="{FF2B5EF4-FFF2-40B4-BE49-F238E27FC236}">
                <a16:creationId xmlns="" xmlns:a16="http://schemas.microsoft.com/office/drawing/2014/main" id="{092FAACB-75D8-416A-A377-EDC307B7E78B}"/>
              </a:ext>
            </a:extLst>
          </p:cNvPr>
          <p:cNvCxnSpPr>
            <a:cxnSpLocks/>
          </p:cNvCxnSpPr>
          <p:nvPr/>
        </p:nvCxnSpPr>
        <p:spPr>
          <a:xfrm>
            <a:off x="2031383" y="3205297"/>
            <a:ext cx="2082016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рямоугольник 42">
            <a:extLst>
              <a:ext uri="{FF2B5EF4-FFF2-40B4-BE49-F238E27FC236}">
                <a16:creationId xmlns="" xmlns:a16="http://schemas.microsoft.com/office/drawing/2014/main" id="{EA128F17-891E-4AD8-B2BF-8D72DD28A977}"/>
              </a:ext>
            </a:extLst>
          </p:cNvPr>
          <p:cNvSpPr/>
          <p:nvPr/>
        </p:nvSpPr>
        <p:spPr>
          <a:xfrm>
            <a:off x="2283836" y="2121020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1</a:t>
            </a:r>
            <a:endParaRPr lang="uk-UA" sz="2400" dirty="0"/>
          </a:p>
        </p:txBody>
      </p:sp>
      <p:sp>
        <p:nvSpPr>
          <p:cNvPr id="45" name="Прямоугольник 44">
            <a:extLst>
              <a:ext uri="{FF2B5EF4-FFF2-40B4-BE49-F238E27FC236}">
                <a16:creationId xmlns="" xmlns:a16="http://schemas.microsoft.com/office/drawing/2014/main" id="{2B2C1EEE-1480-4D25-BD15-B6BA7E6B0C86}"/>
              </a:ext>
            </a:extLst>
          </p:cNvPr>
          <p:cNvSpPr/>
          <p:nvPr/>
        </p:nvSpPr>
        <p:spPr>
          <a:xfrm>
            <a:off x="2962042" y="3119129"/>
            <a:ext cx="4154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rgbClr val="7030A0"/>
                </a:solidFill>
              </a:rPr>
              <a:t>  </a:t>
            </a:r>
            <a:endParaRPr lang="uk-UA" dirty="0"/>
          </a:p>
        </p:txBody>
      </p:sp>
      <p:sp>
        <p:nvSpPr>
          <p:cNvPr id="46" name="Прямоугольник 45">
            <a:extLst>
              <a:ext uri="{FF2B5EF4-FFF2-40B4-BE49-F238E27FC236}">
                <a16:creationId xmlns="" xmlns:a16="http://schemas.microsoft.com/office/drawing/2014/main" id="{2091FE3F-1882-407D-A2B0-DE4B0E7F6C07}"/>
              </a:ext>
            </a:extLst>
          </p:cNvPr>
          <p:cNvSpPr/>
          <p:nvPr/>
        </p:nvSpPr>
        <p:spPr>
          <a:xfrm>
            <a:off x="5326052" y="2339952"/>
            <a:ext cx="20649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2)     4 3 0</a:t>
            </a:r>
            <a:endParaRPr lang="uk-UA" dirty="0"/>
          </a:p>
        </p:txBody>
      </p:sp>
      <p:sp>
        <p:nvSpPr>
          <p:cNvPr id="47" name="Прямоугольник 46">
            <a:extLst>
              <a:ext uri="{FF2B5EF4-FFF2-40B4-BE49-F238E27FC236}">
                <a16:creationId xmlns="" xmlns:a16="http://schemas.microsoft.com/office/drawing/2014/main" id="{BF98D342-3FCB-4A3C-928D-442523A40F16}"/>
              </a:ext>
            </a:extLst>
          </p:cNvPr>
          <p:cNvSpPr/>
          <p:nvPr/>
        </p:nvSpPr>
        <p:spPr>
          <a:xfrm>
            <a:off x="5901352" y="2544552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7030A0"/>
                </a:solidFill>
              </a:rPr>
              <a:t>х</a:t>
            </a:r>
            <a:endParaRPr lang="uk-UA" sz="2400" dirty="0">
              <a:solidFill>
                <a:srgbClr val="7030A0"/>
              </a:solidFill>
            </a:endParaRPr>
          </a:p>
        </p:txBody>
      </p:sp>
      <p:sp>
        <p:nvSpPr>
          <p:cNvPr id="48" name="Прямоугольник 47">
            <a:extLst>
              <a:ext uri="{FF2B5EF4-FFF2-40B4-BE49-F238E27FC236}">
                <a16:creationId xmlns="" xmlns:a16="http://schemas.microsoft.com/office/drawing/2014/main" id="{5379D236-3651-42F1-A3EA-6F41FD2A19BD}"/>
              </a:ext>
            </a:extLst>
          </p:cNvPr>
          <p:cNvSpPr/>
          <p:nvPr/>
        </p:nvSpPr>
        <p:spPr>
          <a:xfrm>
            <a:off x="6621089" y="2713829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2 0</a:t>
            </a:r>
            <a:endParaRPr lang="uk-UA" dirty="0"/>
          </a:p>
        </p:txBody>
      </p:sp>
      <p:cxnSp>
        <p:nvCxnSpPr>
          <p:cNvPr id="49" name="Прямая соединительная линия 48">
            <a:extLst>
              <a:ext uri="{FF2B5EF4-FFF2-40B4-BE49-F238E27FC236}">
                <a16:creationId xmlns="" xmlns:a16="http://schemas.microsoft.com/office/drawing/2014/main" id="{B18AA03A-EEF1-4C8F-9D96-84B16C81CF92}"/>
              </a:ext>
            </a:extLst>
          </p:cNvPr>
          <p:cNvCxnSpPr>
            <a:cxnSpLocks/>
          </p:cNvCxnSpPr>
          <p:nvPr/>
        </p:nvCxnSpPr>
        <p:spPr>
          <a:xfrm>
            <a:off x="6041614" y="3205297"/>
            <a:ext cx="1684695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Прямоугольник 53">
            <a:extLst>
              <a:ext uri="{FF2B5EF4-FFF2-40B4-BE49-F238E27FC236}">
                <a16:creationId xmlns="" xmlns:a16="http://schemas.microsoft.com/office/drawing/2014/main" id="{307E96D0-7503-48E2-9404-92A4EF661E93}"/>
              </a:ext>
            </a:extLst>
          </p:cNvPr>
          <p:cNvSpPr/>
          <p:nvPr/>
        </p:nvSpPr>
        <p:spPr>
          <a:xfrm>
            <a:off x="8550802" y="2323337"/>
            <a:ext cx="29835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3)    3 6 0 0 0 0</a:t>
            </a:r>
            <a:endParaRPr lang="uk-UA" dirty="0"/>
          </a:p>
        </p:txBody>
      </p:sp>
      <p:sp>
        <p:nvSpPr>
          <p:cNvPr id="55" name="Прямоугольник 54">
            <a:extLst>
              <a:ext uri="{FF2B5EF4-FFF2-40B4-BE49-F238E27FC236}">
                <a16:creationId xmlns="" xmlns:a16="http://schemas.microsoft.com/office/drawing/2014/main" id="{740AF656-97C3-42B6-960D-17C4FC908F9F}"/>
              </a:ext>
            </a:extLst>
          </p:cNvPr>
          <p:cNvSpPr/>
          <p:nvPr/>
        </p:nvSpPr>
        <p:spPr>
          <a:xfrm>
            <a:off x="9043824" y="2447836"/>
            <a:ext cx="5052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7030A0"/>
                </a:solidFill>
              </a:rPr>
              <a:t>–</a:t>
            </a:r>
            <a:r>
              <a:rPr lang="uk-UA" sz="3200" b="1" dirty="0">
                <a:solidFill>
                  <a:srgbClr val="0070C0"/>
                </a:solidFill>
              </a:rPr>
              <a:t> </a:t>
            </a:r>
            <a:endParaRPr lang="uk-UA" dirty="0"/>
          </a:p>
        </p:txBody>
      </p:sp>
      <p:sp>
        <p:nvSpPr>
          <p:cNvPr id="56" name="Прямоугольник 55">
            <a:extLst>
              <a:ext uri="{FF2B5EF4-FFF2-40B4-BE49-F238E27FC236}">
                <a16:creationId xmlns="" xmlns:a16="http://schemas.microsoft.com/office/drawing/2014/main" id="{E90DB26A-E68D-4F34-BBBC-00F89469E857}"/>
              </a:ext>
            </a:extLst>
          </p:cNvPr>
          <p:cNvSpPr/>
          <p:nvPr/>
        </p:nvSpPr>
        <p:spPr>
          <a:xfrm>
            <a:off x="10111480" y="2712554"/>
            <a:ext cx="1447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8 6 0 0</a:t>
            </a:r>
            <a:endParaRPr lang="uk-UA" dirty="0"/>
          </a:p>
        </p:txBody>
      </p:sp>
      <p:cxnSp>
        <p:nvCxnSpPr>
          <p:cNvPr id="57" name="Прямая соединительная линия 56">
            <a:extLst>
              <a:ext uri="{FF2B5EF4-FFF2-40B4-BE49-F238E27FC236}">
                <a16:creationId xmlns="" xmlns:a16="http://schemas.microsoft.com/office/drawing/2014/main" id="{E09DD842-BA59-4AE5-B3F4-5EF2E60C2E51}"/>
              </a:ext>
            </a:extLst>
          </p:cNvPr>
          <p:cNvCxnSpPr>
            <a:cxnSpLocks/>
          </p:cNvCxnSpPr>
          <p:nvPr/>
        </p:nvCxnSpPr>
        <p:spPr>
          <a:xfrm>
            <a:off x="9422583" y="3205297"/>
            <a:ext cx="2082016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Прямоугольник 59">
            <a:extLst>
              <a:ext uri="{FF2B5EF4-FFF2-40B4-BE49-F238E27FC236}">
                <a16:creationId xmlns="" xmlns:a16="http://schemas.microsoft.com/office/drawing/2014/main" id="{C3A4707B-D629-490C-95FA-86D7E863611A}"/>
              </a:ext>
            </a:extLst>
          </p:cNvPr>
          <p:cNvSpPr/>
          <p:nvPr/>
        </p:nvSpPr>
        <p:spPr>
          <a:xfrm>
            <a:off x="9785823" y="1976817"/>
            <a:ext cx="3289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>
                <a:solidFill>
                  <a:srgbClr val="7030A0"/>
                </a:solidFill>
              </a:rPr>
              <a:t>∙</a:t>
            </a:r>
            <a:endParaRPr lang="uk-UA" sz="4000" dirty="0"/>
          </a:p>
        </p:txBody>
      </p:sp>
      <p:pic>
        <p:nvPicPr>
          <p:cNvPr id="66" name="Рисунок 65">
            <a:extLst>
              <a:ext uri="{FF2B5EF4-FFF2-40B4-BE49-F238E27FC236}">
                <a16:creationId xmlns="" xmlns:a16="http://schemas.microsoft.com/office/drawing/2014/main" id="{BB868590-1114-4ECC-A246-D9FF09DFAC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3153" y="4434959"/>
            <a:ext cx="5468587" cy="1243692"/>
          </a:xfrm>
          <a:prstGeom prst="rect">
            <a:avLst/>
          </a:prstGeom>
        </p:spPr>
      </p:pic>
      <p:pic>
        <p:nvPicPr>
          <p:cNvPr id="67" name="Рисунок 66">
            <a:extLst>
              <a:ext uri="{FF2B5EF4-FFF2-40B4-BE49-F238E27FC236}">
                <a16:creationId xmlns="" xmlns:a16="http://schemas.microsoft.com/office/drawing/2014/main" id="{17EE0E10-5143-477D-AB4D-1F377D361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5109" y="4438669"/>
            <a:ext cx="5468587" cy="1243692"/>
          </a:xfrm>
          <a:prstGeom prst="rect">
            <a:avLst/>
          </a:prstGeom>
        </p:spPr>
      </p:pic>
      <p:sp>
        <p:nvSpPr>
          <p:cNvPr id="68" name="Прямоугольник 67">
            <a:extLst>
              <a:ext uri="{FF2B5EF4-FFF2-40B4-BE49-F238E27FC236}">
                <a16:creationId xmlns="" xmlns:a16="http://schemas.microsoft.com/office/drawing/2014/main" id="{F08667A1-CF13-45BA-8790-CA42ADF179EC}"/>
              </a:ext>
            </a:extLst>
          </p:cNvPr>
          <p:cNvSpPr/>
          <p:nvPr/>
        </p:nvSpPr>
        <p:spPr>
          <a:xfrm>
            <a:off x="1417938" y="4380186"/>
            <a:ext cx="22942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1)    1 5 0 0</a:t>
            </a:r>
            <a:endParaRPr lang="uk-UA" dirty="0"/>
          </a:p>
        </p:txBody>
      </p:sp>
      <p:sp>
        <p:nvSpPr>
          <p:cNvPr id="69" name="Прямоугольник 68">
            <a:extLst>
              <a:ext uri="{FF2B5EF4-FFF2-40B4-BE49-F238E27FC236}">
                <a16:creationId xmlns="" xmlns:a16="http://schemas.microsoft.com/office/drawing/2014/main" id="{970C3550-EAA5-42DF-899C-8C9A66AC602D}"/>
              </a:ext>
            </a:extLst>
          </p:cNvPr>
          <p:cNvSpPr/>
          <p:nvPr/>
        </p:nvSpPr>
        <p:spPr>
          <a:xfrm>
            <a:off x="2031259" y="4571953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7030A0"/>
                </a:solidFill>
              </a:rPr>
              <a:t>х</a:t>
            </a:r>
            <a:endParaRPr lang="uk-UA" sz="2400" dirty="0">
              <a:solidFill>
                <a:srgbClr val="7030A0"/>
              </a:solidFill>
            </a:endParaRPr>
          </a:p>
        </p:txBody>
      </p:sp>
      <p:sp>
        <p:nvSpPr>
          <p:cNvPr id="70" name="Прямоугольник 69">
            <a:extLst>
              <a:ext uri="{FF2B5EF4-FFF2-40B4-BE49-F238E27FC236}">
                <a16:creationId xmlns="" xmlns:a16="http://schemas.microsoft.com/office/drawing/2014/main" id="{0FCABD2A-DBAF-4098-82D8-2FB32C554083}"/>
              </a:ext>
            </a:extLst>
          </p:cNvPr>
          <p:cNvSpPr/>
          <p:nvPr/>
        </p:nvSpPr>
        <p:spPr>
          <a:xfrm>
            <a:off x="2624563" y="4755852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5 0</a:t>
            </a:r>
            <a:endParaRPr lang="uk-UA" dirty="0"/>
          </a:p>
        </p:txBody>
      </p:sp>
      <p:cxnSp>
        <p:nvCxnSpPr>
          <p:cNvPr id="71" name="Прямая соединительная линия 70">
            <a:extLst>
              <a:ext uri="{FF2B5EF4-FFF2-40B4-BE49-F238E27FC236}">
                <a16:creationId xmlns="" xmlns:a16="http://schemas.microsoft.com/office/drawing/2014/main" id="{BF1B8DE6-5635-4025-B876-7B0D39F8DE50}"/>
              </a:ext>
            </a:extLst>
          </p:cNvPr>
          <p:cNvCxnSpPr>
            <a:cxnSpLocks/>
          </p:cNvCxnSpPr>
          <p:nvPr/>
        </p:nvCxnSpPr>
        <p:spPr>
          <a:xfrm>
            <a:off x="2062479" y="5242480"/>
            <a:ext cx="2082016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Прямоугольник 72">
            <a:extLst>
              <a:ext uri="{FF2B5EF4-FFF2-40B4-BE49-F238E27FC236}">
                <a16:creationId xmlns="" xmlns:a16="http://schemas.microsoft.com/office/drawing/2014/main" id="{B91FF683-DEA1-475F-8DD1-4760D50C66F8}"/>
              </a:ext>
            </a:extLst>
          </p:cNvPr>
          <p:cNvSpPr/>
          <p:nvPr/>
        </p:nvSpPr>
        <p:spPr>
          <a:xfrm>
            <a:off x="2287915" y="4072163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2</a:t>
            </a:r>
            <a:endParaRPr lang="uk-UA" sz="2400" dirty="0"/>
          </a:p>
        </p:txBody>
      </p:sp>
      <p:sp>
        <p:nvSpPr>
          <p:cNvPr id="75" name="Прямоугольник 74">
            <a:extLst>
              <a:ext uri="{FF2B5EF4-FFF2-40B4-BE49-F238E27FC236}">
                <a16:creationId xmlns="" xmlns:a16="http://schemas.microsoft.com/office/drawing/2014/main" id="{339FECE7-C982-41C1-898F-B1FBE3F5CEDB}"/>
              </a:ext>
            </a:extLst>
          </p:cNvPr>
          <p:cNvSpPr/>
          <p:nvPr/>
        </p:nvSpPr>
        <p:spPr>
          <a:xfrm>
            <a:off x="3029301" y="5150258"/>
            <a:ext cx="4154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rgbClr val="7030A0"/>
                </a:solidFill>
              </a:rPr>
              <a:t>  </a:t>
            </a:r>
            <a:endParaRPr lang="uk-UA" dirty="0"/>
          </a:p>
        </p:txBody>
      </p:sp>
      <p:sp>
        <p:nvSpPr>
          <p:cNvPr id="76" name="Прямоугольник 75">
            <a:extLst>
              <a:ext uri="{FF2B5EF4-FFF2-40B4-BE49-F238E27FC236}">
                <a16:creationId xmlns="" xmlns:a16="http://schemas.microsoft.com/office/drawing/2014/main" id="{8EA7D390-0B64-4AD6-A97B-B27E8A205926}"/>
              </a:ext>
            </a:extLst>
          </p:cNvPr>
          <p:cNvSpPr/>
          <p:nvPr/>
        </p:nvSpPr>
        <p:spPr>
          <a:xfrm>
            <a:off x="5400476" y="4382885"/>
            <a:ext cx="19495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2)    2 6 0</a:t>
            </a:r>
            <a:endParaRPr lang="uk-UA" dirty="0"/>
          </a:p>
        </p:txBody>
      </p:sp>
      <p:sp>
        <p:nvSpPr>
          <p:cNvPr id="77" name="Прямоугольник 76">
            <a:extLst>
              <a:ext uri="{FF2B5EF4-FFF2-40B4-BE49-F238E27FC236}">
                <a16:creationId xmlns="" xmlns:a16="http://schemas.microsoft.com/office/drawing/2014/main" id="{D88F3EEE-0F0C-4934-8F80-D85BBE0F4459}"/>
              </a:ext>
            </a:extLst>
          </p:cNvPr>
          <p:cNvSpPr/>
          <p:nvPr/>
        </p:nvSpPr>
        <p:spPr>
          <a:xfrm>
            <a:off x="5959184" y="4584524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7030A0"/>
                </a:solidFill>
              </a:rPr>
              <a:t>х</a:t>
            </a:r>
            <a:endParaRPr lang="uk-UA" sz="2400" dirty="0">
              <a:solidFill>
                <a:srgbClr val="7030A0"/>
              </a:solidFill>
            </a:endParaRPr>
          </a:p>
        </p:txBody>
      </p:sp>
      <p:sp>
        <p:nvSpPr>
          <p:cNvPr id="78" name="Прямоугольник 77">
            <a:extLst>
              <a:ext uri="{FF2B5EF4-FFF2-40B4-BE49-F238E27FC236}">
                <a16:creationId xmlns="" xmlns:a16="http://schemas.microsoft.com/office/drawing/2014/main" id="{F5CF9CE3-2315-4D93-94AC-BCE7ACB33AB3}"/>
              </a:ext>
            </a:extLst>
          </p:cNvPr>
          <p:cNvSpPr/>
          <p:nvPr/>
        </p:nvSpPr>
        <p:spPr>
          <a:xfrm>
            <a:off x="6555610" y="4764443"/>
            <a:ext cx="11031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6 0 0</a:t>
            </a:r>
            <a:endParaRPr lang="uk-UA" dirty="0"/>
          </a:p>
        </p:txBody>
      </p:sp>
      <p:cxnSp>
        <p:nvCxnSpPr>
          <p:cNvPr id="79" name="Прямая соединительная линия 78">
            <a:extLst>
              <a:ext uri="{FF2B5EF4-FFF2-40B4-BE49-F238E27FC236}">
                <a16:creationId xmlns="" xmlns:a16="http://schemas.microsoft.com/office/drawing/2014/main" id="{C7B0A8D6-44B8-477F-A45D-97E35F738A3B}"/>
              </a:ext>
            </a:extLst>
          </p:cNvPr>
          <p:cNvCxnSpPr>
            <a:cxnSpLocks/>
          </p:cNvCxnSpPr>
          <p:nvPr/>
        </p:nvCxnSpPr>
        <p:spPr>
          <a:xfrm>
            <a:off x="5901352" y="5253597"/>
            <a:ext cx="2082016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Прямоугольник 80">
            <a:extLst>
              <a:ext uri="{FF2B5EF4-FFF2-40B4-BE49-F238E27FC236}">
                <a16:creationId xmlns="" xmlns:a16="http://schemas.microsoft.com/office/drawing/2014/main" id="{64641464-0EEC-41D3-AEB9-082E4471FC51}"/>
              </a:ext>
            </a:extLst>
          </p:cNvPr>
          <p:cNvSpPr/>
          <p:nvPr/>
        </p:nvSpPr>
        <p:spPr>
          <a:xfrm>
            <a:off x="6266254" y="4137356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3</a:t>
            </a:r>
            <a:endParaRPr lang="uk-UA" sz="2400" dirty="0"/>
          </a:p>
        </p:txBody>
      </p:sp>
      <p:sp>
        <p:nvSpPr>
          <p:cNvPr id="84" name="Прямоугольник 83">
            <a:extLst>
              <a:ext uri="{FF2B5EF4-FFF2-40B4-BE49-F238E27FC236}">
                <a16:creationId xmlns="" xmlns:a16="http://schemas.microsoft.com/office/drawing/2014/main" id="{D5B54AD6-8D5B-4CAD-AC7E-3AE2C4355D37}"/>
              </a:ext>
            </a:extLst>
          </p:cNvPr>
          <p:cNvSpPr/>
          <p:nvPr/>
        </p:nvSpPr>
        <p:spPr>
          <a:xfrm>
            <a:off x="8542406" y="4380185"/>
            <a:ext cx="29851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3)       7 5 0 0 0</a:t>
            </a:r>
            <a:endParaRPr lang="uk-UA" dirty="0"/>
          </a:p>
        </p:txBody>
      </p:sp>
      <p:sp>
        <p:nvSpPr>
          <p:cNvPr id="85" name="Прямоугольник 84">
            <a:extLst>
              <a:ext uri="{FF2B5EF4-FFF2-40B4-BE49-F238E27FC236}">
                <a16:creationId xmlns="" xmlns:a16="http://schemas.microsoft.com/office/drawing/2014/main" id="{A7596288-0FB3-45B5-B2E9-AB320DDD7FCE}"/>
              </a:ext>
            </a:extLst>
          </p:cNvPr>
          <p:cNvSpPr/>
          <p:nvPr/>
        </p:nvSpPr>
        <p:spPr>
          <a:xfrm>
            <a:off x="9057185" y="4510397"/>
            <a:ext cx="7777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7030A0"/>
                </a:solidFill>
              </a:rPr>
              <a:t>+</a:t>
            </a:r>
            <a:r>
              <a:rPr lang="uk-UA" sz="3200" b="1" dirty="0">
                <a:solidFill>
                  <a:srgbClr val="0070C0"/>
                </a:solidFill>
              </a:rPr>
              <a:t>   </a:t>
            </a:r>
            <a:endParaRPr lang="uk-UA" dirty="0"/>
          </a:p>
        </p:txBody>
      </p:sp>
      <p:sp>
        <p:nvSpPr>
          <p:cNvPr id="86" name="Прямоугольник 85">
            <a:extLst>
              <a:ext uri="{FF2B5EF4-FFF2-40B4-BE49-F238E27FC236}">
                <a16:creationId xmlns="" xmlns:a16="http://schemas.microsoft.com/office/drawing/2014/main" id="{5887E09B-9790-4E4F-B7D0-0FDCCE66705C}"/>
              </a:ext>
            </a:extLst>
          </p:cNvPr>
          <p:cNvSpPr/>
          <p:nvPr/>
        </p:nvSpPr>
        <p:spPr>
          <a:xfrm>
            <a:off x="9397171" y="4764442"/>
            <a:ext cx="21371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1 5 6 0 0 0</a:t>
            </a:r>
            <a:endParaRPr lang="uk-UA" dirty="0"/>
          </a:p>
        </p:txBody>
      </p:sp>
      <p:cxnSp>
        <p:nvCxnSpPr>
          <p:cNvPr id="87" name="Прямая соединительная линия 86">
            <a:extLst>
              <a:ext uri="{FF2B5EF4-FFF2-40B4-BE49-F238E27FC236}">
                <a16:creationId xmlns="" xmlns:a16="http://schemas.microsoft.com/office/drawing/2014/main" id="{5CDECA9A-82A0-47D1-A807-71B62B5B64BB}"/>
              </a:ext>
            </a:extLst>
          </p:cNvPr>
          <p:cNvCxnSpPr>
            <a:cxnSpLocks/>
          </p:cNvCxnSpPr>
          <p:nvPr/>
        </p:nvCxnSpPr>
        <p:spPr>
          <a:xfrm>
            <a:off x="9389712" y="5257170"/>
            <a:ext cx="2082016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Прямоугольник 91">
            <a:extLst>
              <a:ext uri="{FF2B5EF4-FFF2-40B4-BE49-F238E27FC236}">
                <a16:creationId xmlns="" xmlns:a16="http://schemas.microsoft.com/office/drawing/2014/main" id="{67836421-EC2A-4C66-9BA1-B21AE7447FD3}"/>
              </a:ext>
            </a:extLst>
          </p:cNvPr>
          <p:cNvSpPr/>
          <p:nvPr/>
        </p:nvSpPr>
        <p:spPr>
          <a:xfrm>
            <a:off x="9771394" y="4102901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1</a:t>
            </a:r>
            <a:endParaRPr lang="uk-UA" sz="2400" dirty="0"/>
          </a:p>
        </p:txBody>
      </p:sp>
      <p:sp>
        <p:nvSpPr>
          <p:cNvPr id="94" name="Прямоугольник 93">
            <a:extLst>
              <a:ext uri="{FF2B5EF4-FFF2-40B4-BE49-F238E27FC236}">
                <a16:creationId xmlns="" xmlns:a16="http://schemas.microsoft.com/office/drawing/2014/main" id="{BCAB153F-0E8A-4420-BDA9-B098EB29CFD8}"/>
              </a:ext>
            </a:extLst>
          </p:cNvPr>
          <p:cNvSpPr/>
          <p:nvPr/>
        </p:nvSpPr>
        <p:spPr>
          <a:xfrm>
            <a:off x="9380516" y="4128652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1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300664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4" grpId="0"/>
      <p:bldP spid="25" grpId="0"/>
      <p:bldP spid="28" grpId="0"/>
      <p:bldP spid="30" grpId="0"/>
      <p:bldP spid="37" grpId="0"/>
      <p:bldP spid="39" grpId="0"/>
      <p:bldP spid="43" grpId="0"/>
      <p:bldP spid="45" grpId="0"/>
      <p:bldP spid="46" grpId="0"/>
      <p:bldP spid="48" grpId="0"/>
      <p:bldP spid="54" grpId="0"/>
      <p:bldP spid="56" grpId="0"/>
      <p:bldP spid="60" grpId="0"/>
      <p:bldP spid="68" grpId="0"/>
      <p:bldP spid="70" grpId="0"/>
      <p:bldP spid="73" grpId="0"/>
      <p:bldP spid="75" grpId="0"/>
      <p:bldP spid="76" grpId="0"/>
      <p:bldP spid="78" grpId="0"/>
      <p:bldP spid="81" grpId="0"/>
      <p:bldP spid="84" grpId="0"/>
      <p:bldP spid="86" grpId="0"/>
      <p:bldP spid="92" grpId="0"/>
      <p:bldP spid="9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4E21E416-C6BA-458B-9E09-1DD871EB4C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6981" y="249866"/>
            <a:ext cx="5468587" cy="124369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16DE24CD-EBB0-4918-88BA-AE01C3A627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0201" y="258792"/>
            <a:ext cx="5468587" cy="1243692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C9DED5D0-99AB-4943-9E5D-01CEA2432A7D}"/>
              </a:ext>
            </a:extLst>
          </p:cNvPr>
          <p:cNvSpPr/>
          <p:nvPr/>
        </p:nvSpPr>
        <p:spPr>
          <a:xfrm>
            <a:off x="438960" y="230552"/>
            <a:ext cx="100864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DE7E18">
                    <a:lumMod val="75000"/>
                  </a:srgbClr>
                </a:solidFill>
              </a:rPr>
              <a:t>208.      </a:t>
            </a:r>
            <a:r>
              <a:rPr lang="uk-UA" sz="3200" b="1" i="1" dirty="0">
                <a:solidFill>
                  <a:srgbClr val="0070C0"/>
                </a:solidFill>
              </a:rPr>
              <a:t>1 5 6 0 0                    2 9 0                    6 4 6 0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35E3ED8C-5032-4524-ABF5-6B6AEFBCEDCA}"/>
              </a:ext>
            </a:extLst>
          </p:cNvPr>
          <p:cNvSpPr/>
          <p:nvPr/>
        </p:nvSpPr>
        <p:spPr>
          <a:xfrm>
            <a:off x="2613395" y="588254"/>
            <a:ext cx="80217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i="1" dirty="0">
                <a:solidFill>
                  <a:srgbClr val="0070C0"/>
                </a:solidFill>
              </a:rPr>
              <a:t>3 0                          4 0 0                       5 0 </a:t>
            </a:r>
            <a:endParaRPr lang="uk-UA" dirty="0">
              <a:solidFill>
                <a:prstClr val="black"/>
              </a:solidFill>
            </a:endParaRP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="" xmlns:a16="http://schemas.microsoft.com/office/drawing/2014/main" id="{4F24BEC7-6A0C-4B93-9A75-851816FEFCE8}"/>
              </a:ext>
            </a:extLst>
          </p:cNvPr>
          <p:cNvCxnSpPr>
            <a:cxnSpLocks/>
          </p:cNvCxnSpPr>
          <p:nvPr/>
        </p:nvCxnSpPr>
        <p:spPr>
          <a:xfrm>
            <a:off x="1810139" y="1063690"/>
            <a:ext cx="2334356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="" xmlns:a16="http://schemas.microsoft.com/office/drawing/2014/main" id="{8D15862F-6065-46CF-AD87-C97211A4E711}"/>
              </a:ext>
            </a:extLst>
          </p:cNvPr>
          <p:cNvCxnSpPr/>
          <p:nvPr/>
        </p:nvCxnSpPr>
        <p:spPr>
          <a:xfrm>
            <a:off x="5503897" y="1063690"/>
            <a:ext cx="1978091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="" xmlns:a16="http://schemas.microsoft.com/office/drawing/2014/main" id="{F5CE058C-9DEF-467A-B2D1-26D742C41A39}"/>
              </a:ext>
            </a:extLst>
          </p:cNvPr>
          <p:cNvCxnSpPr>
            <a:cxnSpLocks/>
          </p:cNvCxnSpPr>
          <p:nvPr/>
        </p:nvCxnSpPr>
        <p:spPr>
          <a:xfrm>
            <a:off x="8666707" y="1063690"/>
            <a:ext cx="2161592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36A4483B-F3EE-4737-9C00-31BD02EBB39A}"/>
              </a:ext>
            </a:extLst>
          </p:cNvPr>
          <p:cNvSpPr/>
          <p:nvPr/>
        </p:nvSpPr>
        <p:spPr>
          <a:xfrm>
            <a:off x="8606891" y="391261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0070C0"/>
                </a:solidFill>
              </a:rPr>
              <a:t>х</a:t>
            </a:r>
            <a:endParaRPr lang="uk-UA" sz="2400" dirty="0">
              <a:solidFill>
                <a:srgbClr val="0070C0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EE79BF44-C043-4A19-8549-DDEDA4BE3DE6}"/>
              </a:ext>
            </a:extLst>
          </p:cNvPr>
          <p:cNvSpPr/>
          <p:nvPr/>
        </p:nvSpPr>
        <p:spPr>
          <a:xfrm>
            <a:off x="5505395" y="361143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0070C0"/>
                </a:solidFill>
              </a:rPr>
              <a:t>х</a:t>
            </a:r>
            <a:endParaRPr lang="uk-UA" sz="2400" dirty="0">
              <a:solidFill>
                <a:srgbClr val="0070C0"/>
              </a:solidFill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9E20E4D3-A8B5-4E31-BB9C-F35602B51C6C}"/>
              </a:ext>
            </a:extLst>
          </p:cNvPr>
          <p:cNvSpPr/>
          <p:nvPr/>
        </p:nvSpPr>
        <p:spPr>
          <a:xfrm>
            <a:off x="1591090" y="408350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0070C0"/>
                </a:solidFill>
              </a:rPr>
              <a:t>х</a:t>
            </a:r>
            <a:endParaRPr lang="uk-UA" sz="2400" dirty="0">
              <a:solidFill>
                <a:srgbClr val="0070C0"/>
              </a:solidFill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048AC30F-BDD9-4ECC-A90E-115F5F1AECD3}"/>
              </a:ext>
            </a:extLst>
          </p:cNvPr>
          <p:cNvSpPr/>
          <p:nvPr/>
        </p:nvSpPr>
        <p:spPr>
          <a:xfrm>
            <a:off x="2624547" y="1013333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8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EE0CDB99-C24D-483B-9C27-0E20DA18A797}"/>
              </a:ext>
            </a:extLst>
          </p:cNvPr>
          <p:cNvSpPr/>
          <p:nvPr/>
        </p:nvSpPr>
        <p:spPr>
          <a:xfrm>
            <a:off x="2320516" y="-17821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1</a:t>
            </a:r>
            <a:endParaRPr lang="uk-UA" sz="2400" dirty="0">
              <a:solidFill>
                <a:prstClr val="black"/>
              </a:solidFill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49273C39-333D-43BA-B106-987E9F72854B}"/>
              </a:ext>
            </a:extLst>
          </p:cNvPr>
          <p:cNvSpPr/>
          <p:nvPr/>
        </p:nvSpPr>
        <p:spPr>
          <a:xfrm>
            <a:off x="2227730" y="980082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6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2083A1C7-3A9C-4958-8471-2BB0DD28F346}"/>
              </a:ext>
            </a:extLst>
          </p:cNvPr>
          <p:cNvSpPr/>
          <p:nvPr/>
        </p:nvSpPr>
        <p:spPr>
          <a:xfrm>
            <a:off x="1948879" y="-36894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1</a:t>
            </a:r>
            <a:endParaRPr lang="uk-UA" sz="2400" dirty="0">
              <a:solidFill>
                <a:prstClr val="black"/>
              </a:solidFill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274A36F2-F9FD-421A-A6E2-9C0451A361B1}"/>
              </a:ext>
            </a:extLst>
          </p:cNvPr>
          <p:cNvSpPr/>
          <p:nvPr/>
        </p:nvSpPr>
        <p:spPr>
          <a:xfrm>
            <a:off x="1830915" y="980081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4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="" xmlns:a16="http://schemas.microsoft.com/office/drawing/2014/main" id="{74E1B5DA-450D-46D7-9AB6-6305617DC388}"/>
              </a:ext>
            </a:extLst>
          </p:cNvPr>
          <p:cNvSpPr/>
          <p:nvPr/>
        </p:nvSpPr>
        <p:spPr>
          <a:xfrm>
            <a:off x="3010229" y="1013332"/>
            <a:ext cx="11031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0 0 0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D7CB2054-4B32-4F10-A6BF-6879A88C430B}"/>
              </a:ext>
            </a:extLst>
          </p:cNvPr>
          <p:cNvSpPr/>
          <p:nvPr/>
        </p:nvSpPr>
        <p:spPr>
          <a:xfrm>
            <a:off x="6138079" y="948908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6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="" xmlns:a16="http://schemas.microsoft.com/office/drawing/2014/main" id="{0C315A3B-D662-4259-979E-4B6EEC9A6934}"/>
              </a:ext>
            </a:extLst>
          </p:cNvPr>
          <p:cNvSpPr/>
          <p:nvPr/>
        </p:nvSpPr>
        <p:spPr>
          <a:xfrm>
            <a:off x="5862701" y="-31459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3</a:t>
            </a:r>
            <a:endParaRPr lang="uk-UA" sz="2400" dirty="0">
              <a:solidFill>
                <a:prstClr val="black"/>
              </a:solidFill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21A9F4B6-3574-43FD-85BC-4F3115569959}"/>
              </a:ext>
            </a:extLst>
          </p:cNvPr>
          <p:cNvSpPr/>
          <p:nvPr/>
        </p:nvSpPr>
        <p:spPr>
          <a:xfrm>
            <a:off x="5404605" y="967214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1 1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9F50FD86-80C7-484F-A910-0E949F401AA2}"/>
              </a:ext>
            </a:extLst>
          </p:cNvPr>
          <p:cNvSpPr/>
          <p:nvPr/>
        </p:nvSpPr>
        <p:spPr>
          <a:xfrm>
            <a:off x="6517414" y="980081"/>
            <a:ext cx="11031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0 0 0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874B8780-71AA-492B-BD82-4D00F6DE15C8}"/>
              </a:ext>
            </a:extLst>
          </p:cNvPr>
          <p:cNvSpPr/>
          <p:nvPr/>
        </p:nvSpPr>
        <p:spPr>
          <a:xfrm>
            <a:off x="9674947" y="992891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D75A1F03-C351-491C-92BA-31C80FC2ABEB}"/>
              </a:ext>
            </a:extLst>
          </p:cNvPr>
          <p:cNvSpPr/>
          <p:nvPr/>
        </p:nvSpPr>
        <p:spPr>
          <a:xfrm>
            <a:off x="9389712" y="-47198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3</a:t>
            </a:r>
            <a:endParaRPr lang="uk-UA" sz="2400" dirty="0">
              <a:solidFill>
                <a:prstClr val="black"/>
              </a:solidFill>
            </a:endParaRPr>
          </a:p>
        </p:txBody>
      </p:sp>
      <p:sp>
        <p:nvSpPr>
          <p:cNvPr id="29" name="Прямоугольник 28">
            <a:extLst>
              <a:ext uri="{FF2B5EF4-FFF2-40B4-BE49-F238E27FC236}">
                <a16:creationId xmlns="" xmlns:a16="http://schemas.microsoft.com/office/drawing/2014/main" id="{D45EA958-9C42-4568-86A2-6A33B28E94AE}"/>
              </a:ext>
            </a:extLst>
          </p:cNvPr>
          <p:cNvSpPr/>
          <p:nvPr/>
        </p:nvSpPr>
        <p:spPr>
          <a:xfrm>
            <a:off x="9333607" y="967214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3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30" name="Прямоугольник 29">
            <a:extLst>
              <a:ext uri="{FF2B5EF4-FFF2-40B4-BE49-F238E27FC236}">
                <a16:creationId xmlns="" xmlns:a16="http://schemas.microsoft.com/office/drawing/2014/main" id="{7B9C48CF-0DE1-4333-9DF2-A4764438B166}"/>
              </a:ext>
            </a:extLst>
          </p:cNvPr>
          <p:cNvSpPr/>
          <p:nvPr/>
        </p:nvSpPr>
        <p:spPr>
          <a:xfrm>
            <a:off x="9044468" y="-52842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2 </a:t>
            </a:r>
            <a:endParaRPr lang="uk-UA" sz="2400" dirty="0">
              <a:solidFill>
                <a:prstClr val="black"/>
              </a:solidFill>
            </a:endParaRPr>
          </a:p>
        </p:txBody>
      </p:sp>
      <p:sp>
        <p:nvSpPr>
          <p:cNvPr id="31" name="Прямоугольник 30">
            <a:extLst>
              <a:ext uri="{FF2B5EF4-FFF2-40B4-BE49-F238E27FC236}">
                <a16:creationId xmlns="" xmlns:a16="http://schemas.microsoft.com/office/drawing/2014/main" id="{FBE2E106-4ABF-4615-A88F-DEFA07A8E653}"/>
              </a:ext>
            </a:extLst>
          </p:cNvPr>
          <p:cNvSpPr/>
          <p:nvPr/>
        </p:nvSpPr>
        <p:spPr>
          <a:xfrm>
            <a:off x="8608439" y="955313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3 2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32" name="Прямоугольник 31">
            <a:extLst>
              <a:ext uri="{FF2B5EF4-FFF2-40B4-BE49-F238E27FC236}">
                <a16:creationId xmlns="" xmlns:a16="http://schemas.microsoft.com/office/drawing/2014/main" id="{4696A105-6A96-4215-B7C7-E514A5050B06}"/>
              </a:ext>
            </a:extLst>
          </p:cNvPr>
          <p:cNvSpPr/>
          <p:nvPr/>
        </p:nvSpPr>
        <p:spPr>
          <a:xfrm>
            <a:off x="10036599" y="980080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0 0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638CBC4F-61CA-42D1-AB5A-7C1EAA2A6A21}"/>
              </a:ext>
            </a:extLst>
          </p:cNvPr>
          <p:cNvSpPr/>
          <p:nvPr/>
        </p:nvSpPr>
        <p:spPr>
          <a:xfrm>
            <a:off x="464850" y="1745664"/>
            <a:ext cx="52725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DE7E18">
                    <a:lumMod val="75000"/>
                  </a:srgbClr>
                </a:solidFill>
              </a:rPr>
              <a:t>209. </a:t>
            </a:r>
            <a:r>
              <a:rPr lang="uk-UA" sz="3200" b="1" dirty="0">
                <a:solidFill>
                  <a:srgbClr val="0070C0"/>
                </a:solidFill>
              </a:rPr>
              <a:t>72 000 · 5 – 430 · 20 =</a:t>
            </a:r>
          </a:p>
        </p:txBody>
      </p:sp>
      <p:sp>
        <p:nvSpPr>
          <p:cNvPr id="34" name="Прямоугольник 33">
            <a:extLst>
              <a:ext uri="{FF2B5EF4-FFF2-40B4-BE49-F238E27FC236}">
                <a16:creationId xmlns="" xmlns:a16="http://schemas.microsoft.com/office/drawing/2014/main" id="{5EE24BBC-0791-4151-B161-FE33DFC3D7C8}"/>
              </a:ext>
            </a:extLst>
          </p:cNvPr>
          <p:cNvSpPr/>
          <p:nvPr/>
        </p:nvSpPr>
        <p:spPr>
          <a:xfrm>
            <a:off x="1410203" y="3715872"/>
            <a:ext cx="45095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0070C0"/>
                </a:solidFill>
              </a:rPr>
              <a:t>1500 · 50 + 260 · 600 =</a:t>
            </a:r>
            <a:endParaRPr lang="uk-UA" dirty="0">
              <a:solidFill>
                <a:prstClr val="black"/>
              </a:solidFill>
            </a:endParaRPr>
          </a:p>
        </p:txBody>
      </p:sp>
      <p:pic>
        <p:nvPicPr>
          <p:cNvPr id="35" name="Рисунок 34">
            <a:extLst>
              <a:ext uri="{FF2B5EF4-FFF2-40B4-BE49-F238E27FC236}">
                <a16:creationId xmlns="" xmlns:a16="http://schemas.microsoft.com/office/drawing/2014/main" id="{6BEAF543-999B-46EF-B36E-D25A3007A3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9105" y="2401306"/>
            <a:ext cx="5468587" cy="1243692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="" xmlns:a16="http://schemas.microsoft.com/office/drawing/2014/main" id="{606E4FC3-8BBB-49F9-BE43-03835A1721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5109" y="2389405"/>
            <a:ext cx="5468587" cy="1243692"/>
          </a:xfrm>
          <a:prstGeom prst="rect">
            <a:avLst/>
          </a:prstGeom>
        </p:spPr>
      </p:pic>
      <p:sp>
        <p:nvSpPr>
          <p:cNvPr id="37" name="Прямоугольник 36">
            <a:extLst>
              <a:ext uri="{FF2B5EF4-FFF2-40B4-BE49-F238E27FC236}">
                <a16:creationId xmlns="" xmlns:a16="http://schemas.microsoft.com/office/drawing/2014/main" id="{9E675AB2-EC15-4B34-AC2F-C14D2BC11404}"/>
              </a:ext>
            </a:extLst>
          </p:cNvPr>
          <p:cNvSpPr/>
          <p:nvPr/>
        </p:nvSpPr>
        <p:spPr>
          <a:xfrm>
            <a:off x="1417019" y="2342366"/>
            <a:ext cx="2638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1)    7 2 0 0 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38" name="Прямоугольник 37">
            <a:extLst>
              <a:ext uri="{FF2B5EF4-FFF2-40B4-BE49-F238E27FC236}">
                <a16:creationId xmlns="" xmlns:a16="http://schemas.microsoft.com/office/drawing/2014/main" id="{93C1D459-8D6C-4A3B-ADF1-037F72345B65}"/>
              </a:ext>
            </a:extLst>
          </p:cNvPr>
          <p:cNvSpPr/>
          <p:nvPr/>
        </p:nvSpPr>
        <p:spPr>
          <a:xfrm>
            <a:off x="1948879" y="2491105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7030A0"/>
                </a:solidFill>
              </a:rPr>
              <a:t>х</a:t>
            </a:r>
            <a:endParaRPr lang="uk-UA" sz="2400" dirty="0">
              <a:solidFill>
                <a:srgbClr val="7030A0"/>
              </a:solidFill>
            </a:endParaRPr>
          </a:p>
        </p:txBody>
      </p:sp>
      <p:sp>
        <p:nvSpPr>
          <p:cNvPr id="39" name="Прямоугольник 38">
            <a:extLst>
              <a:ext uri="{FF2B5EF4-FFF2-40B4-BE49-F238E27FC236}">
                <a16:creationId xmlns="" xmlns:a16="http://schemas.microsoft.com/office/drawing/2014/main" id="{C6C39597-F8E4-4729-8AFE-C20D330A086C}"/>
              </a:ext>
            </a:extLst>
          </p:cNvPr>
          <p:cNvSpPr/>
          <p:nvPr/>
        </p:nvSpPr>
        <p:spPr>
          <a:xfrm>
            <a:off x="2596315" y="2730790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5</a:t>
            </a:r>
            <a:endParaRPr lang="uk-UA" dirty="0">
              <a:solidFill>
                <a:prstClr val="black"/>
              </a:solidFill>
            </a:endParaRPr>
          </a:p>
        </p:txBody>
      </p:sp>
      <p:cxnSp>
        <p:nvCxnSpPr>
          <p:cNvPr id="40" name="Прямая соединительная линия 39">
            <a:extLst>
              <a:ext uri="{FF2B5EF4-FFF2-40B4-BE49-F238E27FC236}">
                <a16:creationId xmlns="" xmlns:a16="http://schemas.microsoft.com/office/drawing/2014/main" id="{092FAACB-75D8-416A-A377-EDC307B7E78B}"/>
              </a:ext>
            </a:extLst>
          </p:cNvPr>
          <p:cNvCxnSpPr>
            <a:cxnSpLocks/>
          </p:cNvCxnSpPr>
          <p:nvPr/>
        </p:nvCxnSpPr>
        <p:spPr>
          <a:xfrm>
            <a:off x="2031383" y="3205297"/>
            <a:ext cx="2082016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рямоугольник 41">
            <a:extLst>
              <a:ext uri="{FF2B5EF4-FFF2-40B4-BE49-F238E27FC236}">
                <a16:creationId xmlns="" xmlns:a16="http://schemas.microsoft.com/office/drawing/2014/main" id="{E332EB7C-1696-4140-85C6-6B4B13A57500}"/>
              </a:ext>
            </a:extLst>
          </p:cNvPr>
          <p:cNvSpPr/>
          <p:nvPr/>
        </p:nvSpPr>
        <p:spPr>
          <a:xfrm>
            <a:off x="2615387" y="3131030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43" name="Прямоугольник 42">
            <a:extLst>
              <a:ext uri="{FF2B5EF4-FFF2-40B4-BE49-F238E27FC236}">
                <a16:creationId xmlns="" xmlns:a16="http://schemas.microsoft.com/office/drawing/2014/main" id="{EA128F17-891E-4AD8-B2BF-8D72DD28A977}"/>
              </a:ext>
            </a:extLst>
          </p:cNvPr>
          <p:cNvSpPr/>
          <p:nvPr/>
        </p:nvSpPr>
        <p:spPr>
          <a:xfrm>
            <a:off x="2283836" y="2121020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1</a:t>
            </a:r>
            <a:endParaRPr lang="uk-UA" sz="2400" dirty="0">
              <a:solidFill>
                <a:prstClr val="black"/>
              </a:solidFill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F4D94651-0ACF-4CF5-B044-37A9671BCA32}"/>
              </a:ext>
            </a:extLst>
          </p:cNvPr>
          <p:cNvSpPr/>
          <p:nvPr/>
        </p:nvSpPr>
        <p:spPr>
          <a:xfrm>
            <a:off x="1941262" y="3131029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3 6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45" name="Прямоугольник 44">
            <a:extLst>
              <a:ext uri="{FF2B5EF4-FFF2-40B4-BE49-F238E27FC236}">
                <a16:creationId xmlns="" xmlns:a16="http://schemas.microsoft.com/office/drawing/2014/main" id="{2B2C1EEE-1480-4D25-BD15-B6BA7E6B0C86}"/>
              </a:ext>
            </a:extLst>
          </p:cNvPr>
          <p:cNvSpPr/>
          <p:nvPr/>
        </p:nvSpPr>
        <p:spPr>
          <a:xfrm>
            <a:off x="2962042" y="3119129"/>
            <a:ext cx="11031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0 0 0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46" name="Прямоугольник 45">
            <a:extLst>
              <a:ext uri="{FF2B5EF4-FFF2-40B4-BE49-F238E27FC236}">
                <a16:creationId xmlns="" xmlns:a16="http://schemas.microsoft.com/office/drawing/2014/main" id="{2091FE3F-1882-407D-A2B0-DE4B0E7F6C07}"/>
              </a:ext>
            </a:extLst>
          </p:cNvPr>
          <p:cNvSpPr/>
          <p:nvPr/>
        </p:nvSpPr>
        <p:spPr>
          <a:xfrm>
            <a:off x="5326052" y="2339952"/>
            <a:ext cx="20649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2)     4 3 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47" name="Прямоугольник 46">
            <a:extLst>
              <a:ext uri="{FF2B5EF4-FFF2-40B4-BE49-F238E27FC236}">
                <a16:creationId xmlns="" xmlns:a16="http://schemas.microsoft.com/office/drawing/2014/main" id="{BF98D342-3FCB-4A3C-928D-442523A40F16}"/>
              </a:ext>
            </a:extLst>
          </p:cNvPr>
          <p:cNvSpPr/>
          <p:nvPr/>
        </p:nvSpPr>
        <p:spPr>
          <a:xfrm>
            <a:off x="5901352" y="2544552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7030A0"/>
                </a:solidFill>
              </a:rPr>
              <a:t>х</a:t>
            </a:r>
            <a:endParaRPr lang="uk-UA" sz="2400" dirty="0">
              <a:solidFill>
                <a:srgbClr val="7030A0"/>
              </a:solidFill>
            </a:endParaRPr>
          </a:p>
        </p:txBody>
      </p:sp>
      <p:sp>
        <p:nvSpPr>
          <p:cNvPr id="48" name="Прямоугольник 47">
            <a:extLst>
              <a:ext uri="{FF2B5EF4-FFF2-40B4-BE49-F238E27FC236}">
                <a16:creationId xmlns="" xmlns:a16="http://schemas.microsoft.com/office/drawing/2014/main" id="{5379D236-3651-42F1-A3EA-6F41FD2A19BD}"/>
              </a:ext>
            </a:extLst>
          </p:cNvPr>
          <p:cNvSpPr/>
          <p:nvPr/>
        </p:nvSpPr>
        <p:spPr>
          <a:xfrm>
            <a:off x="6621089" y="2713829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2 0</a:t>
            </a:r>
            <a:endParaRPr lang="uk-UA" dirty="0">
              <a:solidFill>
                <a:prstClr val="black"/>
              </a:solidFill>
            </a:endParaRPr>
          </a:p>
        </p:txBody>
      </p:sp>
      <p:cxnSp>
        <p:nvCxnSpPr>
          <p:cNvPr id="49" name="Прямая соединительная линия 48">
            <a:extLst>
              <a:ext uri="{FF2B5EF4-FFF2-40B4-BE49-F238E27FC236}">
                <a16:creationId xmlns="" xmlns:a16="http://schemas.microsoft.com/office/drawing/2014/main" id="{B18AA03A-EEF1-4C8F-9D96-84B16C81CF92}"/>
              </a:ext>
            </a:extLst>
          </p:cNvPr>
          <p:cNvCxnSpPr>
            <a:cxnSpLocks/>
          </p:cNvCxnSpPr>
          <p:nvPr/>
        </p:nvCxnSpPr>
        <p:spPr>
          <a:xfrm>
            <a:off x="6041614" y="3205297"/>
            <a:ext cx="1684695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Прямоугольник 50">
            <a:extLst>
              <a:ext uri="{FF2B5EF4-FFF2-40B4-BE49-F238E27FC236}">
                <a16:creationId xmlns="" xmlns:a16="http://schemas.microsoft.com/office/drawing/2014/main" id="{715AFECC-4888-4ACC-A277-DD7D8C3D32F4}"/>
              </a:ext>
            </a:extLst>
          </p:cNvPr>
          <p:cNvSpPr/>
          <p:nvPr/>
        </p:nvSpPr>
        <p:spPr>
          <a:xfrm>
            <a:off x="6580120" y="3115048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6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52" name="Прямоугольник 51">
            <a:extLst>
              <a:ext uri="{FF2B5EF4-FFF2-40B4-BE49-F238E27FC236}">
                <a16:creationId xmlns="" xmlns:a16="http://schemas.microsoft.com/office/drawing/2014/main" id="{AD8CEA8C-041E-4099-8453-DBC3828E24FC}"/>
              </a:ext>
            </a:extLst>
          </p:cNvPr>
          <p:cNvSpPr/>
          <p:nvPr/>
        </p:nvSpPr>
        <p:spPr>
          <a:xfrm>
            <a:off x="6207176" y="3115048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8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53" name="Прямоугольник 52">
            <a:extLst>
              <a:ext uri="{FF2B5EF4-FFF2-40B4-BE49-F238E27FC236}">
                <a16:creationId xmlns="" xmlns:a16="http://schemas.microsoft.com/office/drawing/2014/main" id="{87A8E4DE-5835-4102-99EF-44738EF2D77C}"/>
              </a:ext>
            </a:extLst>
          </p:cNvPr>
          <p:cNvSpPr/>
          <p:nvPr/>
        </p:nvSpPr>
        <p:spPr>
          <a:xfrm>
            <a:off x="6956063" y="3127915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0 0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54" name="Прямоугольник 53">
            <a:extLst>
              <a:ext uri="{FF2B5EF4-FFF2-40B4-BE49-F238E27FC236}">
                <a16:creationId xmlns="" xmlns:a16="http://schemas.microsoft.com/office/drawing/2014/main" id="{307E96D0-7503-48E2-9404-92A4EF661E93}"/>
              </a:ext>
            </a:extLst>
          </p:cNvPr>
          <p:cNvSpPr/>
          <p:nvPr/>
        </p:nvSpPr>
        <p:spPr>
          <a:xfrm>
            <a:off x="8550802" y="2323337"/>
            <a:ext cx="29835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3)    3 6 0 0 0 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55" name="Прямоугольник 54">
            <a:extLst>
              <a:ext uri="{FF2B5EF4-FFF2-40B4-BE49-F238E27FC236}">
                <a16:creationId xmlns="" xmlns:a16="http://schemas.microsoft.com/office/drawing/2014/main" id="{740AF656-97C3-42B6-960D-17C4FC908F9F}"/>
              </a:ext>
            </a:extLst>
          </p:cNvPr>
          <p:cNvSpPr/>
          <p:nvPr/>
        </p:nvSpPr>
        <p:spPr>
          <a:xfrm>
            <a:off x="9043824" y="2447836"/>
            <a:ext cx="5052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7030A0"/>
                </a:solidFill>
              </a:rPr>
              <a:t>–</a:t>
            </a:r>
            <a:r>
              <a:rPr lang="uk-UA" sz="3200" b="1" dirty="0">
                <a:solidFill>
                  <a:srgbClr val="0070C0"/>
                </a:solidFill>
              </a:rPr>
              <a:t> 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56" name="Прямоугольник 55">
            <a:extLst>
              <a:ext uri="{FF2B5EF4-FFF2-40B4-BE49-F238E27FC236}">
                <a16:creationId xmlns="" xmlns:a16="http://schemas.microsoft.com/office/drawing/2014/main" id="{E90DB26A-E68D-4F34-BBBC-00F89469E857}"/>
              </a:ext>
            </a:extLst>
          </p:cNvPr>
          <p:cNvSpPr/>
          <p:nvPr/>
        </p:nvSpPr>
        <p:spPr>
          <a:xfrm>
            <a:off x="10111480" y="2712554"/>
            <a:ext cx="1447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8 6 0 0</a:t>
            </a:r>
            <a:endParaRPr lang="uk-UA" dirty="0">
              <a:solidFill>
                <a:prstClr val="black"/>
              </a:solidFill>
            </a:endParaRPr>
          </a:p>
        </p:txBody>
      </p:sp>
      <p:cxnSp>
        <p:nvCxnSpPr>
          <p:cNvPr id="57" name="Прямая соединительная линия 56">
            <a:extLst>
              <a:ext uri="{FF2B5EF4-FFF2-40B4-BE49-F238E27FC236}">
                <a16:creationId xmlns="" xmlns:a16="http://schemas.microsoft.com/office/drawing/2014/main" id="{E09DD842-BA59-4AE5-B3F4-5EF2E60C2E51}"/>
              </a:ext>
            </a:extLst>
          </p:cNvPr>
          <p:cNvCxnSpPr>
            <a:cxnSpLocks/>
          </p:cNvCxnSpPr>
          <p:nvPr/>
        </p:nvCxnSpPr>
        <p:spPr>
          <a:xfrm>
            <a:off x="9422583" y="3205297"/>
            <a:ext cx="2082016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Прямоугольник 57">
            <a:extLst>
              <a:ext uri="{FF2B5EF4-FFF2-40B4-BE49-F238E27FC236}">
                <a16:creationId xmlns="" xmlns:a16="http://schemas.microsoft.com/office/drawing/2014/main" id="{CB3D77D0-574C-4666-A9C9-7F67A8630549}"/>
              </a:ext>
            </a:extLst>
          </p:cNvPr>
          <p:cNvSpPr/>
          <p:nvPr/>
        </p:nvSpPr>
        <p:spPr>
          <a:xfrm>
            <a:off x="11196991" y="3115048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59" name="Прямоугольник 58">
            <a:extLst>
              <a:ext uri="{FF2B5EF4-FFF2-40B4-BE49-F238E27FC236}">
                <a16:creationId xmlns="" xmlns:a16="http://schemas.microsoft.com/office/drawing/2014/main" id="{14C059BB-E0F1-431B-9762-3EA95B4FB497}"/>
              </a:ext>
            </a:extLst>
          </p:cNvPr>
          <p:cNvSpPr/>
          <p:nvPr/>
        </p:nvSpPr>
        <p:spPr>
          <a:xfrm>
            <a:off x="10862003" y="3132681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60" name="Прямоугольник 59">
            <a:extLst>
              <a:ext uri="{FF2B5EF4-FFF2-40B4-BE49-F238E27FC236}">
                <a16:creationId xmlns="" xmlns:a16="http://schemas.microsoft.com/office/drawing/2014/main" id="{C3A4707B-D629-490C-95FA-86D7E863611A}"/>
              </a:ext>
            </a:extLst>
          </p:cNvPr>
          <p:cNvSpPr/>
          <p:nvPr/>
        </p:nvSpPr>
        <p:spPr>
          <a:xfrm>
            <a:off x="9785823" y="1976817"/>
            <a:ext cx="3289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>
                <a:solidFill>
                  <a:srgbClr val="7030A0"/>
                </a:solidFill>
              </a:rPr>
              <a:t>∙</a:t>
            </a:r>
            <a:endParaRPr lang="uk-UA" sz="4000" dirty="0">
              <a:solidFill>
                <a:prstClr val="black"/>
              </a:solidFill>
            </a:endParaRPr>
          </a:p>
        </p:txBody>
      </p:sp>
      <p:sp>
        <p:nvSpPr>
          <p:cNvPr id="61" name="Прямоугольник 60">
            <a:extLst>
              <a:ext uri="{FF2B5EF4-FFF2-40B4-BE49-F238E27FC236}">
                <a16:creationId xmlns="" xmlns:a16="http://schemas.microsoft.com/office/drawing/2014/main" id="{4D632659-B5B9-48C3-BD98-D1DBEC1C49B1}"/>
              </a:ext>
            </a:extLst>
          </p:cNvPr>
          <p:cNvSpPr/>
          <p:nvPr/>
        </p:nvSpPr>
        <p:spPr>
          <a:xfrm>
            <a:off x="10468927" y="3146967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4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62" name="Прямоугольник 61">
            <a:extLst>
              <a:ext uri="{FF2B5EF4-FFF2-40B4-BE49-F238E27FC236}">
                <a16:creationId xmlns="" xmlns:a16="http://schemas.microsoft.com/office/drawing/2014/main" id="{2C885C18-B67F-4BC4-9869-523487D0F4B1}"/>
              </a:ext>
            </a:extLst>
          </p:cNvPr>
          <p:cNvSpPr/>
          <p:nvPr/>
        </p:nvSpPr>
        <p:spPr>
          <a:xfrm>
            <a:off x="10122971" y="3106586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1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63" name="Прямоугольник 62">
            <a:extLst>
              <a:ext uri="{FF2B5EF4-FFF2-40B4-BE49-F238E27FC236}">
                <a16:creationId xmlns="" xmlns:a16="http://schemas.microsoft.com/office/drawing/2014/main" id="{0B70C2B1-28CB-429D-A5BE-53240A7692F5}"/>
              </a:ext>
            </a:extLst>
          </p:cNvPr>
          <p:cNvSpPr/>
          <p:nvPr/>
        </p:nvSpPr>
        <p:spPr>
          <a:xfrm>
            <a:off x="9771619" y="3100428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5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64" name="Прямоугольник 63">
            <a:extLst>
              <a:ext uri="{FF2B5EF4-FFF2-40B4-BE49-F238E27FC236}">
                <a16:creationId xmlns="" xmlns:a16="http://schemas.microsoft.com/office/drawing/2014/main" id="{0B93D719-CFC3-49AA-8BBC-273590B411FE}"/>
              </a:ext>
            </a:extLst>
          </p:cNvPr>
          <p:cNvSpPr/>
          <p:nvPr/>
        </p:nvSpPr>
        <p:spPr>
          <a:xfrm>
            <a:off x="9369667" y="3127411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3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65" name="Прямоугольник 64">
            <a:extLst>
              <a:ext uri="{FF2B5EF4-FFF2-40B4-BE49-F238E27FC236}">
                <a16:creationId xmlns="" xmlns:a16="http://schemas.microsoft.com/office/drawing/2014/main" id="{7D70A739-5E96-4C78-88AC-BFB372B2380B}"/>
              </a:ext>
            </a:extLst>
          </p:cNvPr>
          <p:cNvSpPr/>
          <p:nvPr/>
        </p:nvSpPr>
        <p:spPr>
          <a:xfrm>
            <a:off x="5607444" y="1738540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351 400</a:t>
            </a:r>
            <a:endParaRPr lang="uk-UA" dirty="0">
              <a:solidFill>
                <a:prstClr val="black"/>
              </a:solidFill>
            </a:endParaRPr>
          </a:p>
        </p:txBody>
      </p:sp>
      <p:pic>
        <p:nvPicPr>
          <p:cNvPr id="66" name="Рисунок 65">
            <a:extLst>
              <a:ext uri="{FF2B5EF4-FFF2-40B4-BE49-F238E27FC236}">
                <a16:creationId xmlns="" xmlns:a16="http://schemas.microsoft.com/office/drawing/2014/main" id="{BB868590-1114-4ECC-A246-D9FF09DFAC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3153" y="4434959"/>
            <a:ext cx="5468587" cy="1243692"/>
          </a:xfrm>
          <a:prstGeom prst="rect">
            <a:avLst/>
          </a:prstGeom>
        </p:spPr>
      </p:pic>
      <p:pic>
        <p:nvPicPr>
          <p:cNvPr id="67" name="Рисунок 66">
            <a:extLst>
              <a:ext uri="{FF2B5EF4-FFF2-40B4-BE49-F238E27FC236}">
                <a16:creationId xmlns="" xmlns:a16="http://schemas.microsoft.com/office/drawing/2014/main" id="{17EE0E10-5143-477D-AB4D-1F377D361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5109" y="4438669"/>
            <a:ext cx="5468587" cy="1243692"/>
          </a:xfrm>
          <a:prstGeom prst="rect">
            <a:avLst/>
          </a:prstGeom>
        </p:spPr>
      </p:pic>
      <p:sp>
        <p:nvSpPr>
          <p:cNvPr id="68" name="Прямоугольник 67">
            <a:extLst>
              <a:ext uri="{FF2B5EF4-FFF2-40B4-BE49-F238E27FC236}">
                <a16:creationId xmlns="" xmlns:a16="http://schemas.microsoft.com/office/drawing/2014/main" id="{F08667A1-CF13-45BA-8790-CA42ADF179EC}"/>
              </a:ext>
            </a:extLst>
          </p:cNvPr>
          <p:cNvSpPr/>
          <p:nvPr/>
        </p:nvSpPr>
        <p:spPr>
          <a:xfrm>
            <a:off x="1417938" y="4380186"/>
            <a:ext cx="22942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1)    1 5 0 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69" name="Прямоугольник 68">
            <a:extLst>
              <a:ext uri="{FF2B5EF4-FFF2-40B4-BE49-F238E27FC236}">
                <a16:creationId xmlns="" xmlns:a16="http://schemas.microsoft.com/office/drawing/2014/main" id="{970C3550-EAA5-42DF-899C-8C9A66AC602D}"/>
              </a:ext>
            </a:extLst>
          </p:cNvPr>
          <p:cNvSpPr/>
          <p:nvPr/>
        </p:nvSpPr>
        <p:spPr>
          <a:xfrm>
            <a:off x="2031259" y="4571953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7030A0"/>
                </a:solidFill>
              </a:rPr>
              <a:t>х</a:t>
            </a:r>
            <a:endParaRPr lang="uk-UA" sz="2400" dirty="0">
              <a:solidFill>
                <a:srgbClr val="7030A0"/>
              </a:solidFill>
            </a:endParaRPr>
          </a:p>
        </p:txBody>
      </p:sp>
      <p:sp>
        <p:nvSpPr>
          <p:cNvPr id="70" name="Прямоугольник 69">
            <a:extLst>
              <a:ext uri="{FF2B5EF4-FFF2-40B4-BE49-F238E27FC236}">
                <a16:creationId xmlns="" xmlns:a16="http://schemas.microsoft.com/office/drawing/2014/main" id="{0FCABD2A-DBAF-4098-82D8-2FB32C554083}"/>
              </a:ext>
            </a:extLst>
          </p:cNvPr>
          <p:cNvSpPr/>
          <p:nvPr/>
        </p:nvSpPr>
        <p:spPr>
          <a:xfrm>
            <a:off x="2624563" y="4755852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5 0</a:t>
            </a:r>
            <a:endParaRPr lang="uk-UA" dirty="0">
              <a:solidFill>
                <a:prstClr val="black"/>
              </a:solidFill>
            </a:endParaRPr>
          </a:p>
        </p:txBody>
      </p:sp>
      <p:cxnSp>
        <p:nvCxnSpPr>
          <p:cNvPr id="71" name="Прямая соединительная линия 70">
            <a:extLst>
              <a:ext uri="{FF2B5EF4-FFF2-40B4-BE49-F238E27FC236}">
                <a16:creationId xmlns="" xmlns:a16="http://schemas.microsoft.com/office/drawing/2014/main" id="{BF1B8DE6-5635-4025-B876-7B0D39F8DE50}"/>
              </a:ext>
            </a:extLst>
          </p:cNvPr>
          <p:cNvCxnSpPr>
            <a:cxnSpLocks/>
          </p:cNvCxnSpPr>
          <p:nvPr/>
        </p:nvCxnSpPr>
        <p:spPr>
          <a:xfrm>
            <a:off x="2062479" y="5242480"/>
            <a:ext cx="2082016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Прямоугольник 71">
            <a:extLst>
              <a:ext uri="{FF2B5EF4-FFF2-40B4-BE49-F238E27FC236}">
                <a16:creationId xmlns="" xmlns:a16="http://schemas.microsoft.com/office/drawing/2014/main" id="{47C8AB72-C39D-4E9A-A869-815B9CE2FB94}"/>
              </a:ext>
            </a:extLst>
          </p:cNvPr>
          <p:cNvSpPr/>
          <p:nvPr/>
        </p:nvSpPr>
        <p:spPr>
          <a:xfrm>
            <a:off x="2676603" y="5150259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5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73" name="Прямоугольник 72">
            <a:extLst>
              <a:ext uri="{FF2B5EF4-FFF2-40B4-BE49-F238E27FC236}">
                <a16:creationId xmlns="" xmlns:a16="http://schemas.microsoft.com/office/drawing/2014/main" id="{B91FF683-DEA1-475F-8DD1-4760D50C66F8}"/>
              </a:ext>
            </a:extLst>
          </p:cNvPr>
          <p:cNvSpPr/>
          <p:nvPr/>
        </p:nvSpPr>
        <p:spPr>
          <a:xfrm>
            <a:off x="2287915" y="4072163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2</a:t>
            </a:r>
            <a:endParaRPr lang="uk-UA" sz="2400" dirty="0">
              <a:solidFill>
                <a:prstClr val="black"/>
              </a:solidFill>
            </a:endParaRPr>
          </a:p>
        </p:txBody>
      </p:sp>
      <p:sp>
        <p:nvSpPr>
          <p:cNvPr id="74" name="Прямоугольник 73">
            <a:extLst>
              <a:ext uri="{FF2B5EF4-FFF2-40B4-BE49-F238E27FC236}">
                <a16:creationId xmlns="" xmlns:a16="http://schemas.microsoft.com/office/drawing/2014/main" id="{CC6DA199-1612-4D89-AF45-BDF3C163061A}"/>
              </a:ext>
            </a:extLst>
          </p:cNvPr>
          <p:cNvSpPr/>
          <p:nvPr/>
        </p:nvSpPr>
        <p:spPr>
          <a:xfrm>
            <a:off x="2292463" y="5151817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7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75" name="Прямоугольник 74">
            <a:extLst>
              <a:ext uri="{FF2B5EF4-FFF2-40B4-BE49-F238E27FC236}">
                <a16:creationId xmlns="" xmlns:a16="http://schemas.microsoft.com/office/drawing/2014/main" id="{339FECE7-C982-41C1-898F-B1FBE3F5CEDB}"/>
              </a:ext>
            </a:extLst>
          </p:cNvPr>
          <p:cNvSpPr/>
          <p:nvPr/>
        </p:nvSpPr>
        <p:spPr>
          <a:xfrm>
            <a:off x="3029301" y="5150258"/>
            <a:ext cx="11031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0 0 0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76" name="Прямоугольник 75">
            <a:extLst>
              <a:ext uri="{FF2B5EF4-FFF2-40B4-BE49-F238E27FC236}">
                <a16:creationId xmlns="" xmlns:a16="http://schemas.microsoft.com/office/drawing/2014/main" id="{8EA7D390-0B64-4AD6-A97B-B27E8A205926}"/>
              </a:ext>
            </a:extLst>
          </p:cNvPr>
          <p:cNvSpPr/>
          <p:nvPr/>
        </p:nvSpPr>
        <p:spPr>
          <a:xfrm>
            <a:off x="5400476" y="4382885"/>
            <a:ext cx="19495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2)    2 6 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77" name="Прямоугольник 76">
            <a:extLst>
              <a:ext uri="{FF2B5EF4-FFF2-40B4-BE49-F238E27FC236}">
                <a16:creationId xmlns="" xmlns:a16="http://schemas.microsoft.com/office/drawing/2014/main" id="{D88F3EEE-0F0C-4934-8F80-D85BBE0F4459}"/>
              </a:ext>
            </a:extLst>
          </p:cNvPr>
          <p:cNvSpPr/>
          <p:nvPr/>
        </p:nvSpPr>
        <p:spPr>
          <a:xfrm>
            <a:off x="5959184" y="4584524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7030A0"/>
                </a:solidFill>
              </a:rPr>
              <a:t>х</a:t>
            </a:r>
            <a:endParaRPr lang="uk-UA" sz="2400" dirty="0">
              <a:solidFill>
                <a:srgbClr val="7030A0"/>
              </a:solidFill>
            </a:endParaRPr>
          </a:p>
        </p:txBody>
      </p:sp>
      <p:sp>
        <p:nvSpPr>
          <p:cNvPr id="78" name="Прямоугольник 77">
            <a:extLst>
              <a:ext uri="{FF2B5EF4-FFF2-40B4-BE49-F238E27FC236}">
                <a16:creationId xmlns="" xmlns:a16="http://schemas.microsoft.com/office/drawing/2014/main" id="{F5CF9CE3-2315-4D93-94AC-BCE7ACB33AB3}"/>
              </a:ext>
            </a:extLst>
          </p:cNvPr>
          <p:cNvSpPr/>
          <p:nvPr/>
        </p:nvSpPr>
        <p:spPr>
          <a:xfrm>
            <a:off x="6555610" y="4764443"/>
            <a:ext cx="11031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6 0 0</a:t>
            </a:r>
            <a:endParaRPr lang="uk-UA" dirty="0">
              <a:solidFill>
                <a:prstClr val="black"/>
              </a:solidFill>
            </a:endParaRPr>
          </a:p>
        </p:txBody>
      </p:sp>
      <p:cxnSp>
        <p:nvCxnSpPr>
          <p:cNvPr id="79" name="Прямая соединительная линия 78">
            <a:extLst>
              <a:ext uri="{FF2B5EF4-FFF2-40B4-BE49-F238E27FC236}">
                <a16:creationId xmlns="" xmlns:a16="http://schemas.microsoft.com/office/drawing/2014/main" id="{C7B0A8D6-44B8-477F-A45D-97E35F738A3B}"/>
              </a:ext>
            </a:extLst>
          </p:cNvPr>
          <p:cNvCxnSpPr>
            <a:cxnSpLocks/>
          </p:cNvCxnSpPr>
          <p:nvPr/>
        </p:nvCxnSpPr>
        <p:spPr>
          <a:xfrm>
            <a:off x="5901352" y="5253597"/>
            <a:ext cx="2082016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Прямоугольник 79">
            <a:extLst>
              <a:ext uri="{FF2B5EF4-FFF2-40B4-BE49-F238E27FC236}">
                <a16:creationId xmlns="" xmlns:a16="http://schemas.microsoft.com/office/drawing/2014/main" id="{DE59AAFF-620E-4AA3-8F74-1D4E9A9DD830}"/>
              </a:ext>
            </a:extLst>
          </p:cNvPr>
          <p:cNvSpPr/>
          <p:nvPr/>
        </p:nvSpPr>
        <p:spPr>
          <a:xfrm>
            <a:off x="6551975" y="5133082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6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81" name="Прямоугольник 80">
            <a:extLst>
              <a:ext uri="{FF2B5EF4-FFF2-40B4-BE49-F238E27FC236}">
                <a16:creationId xmlns="" xmlns:a16="http://schemas.microsoft.com/office/drawing/2014/main" id="{64641464-0EEC-41D3-AEB9-082E4471FC51}"/>
              </a:ext>
            </a:extLst>
          </p:cNvPr>
          <p:cNvSpPr/>
          <p:nvPr/>
        </p:nvSpPr>
        <p:spPr>
          <a:xfrm>
            <a:off x="6266254" y="4137356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3</a:t>
            </a:r>
            <a:endParaRPr lang="uk-UA" sz="2400" dirty="0">
              <a:solidFill>
                <a:prstClr val="black"/>
              </a:solidFill>
            </a:endParaRPr>
          </a:p>
        </p:txBody>
      </p:sp>
      <p:sp>
        <p:nvSpPr>
          <p:cNvPr id="82" name="Прямоугольник 81">
            <a:extLst>
              <a:ext uri="{FF2B5EF4-FFF2-40B4-BE49-F238E27FC236}">
                <a16:creationId xmlns="" xmlns:a16="http://schemas.microsoft.com/office/drawing/2014/main" id="{78E369EE-79A5-444A-9D6F-E89463F6F56C}"/>
              </a:ext>
            </a:extLst>
          </p:cNvPr>
          <p:cNvSpPr/>
          <p:nvPr/>
        </p:nvSpPr>
        <p:spPr>
          <a:xfrm>
            <a:off x="5821950" y="5133082"/>
            <a:ext cx="7585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1 5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83" name="Прямоугольник 82">
            <a:extLst>
              <a:ext uri="{FF2B5EF4-FFF2-40B4-BE49-F238E27FC236}">
                <a16:creationId xmlns="" xmlns:a16="http://schemas.microsoft.com/office/drawing/2014/main" id="{9D6E1AC0-CD09-4A34-BDED-CED5A8907B54}"/>
              </a:ext>
            </a:extLst>
          </p:cNvPr>
          <p:cNvSpPr/>
          <p:nvPr/>
        </p:nvSpPr>
        <p:spPr>
          <a:xfrm>
            <a:off x="6931177" y="5133082"/>
            <a:ext cx="11031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0 0 0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84" name="Прямоугольник 83">
            <a:extLst>
              <a:ext uri="{FF2B5EF4-FFF2-40B4-BE49-F238E27FC236}">
                <a16:creationId xmlns="" xmlns:a16="http://schemas.microsoft.com/office/drawing/2014/main" id="{D5B54AD6-8D5B-4CAD-AC7E-3AE2C4355D37}"/>
              </a:ext>
            </a:extLst>
          </p:cNvPr>
          <p:cNvSpPr/>
          <p:nvPr/>
        </p:nvSpPr>
        <p:spPr>
          <a:xfrm>
            <a:off x="8542406" y="4380185"/>
            <a:ext cx="29851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3)       7 5 0 0 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85" name="Прямоугольник 84">
            <a:extLst>
              <a:ext uri="{FF2B5EF4-FFF2-40B4-BE49-F238E27FC236}">
                <a16:creationId xmlns="" xmlns:a16="http://schemas.microsoft.com/office/drawing/2014/main" id="{A7596288-0FB3-45B5-B2E9-AB320DDD7FCE}"/>
              </a:ext>
            </a:extLst>
          </p:cNvPr>
          <p:cNvSpPr/>
          <p:nvPr/>
        </p:nvSpPr>
        <p:spPr>
          <a:xfrm>
            <a:off x="9057185" y="4510397"/>
            <a:ext cx="7777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7030A0"/>
                </a:solidFill>
              </a:rPr>
              <a:t>+</a:t>
            </a:r>
            <a:r>
              <a:rPr lang="uk-UA" sz="3200" b="1" dirty="0">
                <a:solidFill>
                  <a:srgbClr val="0070C0"/>
                </a:solidFill>
              </a:rPr>
              <a:t>   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86" name="Прямоугольник 85">
            <a:extLst>
              <a:ext uri="{FF2B5EF4-FFF2-40B4-BE49-F238E27FC236}">
                <a16:creationId xmlns="" xmlns:a16="http://schemas.microsoft.com/office/drawing/2014/main" id="{5887E09B-9790-4E4F-B7D0-0FDCCE66705C}"/>
              </a:ext>
            </a:extLst>
          </p:cNvPr>
          <p:cNvSpPr/>
          <p:nvPr/>
        </p:nvSpPr>
        <p:spPr>
          <a:xfrm>
            <a:off x="9397171" y="4764442"/>
            <a:ext cx="21371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1 5 6 0 0 0</a:t>
            </a:r>
            <a:endParaRPr lang="uk-UA" dirty="0">
              <a:solidFill>
                <a:prstClr val="black"/>
              </a:solidFill>
            </a:endParaRPr>
          </a:p>
        </p:txBody>
      </p:sp>
      <p:cxnSp>
        <p:nvCxnSpPr>
          <p:cNvPr id="87" name="Прямая соединительная линия 86">
            <a:extLst>
              <a:ext uri="{FF2B5EF4-FFF2-40B4-BE49-F238E27FC236}">
                <a16:creationId xmlns="" xmlns:a16="http://schemas.microsoft.com/office/drawing/2014/main" id="{5CDECA9A-82A0-47D1-A807-71B62B5B64BB}"/>
              </a:ext>
            </a:extLst>
          </p:cNvPr>
          <p:cNvCxnSpPr>
            <a:cxnSpLocks/>
          </p:cNvCxnSpPr>
          <p:nvPr/>
        </p:nvCxnSpPr>
        <p:spPr>
          <a:xfrm>
            <a:off x="9389712" y="5257170"/>
            <a:ext cx="2082016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Прямоугольник 87">
            <a:extLst>
              <a:ext uri="{FF2B5EF4-FFF2-40B4-BE49-F238E27FC236}">
                <a16:creationId xmlns="" xmlns:a16="http://schemas.microsoft.com/office/drawing/2014/main" id="{140B3AC5-64AA-49DF-8A44-95031971208A}"/>
              </a:ext>
            </a:extLst>
          </p:cNvPr>
          <p:cNvSpPr/>
          <p:nvPr/>
        </p:nvSpPr>
        <p:spPr>
          <a:xfrm>
            <a:off x="11171671" y="5153431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89" name="Прямоугольник 88">
            <a:extLst>
              <a:ext uri="{FF2B5EF4-FFF2-40B4-BE49-F238E27FC236}">
                <a16:creationId xmlns="" xmlns:a16="http://schemas.microsoft.com/office/drawing/2014/main" id="{032D992A-5E3D-4B9F-8D37-F1D496496DE3}"/>
              </a:ext>
            </a:extLst>
          </p:cNvPr>
          <p:cNvSpPr/>
          <p:nvPr/>
        </p:nvSpPr>
        <p:spPr>
          <a:xfrm>
            <a:off x="10790596" y="5150716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>
            <a:extLst>
              <a:ext uri="{FF2B5EF4-FFF2-40B4-BE49-F238E27FC236}">
                <a16:creationId xmlns="" xmlns:a16="http://schemas.microsoft.com/office/drawing/2014/main" id="{E2DC3F69-8DCF-4034-9AC8-551F9791186C}"/>
              </a:ext>
            </a:extLst>
          </p:cNvPr>
          <p:cNvSpPr/>
          <p:nvPr/>
        </p:nvSpPr>
        <p:spPr>
          <a:xfrm>
            <a:off x="10414403" y="5148001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0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91" name="Прямоугольник 90">
            <a:extLst>
              <a:ext uri="{FF2B5EF4-FFF2-40B4-BE49-F238E27FC236}">
                <a16:creationId xmlns="" xmlns:a16="http://schemas.microsoft.com/office/drawing/2014/main" id="{5E5BD310-04B1-481F-8359-0FEA651B856E}"/>
              </a:ext>
            </a:extLst>
          </p:cNvPr>
          <p:cNvSpPr/>
          <p:nvPr/>
        </p:nvSpPr>
        <p:spPr>
          <a:xfrm>
            <a:off x="10098515" y="5141992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1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92" name="Прямоугольник 91">
            <a:extLst>
              <a:ext uri="{FF2B5EF4-FFF2-40B4-BE49-F238E27FC236}">
                <a16:creationId xmlns="" xmlns:a16="http://schemas.microsoft.com/office/drawing/2014/main" id="{67836421-EC2A-4C66-9BA1-B21AE7447FD3}"/>
              </a:ext>
            </a:extLst>
          </p:cNvPr>
          <p:cNvSpPr/>
          <p:nvPr/>
        </p:nvSpPr>
        <p:spPr>
          <a:xfrm>
            <a:off x="9771394" y="4102901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1</a:t>
            </a:r>
            <a:endParaRPr lang="uk-UA" sz="2400" dirty="0">
              <a:solidFill>
                <a:prstClr val="black"/>
              </a:solidFill>
            </a:endParaRPr>
          </a:p>
        </p:txBody>
      </p:sp>
      <p:sp>
        <p:nvSpPr>
          <p:cNvPr id="93" name="Прямоугольник 92">
            <a:extLst>
              <a:ext uri="{FF2B5EF4-FFF2-40B4-BE49-F238E27FC236}">
                <a16:creationId xmlns="" xmlns:a16="http://schemas.microsoft.com/office/drawing/2014/main" id="{58543EF6-EE41-4C30-B3F5-9A969B8A2FC2}"/>
              </a:ext>
            </a:extLst>
          </p:cNvPr>
          <p:cNvSpPr/>
          <p:nvPr/>
        </p:nvSpPr>
        <p:spPr>
          <a:xfrm>
            <a:off x="9779688" y="5164836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3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94" name="Прямоугольник 93">
            <a:extLst>
              <a:ext uri="{FF2B5EF4-FFF2-40B4-BE49-F238E27FC236}">
                <a16:creationId xmlns="" xmlns:a16="http://schemas.microsoft.com/office/drawing/2014/main" id="{BCAB153F-0E8A-4420-BDA9-B098EB29CFD8}"/>
              </a:ext>
            </a:extLst>
          </p:cNvPr>
          <p:cNvSpPr/>
          <p:nvPr/>
        </p:nvSpPr>
        <p:spPr>
          <a:xfrm>
            <a:off x="9380516" y="4128652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1</a:t>
            </a:r>
            <a:endParaRPr lang="uk-UA" sz="2400" dirty="0">
              <a:solidFill>
                <a:prstClr val="black"/>
              </a:solidFill>
            </a:endParaRPr>
          </a:p>
        </p:txBody>
      </p:sp>
      <p:sp>
        <p:nvSpPr>
          <p:cNvPr id="95" name="Прямоугольник 94">
            <a:extLst>
              <a:ext uri="{FF2B5EF4-FFF2-40B4-BE49-F238E27FC236}">
                <a16:creationId xmlns="" xmlns:a16="http://schemas.microsoft.com/office/drawing/2014/main" id="{2E670554-7FF3-4AB1-A3FC-28C336A34D9C}"/>
              </a:ext>
            </a:extLst>
          </p:cNvPr>
          <p:cNvSpPr/>
          <p:nvPr/>
        </p:nvSpPr>
        <p:spPr>
          <a:xfrm>
            <a:off x="9406432" y="5150258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2</a:t>
            </a:r>
            <a:endParaRPr lang="uk-UA" dirty="0">
              <a:solidFill>
                <a:prstClr val="black"/>
              </a:solidFill>
            </a:endParaRPr>
          </a:p>
        </p:txBody>
      </p:sp>
      <p:sp>
        <p:nvSpPr>
          <p:cNvPr id="96" name="Прямоугольник 95">
            <a:extLst>
              <a:ext uri="{FF2B5EF4-FFF2-40B4-BE49-F238E27FC236}">
                <a16:creationId xmlns="" xmlns:a16="http://schemas.microsoft.com/office/drawing/2014/main" id="{F9100056-0558-4ED7-B90A-6117A337104B}"/>
              </a:ext>
            </a:extLst>
          </p:cNvPr>
          <p:cNvSpPr/>
          <p:nvPr/>
        </p:nvSpPr>
        <p:spPr>
          <a:xfrm>
            <a:off x="5787327" y="3714662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</a:rPr>
              <a:t>231 000</a:t>
            </a:r>
            <a:endParaRPr lang="uk-U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921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7" grpId="0"/>
      <p:bldP spid="39" grpId="0"/>
      <p:bldP spid="42" grpId="0"/>
      <p:bldP spid="43" grpId="0"/>
      <p:bldP spid="44" grpId="0"/>
      <p:bldP spid="45" grpId="0"/>
      <p:bldP spid="46" grpId="0"/>
      <p:bldP spid="48" grpId="0"/>
      <p:bldP spid="51" grpId="0"/>
      <p:bldP spid="52" grpId="0"/>
      <p:bldP spid="53" grpId="0"/>
      <p:bldP spid="54" grpId="0"/>
      <p:bldP spid="56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8" grpId="0"/>
      <p:bldP spid="70" grpId="0"/>
      <p:bldP spid="72" grpId="0"/>
      <p:bldP spid="73" grpId="0"/>
      <p:bldP spid="74" grpId="0"/>
      <p:bldP spid="75" grpId="0"/>
      <p:bldP spid="76" grpId="0"/>
      <p:bldP spid="78" grpId="0"/>
      <p:bldP spid="80" grpId="0"/>
      <p:bldP spid="81" grpId="0"/>
      <p:bldP spid="82" grpId="0"/>
      <p:bldP spid="83" grpId="0"/>
      <p:bldP spid="84" grpId="0"/>
      <p:bldP spid="86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211DB2CD-C8D7-4BC8-A967-441EE98FE5CC}"/>
              </a:ext>
            </a:extLst>
          </p:cNvPr>
          <p:cNvSpPr/>
          <p:nvPr/>
        </p:nvSpPr>
        <p:spPr>
          <a:xfrm>
            <a:off x="790009" y="22"/>
            <a:ext cx="11143863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>
                <a:solidFill>
                  <a:schemeClr val="accent2">
                    <a:lumMod val="75000"/>
                  </a:schemeClr>
                </a:solidFill>
              </a:rPr>
              <a:t>210. </a:t>
            </a:r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У вантажному </a:t>
            </a:r>
            <a:r>
              <a:rPr lang="uk-UA" sz="2800" b="1" dirty="0" err="1">
                <a:solidFill>
                  <a:schemeClr val="accent2">
                    <a:lumMod val="75000"/>
                  </a:schemeClr>
                </a:solidFill>
              </a:rPr>
              <a:t>потязі</a:t>
            </a:r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7 вагонів бурого і 2 вагони </a:t>
            </a:r>
            <a:r>
              <a:rPr lang="uk-UA" sz="2800" b="1" dirty="0" err="1">
                <a:solidFill>
                  <a:schemeClr val="accent2">
                    <a:lumMod val="75000"/>
                  </a:schemeClr>
                </a:solidFill>
              </a:rPr>
              <a:t>кам’я</a:t>
            </a:r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-</a:t>
            </a:r>
          </a:p>
          <a:p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      ного вугілля. В усіх вагонах вугілля порівну. Маса всього </a:t>
            </a:r>
          </a:p>
          <a:p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      вугілля 630 т. Скільки </a:t>
            </a:r>
            <a:r>
              <a:rPr lang="uk-UA" sz="2800" b="1" dirty="0" smtClean="0">
                <a:solidFill>
                  <a:schemeClr val="accent2">
                    <a:lumMod val="75000"/>
                  </a:schemeClr>
                </a:solidFill>
              </a:rPr>
              <a:t>тон </a:t>
            </a:r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кам’яного вугілля у вантажно-</a:t>
            </a:r>
          </a:p>
          <a:p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      му </a:t>
            </a:r>
            <a:r>
              <a:rPr lang="uk-UA" sz="2800" b="1" dirty="0" err="1">
                <a:solidFill>
                  <a:schemeClr val="accent2">
                    <a:lumMod val="75000"/>
                  </a:schemeClr>
                </a:solidFill>
              </a:rPr>
              <a:t>потязі</a:t>
            </a:r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?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F462FCAA-544C-4B53-80BE-1065A9ECA181}"/>
              </a:ext>
            </a:extLst>
          </p:cNvPr>
          <p:cNvSpPr/>
          <p:nvPr/>
        </p:nvSpPr>
        <p:spPr>
          <a:xfrm>
            <a:off x="1234285" y="1877437"/>
            <a:ext cx="10269158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buAutoNum type="arabicParenR"/>
            </a:pPr>
            <a:r>
              <a:rPr lang="ru-RU" sz="3200" b="1" i="1" dirty="0">
                <a:solidFill>
                  <a:srgbClr val="7030A0"/>
                </a:solidFill>
              </a:rPr>
              <a:t>7 + 2 = 9 (в.) – </a:t>
            </a:r>
            <a:r>
              <a:rPr lang="ru-RU" sz="3200" b="1" i="1" dirty="0" err="1">
                <a:solidFill>
                  <a:srgbClr val="7030A0"/>
                </a:solidFill>
              </a:rPr>
              <a:t>всього</a:t>
            </a:r>
            <a:r>
              <a:rPr lang="ru-RU" sz="3200" b="1" i="1" dirty="0">
                <a:solidFill>
                  <a:srgbClr val="7030A0"/>
                </a:solidFill>
              </a:rPr>
              <a:t> </a:t>
            </a:r>
            <a:r>
              <a:rPr lang="ru-RU" sz="3200" b="1" i="1" dirty="0" err="1">
                <a:solidFill>
                  <a:srgbClr val="7030A0"/>
                </a:solidFill>
              </a:rPr>
              <a:t>вагонів</a:t>
            </a:r>
            <a:r>
              <a:rPr lang="ru-RU" sz="3200" b="1" i="1" dirty="0">
                <a:solidFill>
                  <a:srgbClr val="7030A0"/>
                </a:solidFill>
              </a:rPr>
              <a:t> у </a:t>
            </a:r>
            <a:r>
              <a:rPr lang="ru-RU" sz="3200" b="1" i="1" dirty="0" err="1">
                <a:solidFill>
                  <a:srgbClr val="7030A0"/>
                </a:solidFill>
              </a:rPr>
              <a:t>потязі</a:t>
            </a:r>
            <a:r>
              <a:rPr lang="ru-RU" sz="3200" b="1" i="1" dirty="0">
                <a:solidFill>
                  <a:srgbClr val="7030A0"/>
                </a:solidFill>
              </a:rPr>
              <a:t>;</a:t>
            </a:r>
            <a:endParaRPr lang="uk-UA" dirty="0"/>
          </a:p>
          <a:p>
            <a:pPr marL="514350" indent="-514350">
              <a:buAutoNum type="arabicParenR"/>
            </a:pPr>
            <a:r>
              <a:rPr lang="uk-UA" sz="3200" b="1" i="1" dirty="0">
                <a:solidFill>
                  <a:srgbClr val="7030A0"/>
                </a:solidFill>
              </a:rPr>
              <a:t>630 : 9 = 70 (т) – вугілля в одному вагоні;</a:t>
            </a:r>
          </a:p>
          <a:p>
            <a:pPr marL="514350" indent="-514350">
              <a:buAutoNum type="arabicParenR"/>
            </a:pPr>
            <a:r>
              <a:rPr lang="uk-UA" sz="3200" b="1" i="1" dirty="0">
                <a:solidFill>
                  <a:srgbClr val="7030A0"/>
                </a:solidFill>
              </a:rPr>
              <a:t>70 ∙ 2 = 140 (т)</a:t>
            </a:r>
          </a:p>
          <a:p>
            <a:r>
              <a:rPr lang="uk-UA" sz="3200" b="1" i="1" dirty="0">
                <a:solidFill>
                  <a:srgbClr val="7030A0"/>
                </a:solidFill>
              </a:rPr>
              <a:t>Вираз: 630 : (7 + 2) ∙ 2 = 140 (т)</a:t>
            </a:r>
          </a:p>
          <a:p>
            <a:r>
              <a:rPr lang="uk-UA" sz="3200" b="1" i="1" dirty="0">
                <a:solidFill>
                  <a:srgbClr val="7030A0"/>
                </a:solidFill>
              </a:rPr>
              <a:t>Відповідь: 140 т кам’яного вугілля у вантажному </a:t>
            </a:r>
          </a:p>
          <a:p>
            <a:r>
              <a:rPr lang="uk-UA" sz="3200" b="1" i="1" dirty="0">
                <a:solidFill>
                  <a:srgbClr val="7030A0"/>
                </a:solidFill>
              </a:rPr>
              <a:t> </a:t>
            </a:r>
            <a:r>
              <a:rPr lang="uk-UA" sz="3200" b="1" i="1" dirty="0" err="1">
                <a:solidFill>
                  <a:srgbClr val="7030A0"/>
                </a:solidFill>
              </a:rPr>
              <a:t>потязі</a:t>
            </a:r>
            <a:r>
              <a:rPr lang="uk-UA" sz="3200" b="1" i="1" dirty="0">
                <a:solidFill>
                  <a:srgbClr val="7030A0"/>
                </a:solidFill>
              </a:rPr>
              <a:t>.</a:t>
            </a:r>
            <a:endParaRPr lang="ru-RU" sz="3200" b="1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541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Метод «Шести капелюхів». Зелений капелюх</a:t>
            </a:r>
            <a:r>
              <a:rPr lang="uk-UA" sz="2800" dirty="0" smtClean="0"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lang="uk-UA" sz="2800" b="1" dirty="0" smtClean="0"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креативність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2050" name="Picture 2" descr="C:\Users\user\Desktop\imag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412" y="1518755"/>
            <a:ext cx="7616415" cy="4914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Picture 1" descr="C:\Users\TATIANA\Desktop\загружено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025" y="0"/>
            <a:ext cx="1943100" cy="1828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82053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 smtClean="0"/>
              <a:t>Метеорити</a:t>
            </a:r>
            <a:endParaRPr lang="uk-UA" b="1" i="1" dirty="0"/>
          </a:p>
        </p:txBody>
      </p:sp>
      <p:pic>
        <p:nvPicPr>
          <p:cNvPr id="4" name="Picture 2" descr="Результат пошуку зображень за запитом астероїд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77440" y="1409252"/>
            <a:ext cx="8027917" cy="4502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/>
              <a:t>Рівняння</a:t>
            </a:r>
            <a:endParaRPr lang="uk-UA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57892" y="2133600"/>
            <a:ext cx="9546720" cy="3777622"/>
          </a:xfrm>
        </p:spPr>
        <p:txBody>
          <a:bodyPr/>
          <a:lstStyle/>
          <a:p>
            <a:pPr>
              <a:buNone/>
            </a:pPr>
            <a:r>
              <a:rPr lang="uk-UA" sz="4000" b="1" dirty="0" smtClean="0"/>
              <a:t>Х+40=160              х-70=118-18</a:t>
            </a:r>
          </a:p>
          <a:p>
            <a:endParaRPr lang="uk-U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72" y="0"/>
            <a:ext cx="3404418" cy="2196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/>
              <a:t>Рівняння</a:t>
            </a:r>
            <a:endParaRPr lang="uk-UA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57892" y="2133600"/>
            <a:ext cx="9546720" cy="377762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sz="4000" b="1" dirty="0" smtClean="0"/>
              <a:t>Х+40=160              х-70=118-18</a:t>
            </a:r>
          </a:p>
          <a:p>
            <a:pPr>
              <a:buNone/>
            </a:pPr>
            <a:r>
              <a:rPr lang="uk-UA" sz="4000" b="1" dirty="0" smtClean="0"/>
              <a:t>Х=160-40               х-70=100              </a:t>
            </a:r>
          </a:p>
          <a:p>
            <a:pPr>
              <a:buNone/>
            </a:pPr>
            <a:r>
              <a:rPr lang="uk-UA" sz="4000" b="1" u="sng" dirty="0" smtClean="0"/>
              <a:t>Х=120   </a:t>
            </a:r>
            <a:r>
              <a:rPr lang="uk-UA" sz="4000" b="1" dirty="0" smtClean="0"/>
              <a:t>                  х=100+70</a:t>
            </a:r>
          </a:p>
          <a:p>
            <a:pPr>
              <a:buNone/>
            </a:pPr>
            <a:r>
              <a:rPr lang="uk-UA" sz="4000" b="1" dirty="0" smtClean="0"/>
              <a:t>120+40=160            </a:t>
            </a:r>
            <a:r>
              <a:rPr lang="uk-UA" sz="4000" b="1" u="sng" dirty="0" smtClean="0"/>
              <a:t>х=170</a:t>
            </a:r>
          </a:p>
          <a:p>
            <a:pPr>
              <a:buNone/>
            </a:pPr>
            <a:r>
              <a:rPr lang="uk-UA" sz="4000" b="1" dirty="0" smtClean="0"/>
              <a:t>160=160                  170-70=118-18</a:t>
            </a:r>
          </a:p>
          <a:p>
            <a:pPr>
              <a:buNone/>
            </a:pPr>
            <a:r>
              <a:rPr lang="uk-UA" sz="4000" b="1" dirty="0"/>
              <a:t> </a:t>
            </a:r>
            <a:r>
              <a:rPr lang="uk-UA" sz="4000" b="1" dirty="0" smtClean="0"/>
              <a:t>                                100=100</a:t>
            </a:r>
          </a:p>
          <a:p>
            <a:endParaRPr lang="uk-U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72" y="0"/>
            <a:ext cx="3404418" cy="2196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42916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AutoShape 5" descr="Результат пошуку зображень за запитом комета картинки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024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6400" y="-228600"/>
            <a:ext cx="130048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dirty="0" smtClean="0"/>
              <a:t>Метод «Щоденні  три. </a:t>
            </a:r>
            <a:r>
              <a:rPr lang="en-US" sz="2800" dirty="0" smtClean="0"/>
              <a:t>DAILY</a:t>
            </a:r>
            <a:r>
              <a:rPr lang="uk-UA" sz="2800" b="1" dirty="0" smtClean="0"/>
              <a:t> </a:t>
            </a:r>
            <a:r>
              <a:rPr lang="uk-UA" sz="2800" dirty="0" smtClean="0"/>
              <a:t>– 3». Математика самостійно.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uk-UA" sz="4000" b="1" dirty="0" smtClean="0"/>
          </a:p>
          <a:p>
            <a:r>
              <a:rPr lang="uk-UA" sz="4000" b="1" dirty="0" smtClean="0"/>
              <a:t>Накреслити прямокутник зі сторонами 4 см та 2 см.            Знайти периметр та площу прямокутника.</a:t>
            </a:r>
            <a:endParaRPr lang="uk-UA" sz="40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33" y="1487221"/>
            <a:ext cx="2486750" cy="1601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uk-UA" sz="6000" b="1" i="1" dirty="0" smtClean="0"/>
          </a:p>
          <a:p>
            <a:pPr marL="0" indent="0">
              <a:buNone/>
            </a:pPr>
            <a:endParaRPr lang="uk-UA" sz="6000" b="1" i="1" dirty="0"/>
          </a:p>
          <a:p>
            <a:pPr marL="0" indent="0">
              <a:buNone/>
            </a:pPr>
            <a:r>
              <a:rPr lang="uk-UA" sz="6000" b="1" i="1" dirty="0" smtClean="0"/>
              <a:t>Р= 4+4+2+2=12 см</a:t>
            </a:r>
          </a:p>
          <a:p>
            <a:pPr marL="0" indent="0">
              <a:buNone/>
            </a:pPr>
            <a:r>
              <a:rPr lang="en-US" sz="6000" b="1" i="1" dirty="0" smtClean="0"/>
              <a:t>S=4*2=8 c</a:t>
            </a:r>
            <a:r>
              <a:rPr lang="uk-UA" sz="6000" b="1" i="1" dirty="0" smtClean="0"/>
              <a:t>м</a:t>
            </a:r>
            <a:endParaRPr lang="ru-RU" sz="6000" b="1" i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076" y="581114"/>
            <a:ext cx="5492750" cy="3070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87941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Результат пошуку зображень за запитом космос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38"/>
            <a:ext cx="12211051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2" descr="Результат пошуку зображень за запитом инопланетянин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21208" b="8990"/>
          <a:stretch>
            <a:fillRect/>
          </a:stretch>
        </p:blipFill>
        <p:spPr bwMode="auto">
          <a:xfrm>
            <a:off x="4881034" y="1"/>
            <a:ext cx="6405033" cy="631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TATIANA\Desktop\загружено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66558" y="2958353"/>
            <a:ext cx="3251724" cy="3060446"/>
          </a:xfrm>
          <a:prstGeom prst="rect">
            <a:avLst/>
          </a:prstGeom>
          <a:noFill/>
        </p:spPr>
      </p:pic>
      <p:pic>
        <p:nvPicPr>
          <p:cNvPr id="1026" name="Picture 2" descr="F:\Атестацыя 2024-2025 н.р\математика відкритий урок\загружено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4571" y="1094591"/>
            <a:ext cx="2746057" cy="25845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0" y="0"/>
            <a:ext cx="12186960" cy="142049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0" y="440871"/>
            <a:ext cx="73695" cy="641712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26019" y="0"/>
            <a:ext cx="79255" cy="690127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417372" y="0"/>
            <a:ext cx="65955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/>
            <a:r>
              <a:rPr lang="uk-UA" sz="2800" b="1" dirty="0">
                <a:solidFill>
                  <a:prstClr val="black"/>
                </a:solidFill>
              </a:rPr>
              <a:t>Рефлексія. </a:t>
            </a:r>
            <a:r>
              <a:rPr lang="uk-UA" sz="2800" b="1" dirty="0" smtClean="0">
                <a:solidFill>
                  <a:prstClr val="black"/>
                </a:solidFill>
              </a:rPr>
              <a:t> Оберіть </a:t>
            </a:r>
            <a:r>
              <a:rPr lang="uk-UA" sz="2800" b="1" dirty="0">
                <a:solidFill>
                  <a:prstClr val="black"/>
                </a:solidFill>
              </a:rPr>
              <a:t>відповідну цеглинку.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534" y="1224808"/>
            <a:ext cx="11967485" cy="5633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9568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C1D8670-ABA2-44C7-AE62-0F0B4369EE87}"/>
              </a:ext>
            </a:extLst>
          </p:cNvPr>
          <p:cNvSpPr txBox="1"/>
          <p:nvPr/>
        </p:nvSpPr>
        <p:spPr>
          <a:xfrm>
            <a:off x="1362826" y="214841"/>
            <a:ext cx="9575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solidFill>
                  <a:schemeClr val="accent5">
                    <a:lumMod val="75000"/>
                  </a:schemeClr>
                </a:solidFill>
              </a:rPr>
              <a:t>Д/з </a:t>
            </a:r>
            <a:r>
              <a:rPr lang="uk-UA" sz="3600" b="1" dirty="0">
                <a:solidFill>
                  <a:schemeClr val="accent5">
                    <a:lumMod val="75000"/>
                  </a:schemeClr>
                </a:solidFill>
              </a:rPr>
              <a:t>№214, 215 на с. 34 – 35 у підручнику.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01C7DF6-B074-4F27-9DBB-10939EBC90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9021" y="1066771"/>
            <a:ext cx="5924939" cy="5576414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4057726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AE6F2518-B084-4896-AF52-66CC2144AA26}"/>
    </a:ext>
  </a:extLst>
</a:theme>
</file>

<file path=ppt/theme/theme7.xml><?xml version="1.0" encoding="utf-8"?>
<a:theme xmlns:a="http://schemas.openxmlformats.org/drawingml/2006/main" name="1_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8.xml><?xml version="1.0" encoding="utf-8"?>
<a:theme xmlns:a="http://schemas.openxmlformats.org/drawingml/2006/main" name="2_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463</TotalTime>
  <Words>702</Words>
  <Application>Microsoft Office PowerPoint</Application>
  <PresentationFormat>Произвольный</PresentationFormat>
  <Paragraphs>190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8</vt:i4>
      </vt:variant>
      <vt:variant>
        <vt:lpstr>Заголовки слайдов</vt:lpstr>
      </vt:variant>
      <vt:variant>
        <vt:i4>26</vt:i4>
      </vt:variant>
    </vt:vector>
  </HeadingPairs>
  <TitlesOfParts>
    <vt:vector size="34" baseType="lpstr">
      <vt:lpstr>Легкий дым</vt:lpstr>
      <vt:lpstr>Тема Office</vt:lpstr>
      <vt:lpstr>2_Тема Office</vt:lpstr>
      <vt:lpstr>3_Тема Office</vt:lpstr>
      <vt:lpstr>4_Тема Office</vt:lpstr>
      <vt:lpstr>Office Theme</vt:lpstr>
      <vt:lpstr>1_Легкий дым</vt:lpstr>
      <vt:lpstr>2_Легкий дым</vt:lpstr>
      <vt:lpstr> Математика, 4 клас</vt:lpstr>
      <vt:lpstr>Презентация PowerPoint</vt:lpstr>
      <vt:lpstr>Метод «Шести капелюхів». Білий капелюх: інформація </vt:lpstr>
      <vt:lpstr>Презентация PowerPoint</vt:lpstr>
      <vt:lpstr>Презентация PowerPoint</vt:lpstr>
      <vt:lpstr>  Дванадцяте  лютого Класна робота</vt:lpstr>
      <vt:lpstr>Хвилинка каліграфії</vt:lpstr>
      <vt:lpstr>Презентация PowerPoint</vt:lpstr>
      <vt:lpstr>Вправа «Кубування»</vt:lpstr>
      <vt:lpstr>Презентация PowerPoint</vt:lpstr>
      <vt:lpstr>Тема  інтегрованого уроку</vt:lpstr>
      <vt:lpstr>Мета уроку</vt:lpstr>
      <vt:lpstr>Презентация PowerPoint</vt:lpstr>
      <vt:lpstr>Презентация PowerPoint</vt:lpstr>
      <vt:lpstr>Презентация PowerPoint</vt:lpstr>
      <vt:lpstr>Презентация PowerPoint</vt:lpstr>
      <vt:lpstr>Метод «Шести капелюхів». Зелений капелюх: креативність</vt:lpstr>
      <vt:lpstr>Метеорити</vt:lpstr>
      <vt:lpstr>Рівняння</vt:lpstr>
      <vt:lpstr>Рівняння</vt:lpstr>
      <vt:lpstr>Презентация PowerPoint</vt:lpstr>
      <vt:lpstr>Метод «Щоденні  три. DAILY – 3». Математика самостійно.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58</cp:revision>
  <dcterms:created xsi:type="dcterms:W3CDTF">2024-12-08T12:55:40Z</dcterms:created>
  <dcterms:modified xsi:type="dcterms:W3CDTF">2025-02-26T11:25:14Z</dcterms:modified>
</cp:coreProperties>
</file>