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  <p:sldMasterId id="2147483732" r:id="rId3"/>
    <p:sldMasterId id="2147483744" r:id="rId4"/>
    <p:sldMasterId id="2147483756" r:id="rId5"/>
    <p:sldMasterId id="2147483780" r:id="rId6"/>
  </p:sldMasterIdLst>
  <p:sldIdLst>
    <p:sldId id="256" r:id="rId7"/>
    <p:sldId id="257" r:id="rId8"/>
    <p:sldId id="258" r:id="rId9"/>
    <p:sldId id="273" r:id="rId10"/>
    <p:sldId id="259" r:id="rId11"/>
    <p:sldId id="260" r:id="rId12"/>
    <p:sldId id="276" r:id="rId13"/>
    <p:sldId id="261" r:id="rId14"/>
    <p:sldId id="262" r:id="rId15"/>
    <p:sldId id="264" r:id="rId16"/>
    <p:sldId id="265" r:id="rId17"/>
    <p:sldId id="263" r:id="rId18"/>
    <p:sldId id="266" r:id="rId19"/>
    <p:sldId id="275" r:id="rId20"/>
    <p:sldId id="268" r:id="rId21"/>
    <p:sldId id="267" r:id="rId22"/>
    <p:sldId id="271" r:id="rId23"/>
    <p:sldId id="269" r:id="rId24"/>
    <p:sldId id="270" r:id="rId25"/>
    <p:sldId id="272" r:id="rId26"/>
    <p:sldId id="277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6" autoAdjust="0"/>
    <p:restoredTop sz="94660"/>
  </p:normalViewPr>
  <p:slideViewPr>
    <p:cSldViewPr>
      <p:cViewPr varScale="1">
        <p:scale>
          <a:sx n="71" d="100"/>
          <a:sy n="71" d="100"/>
        </p:scale>
        <p:origin x="-1074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5217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4606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93721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048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43486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47239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408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38726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65461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24736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403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CBEFC-AFA1-4152-9C85-803F45CF5F30}" type="datetimeFigureOut">
              <a:rPr lang="ru-RU" smtClean="0"/>
              <a:pPr/>
              <a:t>05.01.2022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C8503-A1D7-48AE-A53D-3338513047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674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Iu1cdmx7VOI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C:\Users\ASUS\Desktop\Zvuki_zimy_-_Penie_ptic_(iPlayer.fm).mp3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kNWwid8OAVM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4-111_2.jpg"/>
          <p:cNvPicPr>
            <a:picLocks noChangeAspect="1"/>
          </p:cNvPicPr>
          <p:nvPr/>
        </p:nvPicPr>
        <p:blipFill>
          <a:blip r:embed="rId2" cstate="print"/>
          <a:srcRect t="1613" b="1613"/>
          <a:stretch>
            <a:fillRect/>
          </a:stretch>
        </p:blipFill>
        <p:spPr>
          <a:xfrm>
            <a:off x="0" y="0"/>
            <a:ext cx="9323512" cy="6858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857224" y="2071678"/>
            <a:ext cx="7929618" cy="2286016"/>
          </a:xfrm>
        </p:spPr>
        <p:txBody>
          <a:bodyPr>
            <a:noAutofit/>
          </a:bodyPr>
          <a:lstStyle/>
          <a:p>
            <a:r>
              <a:rPr lang="uk-UA" sz="6000" b="1" i="1" dirty="0" smtClean="0">
                <a:solidFill>
                  <a:schemeClr val="tx2">
                    <a:lumMod val="50000"/>
                  </a:schemeClr>
                </a:solidFill>
              </a:rPr>
              <a:t>Світ дитинства </a:t>
            </a:r>
            <a:br>
              <a:rPr lang="uk-UA" sz="60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uk-UA" sz="6000" b="1" i="1" dirty="0" smtClean="0">
                <a:solidFill>
                  <a:schemeClr val="tx2">
                    <a:lumMod val="50000"/>
                  </a:schemeClr>
                </a:solidFill>
              </a:rPr>
              <a:t>у поезії і прозі.</a:t>
            </a:r>
            <a:br>
              <a:rPr lang="uk-UA" sz="60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uk-UA" sz="6000" b="1" i="1" dirty="0" smtClean="0">
                <a:solidFill>
                  <a:schemeClr val="tx2">
                    <a:lumMod val="50000"/>
                  </a:schemeClr>
                </a:solidFill>
              </a:rPr>
              <a:t>Творчість Лесі Українки</a:t>
            </a:r>
            <a:endParaRPr lang="ru-RU" sz="60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http://eenu.edu.ua/sites/default/files/field/image/14256437332267.jpg"/>
          <p:cNvPicPr>
            <a:picLocks noChangeAspect="1" noChangeArrowheads="1"/>
          </p:cNvPicPr>
          <p:nvPr/>
        </p:nvPicPr>
        <p:blipFill>
          <a:blip r:embed="rId2"/>
          <a:srcRect l="5453" r="8395"/>
          <a:stretch>
            <a:fillRect/>
          </a:stretch>
        </p:blipFill>
        <p:spPr bwMode="auto">
          <a:xfrm>
            <a:off x="-214440" y="-214338"/>
            <a:ext cx="9358440" cy="70723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428596" y="4714884"/>
          <a:ext cx="8001056" cy="1857388"/>
        </p:xfrm>
        <a:graphic>
          <a:graphicData uri="http://schemas.openxmlformats.org/drawingml/2006/table">
            <a:tbl>
              <a:tblPr/>
              <a:tblGrid>
                <a:gridCol w="2357454"/>
                <a:gridCol w="500066"/>
                <a:gridCol w="2357454"/>
                <a:gridCol w="489483"/>
                <a:gridCol w="2296599"/>
              </a:tblGrid>
              <a:tr h="18573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Batang"/>
                          <a:cs typeface="Times New Roman"/>
                        </a:rPr>
                        <a:t>Відома письменниця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uk-UA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Batang"/>
                          <a:cs typeface="Times New Roman"/>
                        </a:rPr>
                        <a:t>Туберкульоз кісток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uk-UA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Batang"/>
                          <a:cs typeface="Times New Roman"/>
                        </a:rPr>
                        <a:t>Невиліковна хвороба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62" name="Line 14"/>
          <p:cNvSpPr>
            <a:spLocks noChangeShapeType="1"/>
          </p:cNvSpPr>
          <p:nvPr/>
        </p:nvSpPr>
        <p:spPr bwMode="auto">
          <a:xfrm flipV="1">
            <a:off x="5857884" y="2214554"/>
            <a:ext cx="1066800" cy="914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 flipH="1">
            <a:off x="2143108" y="3286124"/>
            <a:ext cx="1066800" cy="8001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4572000" y="4143380"/>
            <a:ext cx="0" cy="571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0" y="914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3214678" y="2357430"/>
          <a:ext cx="2657488" cy="1773556"/>
        </p:xfrm>
        <a:graphic>
          <a:graphicData uri="http://schemas.openxmlformats.org/drawingml/2006/table">
            <a:tbl>
              <a:tblPr/>
              <a:tblGrid>
                <a:gridCol w="2657488"/>
              </a:tblGrid>
              <a:tr h="1773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b="1" dirty="0">
                          <a:latin typeface="Times New Roman"/>
                          <a:ea typeface="Batang"/>
                          <a:cs typeface="Times New Roman"/>
                        </a:rPr>
                        <a:t>ЛЕСЯ УКРАЇНКА</a:t>
                      </a:r>
                      <a:endParaRPr lang="ru-RU" sz="3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100" dirty="0">
                          <a:latin typeface="Calibri"/>
                          <a:ea typeface="Times New Roman"/>
                          <a:cs typeface="Times New Roman"/>
                        </a:rPr>
                      </a:b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68" name="Line 20"/>
          <p:cNvSpPr>
            <a:spLocks noChangeShapeType="1"/>
          </p:cNvSpPr>
          <p:nvPr/>
        </p:nvSpPr>
        <p:spPr bwMode="auto">
          <a:xfrm flipH="1">
            <a:off x="2143108" y="3929066"/>
            <a:ext cx="1066800" cy="8001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5857884" y="3929066"/>
            <a:ext cx="762000" cy="685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34" name="Таблица 33"/>
          <p:cNvGraphicFramePr>
            <a:graphicFrameLocks noGrp="1"/>
          </p:cNvGraphicFramePr>
          <p:nvPr/>
        </p:nvGraphicFramePr>
        <p:xfrm>
          <a:off x="1428728" y="357166"/>
          <a:ext cx="6715173" cy="1785950"/>
        </p:xfrm>
        <a:graphic>
          <a:graphicData uri="http://schemas.openxmlformats.org/drawingml/2006/table">
            <a:tbl>
              <a:tblPr/>
              <a:tblGrid>
                <a:gridCol w="1892671"/>
                <a:gridCol w="1994641"/>
                <a:gridCol w="2827861"/>
              </a:tblGrid>
              <a:tr h="17859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Batang"/>
                          <a:cs typeface="Times New Roman"/>
                        </a:rPr>
                        <a:t>Знала багато мов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uk-UA" sz="2800" b="1" dirty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Batang"/>
                          <a:cs typeface="Times New Roman"/>
                        </a:rPr>
                        <a:t>Мати відома письменниця </a:t>
                      </a:r>
                      <a:endParaRPr lang="uk-UA" sz="2800" b="1" dirty="0" smtClean="0">
                        <a:latin typeface="Times New Roman"/>
                        <a:ea typeface="Batang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latin typeface="Times New Roman"/>
                          <a:ea typeface="Batang"/>
                          <a:cs typeface="Times New Roman"/>
                        </a:rPr>
                        <a:t>О. Пчілка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5" name="Таблица 34"/>
          <p:cNvGraphicFramePr>
            <a:graphicFrameLocks noGrp="1"/>
          </p:cNvGraphicFramePr>
          <p:nvPr/>
        </p:nvGraphicFramePr>
        <p:xfrm>
          <a:off x="142844" y="2571744"/>
          <a:ext cx="2000264" cy="1785950"/>
        </p:xfrm>
        <a:graphic>
          <a:graphicData uri="http://schemas.openxmlformats.org/drawingml/2006/table">
            <a:tbl>
              <a:tblPr/>
              <a:tblGrid>
                <a:gridCol w="2000264"/>
              </a:tblGrid>
              <a:tr h="17859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Batang"/>
                          <a:cs typeface="Times New Roman"/>
                        </a:rPr>
                        <a:t>Перший вірш написала у 9-років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71" name="Line 23"/>
          <p:cNvSpPr>
            <a:spLocks noChangeShapeType="1"/>
          </p:cNvSpPr>
          <p:nvPr/>
        </p:nvSpPr>
        <p:spPr bwMode="auto">
          <a:xfrm flipH="1" flipV="1">
            <a:off x="2428860" y="2143116"/>
            <a:ext cx="762000" cy="571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358346" cy="1285884"/>
          </a:xfrm>
        </p:spPr>
        <p:txBody>
          <a:bodyPr>
            <a:normAutofit/>
          </a:bodyPr>
          <a:lstStyle/>
          <a:p>
            <a:r>
              <a:rPr lang="ru-RU" b="1" i="1" u="sng" dirty="0" smtClean="0"/>
              <a:t>Ко</a:t>
            </a:r>
            <a:r>
              <a:rPr lang="uk-UA" b="1" i="1" u="sng" dirty="0" err="1" smtClean="0"/>
              <a:t>нкурс</a:t>
            </a:r>
            <a:r>
              <a:rPr lang="uk-UA" b="1" i="1" u="sng" dirty="0" smtClean="0"/>
              <a:t> на кращого виконавця вірша</a:t>
            </a:r>
            <a:endParaRPr lang="ru-RU" b="1" i="1" u="sng" dirty="0"/>
          </a:p>
        </p:txBody>
      </p:sp>
      <p:sp>
        <p:nvSpPr>
          <p:cNvPr id="1026" name="AutoShape 2" descr="http://www.rastemvrossii.ru/sites/default/files/Tver/afisha/vok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://www.rastemvrossii.ru/sites/default/files/Tver/afisha/vok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://www.rastemvrossii.ru/sites/default/files/Tver/afisha/vok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C:\Users\ivan\Desktop\vok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8386765" cy="4659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ivan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125"/>
            <a:ext cx="9230452" cy="69111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214422"/>
          </a:xfrm>
        </p:spPr>
        <p:txBody>
          <a:bodyPr>
            <a:noAutofit/>
          </a:bodyPr>
          <a:lstStyle/>
          <a:p>
            <a:pPr algn="ctr"/>
            <a:r>
              <a:rPr lang="uk-UA" sz="6000" b="1" i="1" u="sng" dirty="0" smtClean="0">
                <a:solidFill>
                  <a:srgbClr val="FF0000"/>
                </a:solidFill>
              </a:rPr>
              <a:t>Загадка</a:t>
            </a:r>
            <a:endParaRPr lang="ru-RU" sz="6000" b="1" i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5400" b="1" i="1" dirty="0" smtClean="0">
                <a:solidFill>
                  <a:schemeClr val="tx1"/>
                </a:solidFill>
              </a:rPr>
              <a:t>Снігом вкрила всі стежини,</a:t>
            </a:r>
          </a:p>
          <a:p>
            <a:pPr algn="ctr">
              <a:buNone/>
            </a:pPr>
            <a:r>
              <a:rPr lang="uk-UA" sz="5400" b="1" i="1" dirty="0" smtClean="0">
                <a:solidFill>
                  <a:schemeClr val="tx1"/>
                </a:solidFill>
              </a:rPr>
              <a:t>Випустила хуртовини.</a:t>
            </a:r>
          </a:p>
          <a:p>
            <a:pPr algn="ctr">
              <a:buNone/>
            </a:pPr>
            <a:r>
              <a:rPr lang="uk-UA" sz="5400" b="1" i="1" dirty="0" smtClean="0">
                <a:solidFill>
                  <a:schemeClr val="tx1"/>
                </a:solidFill>
              </a:rPr>
              <a:t>В саду, в полі пустота,</a:t>
            </a:r>
          </a:p>
          <a:p>
            <a:pPr algn="ctr">
              <a:buNone/>
            </a:pPr>
            <a:r>
              <a:rPr lang="uk-UA" sz="5400" b="1" i="1" dirty="0" smtClean="0">
                <a:solidFill>
                  <a:schemeClr val="tx1"/>
                </a:solidFill>
              </a:rPr>
              <a:t>То до нас прийшла …</a:t>
            </a:r>
            <a:endParaRPr lang="ru-RU" sz="54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исунок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6207"/>
            <a:ext cx="10274157" cy="6858000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331640" y="5445224"/>
            <a:ext cx="8229600" cy="1143000"/>
          </a:xfrm>
          <a:prstGeom prst="rect">
            <a:avLst/>
          </a:prstGeom>
        </p:spPr>
        <p:txBody>
          <a:bodyPr vert="horz" anchor="ctr">
            <a:normAutofit fontScale="40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uk-UA" sz="15000" dirty="0" smtClean="0">
                <a:solidFill>
                  <a:srgbClr val="99FF33"/>
                </a:solidFill>
                <a:latin typeface="Monotype Corsiva" pitchFamily="66" charset="0"/>
              </a:rPr>
              <a:t>    </a:t>
            </a:r>
            <a:r>
              <a:rPr lang="uk-UA" sz="15000" dirty="0" smtClean="0">
                <a:solidFill>
                  <a:srgbClr val="99FF33"/>
                </a:solidFill>
                <a:latin typeface="Monotype Corsiva" pitchFamily="66" charset="0"/>
                <a:hlinkClick r:id="rId3"/>
              </a:rPr>
              <a:t>МУЗИКА ЗИМИ</a:t>
            </a:r>
            <a:r>
              <a:rPr lang="uk-UA" sz="15000" b="1" u="sng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uk-UA" sz="15000" b="1" u="sng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uk-UA" sz="2800" u="sng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uk-UA" sz="2800" u="sng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2800" u="sng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1" descr="C:\Users\ivan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50" y="0"/>
            <a:ext cx="9159497" cy="6857999"/>
          </a:xfrm>
          <a:prstGeom prst="rect">
            <a:avLst/>
          </a:prstGeom>
          <a:noFill/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3125788" y="3246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ru-RU" sz="18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0747261">
            <a:off x="1816058" y="719781"/>
            <a:ext cx="7154061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“Мозковий</a:t>
            </a:r>
            <a:r>
              <a:rPr lang="uk-UA" sz="8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80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штурм”</a:t>
            </a:r>
            <a:r>
              <a:rPr lang="uk-UA" sz="8000" b="1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endParaRPr lang="ru-RU" sz="8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202" name="Picture 10" descr="http://t0.gstatic.com/images?q=tbn:ANd9GcTmJCgb7dv7OZwMpfaiUxj19ETWZD2fF1nUL-qO51pSiRAEV9Y2Fog_S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562496"/>
            <a:ext cx="2214578" cy="3295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6" name="Picture 14" descr="http://t3.gstatic.com/images?q=tbn:ANd9GcTtPniIxKwo5RpGXH29NzO-buOBIMwvvk-2hyRHzAhew4BlXlMd3wkmyoy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071942"/>
            <a:ext cx="2781957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Рисунок 30"/>
          <p:cNvPicPr>
            <a:picLocks noChangeAspect="1" noChangeArrowheads="1"/>
          </p:cNvPicPr>
          <p:nvPr/>
        </p:nvPicPr>
        <p:blipFill>
          <a:blip r:embed="rId2"/>
          <a:srcRect b="8057"/>
          <a:stretch>
            <a:fillRect/>
          </a:stretch>
        </p:blipFill>
        <p:spPr bwMode="auto">
          <a:xfrm>
            <a:off x="-34925" y="-88900"/>
            <a:ext cx="9178925" cy="744699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14290"/>
            <a:ext cx="8686800" cy="5865835"/>
          </a:xfrm>
        </p:spPr>
        <p:txBody>
          <a:bodyPr/>
          <a:lstStyle/>
          <a:p>
            <a:pPr>
              <a:buNone/>
            </a:pP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5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Тема уроку: </a:t>
            </a:r>
          </a:p>
          <a:p>
            <a:pPr algn="ctr">
              <a:buNone/>
            </a:pPr>
            <a:r>
              <a:rPr lang="uk-UA" sz="5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Леся Українка </a:t>
            </a:r>
          </a:p>
          <a:p>
            <a:pPr algn="ctr">
              <a:buNone/>
            </a:pPr>
            <a:r>
              <a:rPr lang="uk-UA" sz="5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“Мамо</a:t>
            </a:r>
            <a:r>
              <a:rPr lang="uk-UA" sz="5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іде вже </a:t>
            </a:r>
            <a:r>
              <a:rPr lang="uk-UA" sz="5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зима”</a:t>
            </a:r>
            <a:endParaRPr lang="ru-RU" sz="5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7" name="Picture 5" descr="http://www.allwomensites.com/news/gallery/mother-and-daughter-creative-project-handmade-christmas-decorations-picture/Mother-and-daughter-creative-project-handmade-Christmas-decorations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821784"/>
            <a:ext cx="4357718" cy="3272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https://im2-tub-ua.yandex.net/i?id=03ad75b4cf8d60aa7b53b7ad35df3829&amp;n=33&amp;h=295&amp;w=4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358488" cy="5566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ivan\Desktop\light-abstract-wide-wallpaper-1920x1200-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05288" y="-2057400"/>
            <a:ext cx="17556163" cy="109728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/>
          <a:lstStyle/>
          <a:p>
            <a:pPr algn="ctr">
              <a:buNone/>
            </a:pPr>
            <a:r>
              <a:rPr lang="uk-UA" sz="4000" b="1" dirty="0" smtClean="0"/>
              <a:t>…</a:t>
            </a:r>
            <a:r>
              <a:rPr lang="uk-UA" sz="4000" b="1" dirty="0" err="1" smtClean="0"/>
              <a:t>идів</a:t>
            </a:r>
            <a:r>
              <a:rPr lang="uk-UA" sz="4000" b="1" dirty="0" smtClean="0"/>
              <a:t> горобець на …о…ні,</a:t>
            </a:r>
            <a:endParaRPr lang="ru-RU" sz="4000" b="1" dirty="0" smtClean="0"/>
          </a:p>
          <a:p>
            <a:pPr algn="ctr">
              <a:buNone/>
            </a:pPr>
            <a:r>
              <a:rPr lang="uk-UA" sz="4000" b="1" dirty="0" smtClean="0"/>
              <a:t>За…</a:t>
            </a:r>
            <a:r>
              <a:rPr lang="uk-UA" sz="4000" b="1" dirty="0" err="1" smtClean="0"/>
              <a:t>нув</a:t>
            </a:r>
            <a:r>
              <a:rPr lang="uk-UA" sz="4000" b="1" dirty="0" smtClean="0"/>
              <a:t> і звалив…я  у …ні,</a:t>
            </a:r>
            <a:endParaRPr lang="ru-RU" sz="4000" b="1" dirty="0" smtClean="0"/>
          </a:p>
          <a:p>
            <a:pPr algn="ctr">
              <a:buNone/>
            </a:pPr>
            <a:r>
              <a:rPr lang="uk-UA" sz="4000" b="1" dirty="0" smtClean="0"/>
              <a:t>Якби не звалив…я  у …ні,</a:t>
            </a:r>
            <a:endParaRPr lang="ru-RU" sz="4000" b="1" dirty="0" smtClean="0"/>
          </a:p>
          <a:p>
            <a:pPr algn="ctr">
              <a:buNone/>
            </a:pPr>
            <a:r>
              <a:rPr lang="uk-UA" sz="4000" b="1" dirty="0" smtClean="0"/>
              <a:t>І до…і  б  …</a:t>
            </a:r>
            <a:r>
              <a:rPr lang="uk-UA" sz="4000" b="1" dirty="0" err="1" smtClean="0"/>
              <a:t>идів</a:t>
            </a:r>
            <a:r>
              <a:rPr lang="uk-UA" sz="4000" b="1" dirty="0" smtClean="0"/>
              <a:t> на …о…ні.</a:t>
            </a:r>
            <a:endParaRPr lang="ru-RU" sz="4000" b="1" dirty="0" smtClean="0"/>
          </a:p>
          <a:p>
            <a:pPr algn="ctr">
              <a:buNone/>
            </a:pPr>
            <a:r>
              <a:rPr lang="uk-UA" sz="3200" dirty="0" smtClean="0"/>
              <a:t> </a:t>
            </a:r>
            <a:endParaRPr lang="ru-RU" sz="3200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7106" name="Рисунок 34"/>
          <p:cNvPicPr>
            <a:picLocks noChangeAspect="1" noChangeArrowheads="1"/>
          </p:cNvPicPr>
          <p:nvPr/>
        </p:nvPicPr>
        <p:blipFill>
          <a:blip r:embed="rId4"/>
          <a:srcRect l="8725" r="50642" b="64725"/>
          <a:stretch>
            <a:fillRect/>
          </a:stretch>
        </p:blipFill>
        <p:spPr bwMode="auto">
          <a:xfrm>
            <a:off x="5569688" y="3857628"/>
            <a:ext cx="3574312" cy="2697180"/>
          </a:xfrm>
          <a:prstGeom prst="rect">
            <a:avLst/>
          </a:prstGeom>
          <a:noFill/>
        </p:spPr>
      </p:pic>
      <p:pic>
        <p:nvPicPr>
          <p:cNvPr id="6" name="Zvuki_zimy_-_Penie_ptic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643042" y="492919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 descr="C:\Users\ivan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49" y="0"/>
            <a:ext cx="9159498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8429652" cy="478634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000" b="1" dirty="0" smtClean="0"/>
              <a:t>           </a:t>
            </a:r>
            <a:r>
              <a:rPr lang="uk-UA" sz="4400" b="1" dirty="0" smtClean="0">
                <a:solidFill>
                  <a:srgbClr val="7030A0"/>
                </a:solidFill>
              </a:rPr>
              <a:t>Сидів горобець на сосні,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7030A0"/>
                </a:solidFill>
              </a:rPr>
              <a:t>         Заснув і звалився  у сні,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7030A0"/>
                </a:solidFill>
              </a:rPr>
              <a:t>         Якби не звалився  у сні,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7030A0"/>
                </a:solidFill>
              </a:rPr>
              <a:t>        І досі  б  сидів на сосні.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sz="3200" b="1" dirty="0"/>
          </a:p>
        </p:txBody>
      </p:sp>
      <p:sp>
        <p:nvSpPr>
          <p:cNvPr id="9218" name="AutoShape 2" descr="http://svitppt.com.ua/images/58/57631/960/img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http://svitppt.com.ua/images/58/57631/960/img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AutoShape 6" descr="http://svitppt.com.ua/images/58/57631/960/img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4" name="AutoShape 8" descr="http://svitppt.com.ua/images/58/57631/960/img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u="sng" dirty="0" smtClean="0"/>
              <a:t>Гра </a:t>
            </a:r>
            <a:r>
              <a:rPr lang="uk-UA" b="1" u="sng" dirty="0" err="1" smtClean="0"/>
              <a:t>“З’єднай</a:t>
            </a:r>
            <a:r>
              <a:rPr lang="uk-UA" b="1" u="sng" dirty="0" smtClean="0"/>
              <a:t> </a:t>
            </a:r>
            <a:r>
              <a:rPr lang="uk-UA" b="1" u="sng" dirty="0" err="1" smtClean="0"/>
              <a:t>слова”</a:t>
            </a:r>
            <a:endParaRPr lang="ru-RU" b="1" u="sng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57224" y="2071676"/>
          <a:ext cx="7572428" cy="4286284"/>
        </p:xfrm>
        <a:graphic>
          <a:graphicData uri="http://schemas.openxmlformats.org/drawingml/2006/table">
            <a:tbl>
              <a:tblPr/>
              <a:tblGrid>
                <a:gridCol w="3619787"/>
                <a:gridCol w="3952641"/>
              </a:tblGrid>
              <a:tr h="5303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У вирій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сіренька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онде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ненька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мати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їжу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сивенька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в теплі краї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навісної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злої, лютої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прилине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прийде, настане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мусить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повинна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65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>
                          <a:latin typeface="Times New Roman"/>
                          <a:ea typeface="Batang"/>
                          <a:cs typeface="Times New Roman"/>
                        </a:rPr>
                        <a:t>поживу</a:t>
                      </a:r>
                      <a:endParaRPr lang="ru-RU" sz="3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3200" b="1" dirty="0">
                          <a:latin typeface="Times New Roman"/>
                          <a:ea typeface="Batang"/>
                          <a:cs typeface="Times New Roman"/>
                        </a:rPr>
                        <a:t>там</a:t>
                      </a:r>
                      <a:endParaRPr lang="ru-RU" sz="3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https://im1-tub-ua.yandex.net/i?id=a13bde164445d7fd03e950542bcc13aa&amp;n=33&amp;h=295&amp;w=3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3214686"/>
            <a:ext cx="4143404" cy="33768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8134" name="Picture 6" descr="http://www.tutti-frutti.com.ua/admin/images/upload_files/22224300communication-ki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4286248" cy="34813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Users\ivan\Desktop\i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3206" cy="7429528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15000" dirty="0" smtClean="0">
                <a:solidFill>
                  <a:srgbClr val="99FF33"/>
                </a:solidFill>
                <a:latin typeface="Monotype Corsiva" pitchFamily="66" charset="0"/>
              </a:rPr>
              <a:t>    </a:t>
            </a:r>
            <a:r>
              <a:rPr lang="uk-UA" sz="15000" b="1" u="sng" dirty="0" err="1" smtClean="0">
                <a:solidFill>
                  <a:srgbClr val="FFFF00"/>
                </a:solidFill>
                <a:latin typeface="Monotype Corsiva" pitchFamily="66" charset="0"/>
                <a:hlinkClick r:id="rId3"/>
              </a:rPr>
              <a:t>Руханка</a:t>
            </a:r>
            <a:r>
              <a:rPr lang="uk-UA" sz="15000" b="1" u="sng" dirty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uk-UA" sz="15000" b="1" u="sng" dirty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uk-UA" sz="2800" u="sng" dirty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uk-UA" sz="2800" u="sng" dirty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2800" u="sng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494" name="Picture 14" descr="http://dnz104_babushk.dnepredu.com/uploads/editor/1568/91837/sitepage_22/post_182234_1282941809_thum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214554"/>
            <a:ext cx="4191000" cy="4191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ivan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03"/>
            <a:ext cx="9144000" cy="684639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85728"/>
            <a:ext cx="8686800" cy="579439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400" b="1" i="1" u="sng" dirty="0" smtClean="0">
                <a:solidFill>
                  <a:srgbClr val="0070C0"/>
                </a:solidFill>
                <a:latin typeface="Comic Sans MS" pitchFamily="66" charset="0"/>
                <a:cs typeface="Times New Roman" pitchFamily="18" charset="0"/>
              </a:rPr>
              <a:t>Гра </a:t>
            </a:r>
            <a:r>
              <a:rPr lang="uk-UA" sz="4400" b="1" i="1" u="sng" dirty="0" err="1" smtClean="0">
                <a:solidFill>
                  <a:srgbClr val="0070C0"/>
                </a:solidFill>
                <a:latin typeface="Comic Sans MS" pitchFamily="66" charset="0"/>
                <a:cs typeface="Times New Roman" pitchFamily="18" charset="0"/>
              </a:rPr>
              <a:t>“Добери</a:t>
            </a:r>
            <a:r>
              <a:rPr lang="uk-UA" sz="4400" b="1" i="1" u="sng" dirty="0" smtClean="0">
                <a:solidFill>
                  <a:srgbClr val="0070C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uk-UA" sz="4400" b="1" i="1" u="sng" dirty="0" err="1" smtClean="0">
                <a:solidFill>
                  <a:srgbClr val="0070C0"/>
                </a:solidFill>
                <a:latin typeface="Comic Sans MS" pitchFamily="66" charset="0"/>
                <a:cs typeface="Times New Roman" pitchFamily="18" charset="0"/>
              </a:rPr>
              <a:t>риму”</a:t>
            </a:r>
            <a:endParaRPr lang="uk-UA" sz="4400" b="1" i="1" u="sng" dirty="0" smtClean="0">
              <a:solidFill>
                <a:srgbClr val="0070C0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800" b="1" i="1" dirty="0" smtClean="0">
                <a:solidFill>
                  <a:srgbClr val="0070C0"/>
                </a:solidFill>
                <a:latin typeface="Comic Sans MS" pitchFamily="66" charset="0"/>
              </a:rPr>
              <a:t>Зима - </a:t>
            </a:r>
            <a:endParaRPr lang="ru-RU" sz="4800" b="1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uk-UA" sz="4800" b="1" i="1" dirty="0" smtClean="0">
                <a:solidFill>
                  <a:srgbClr val="0070C0"/>
                </a:solidFill>
                <a:latin typeface="Comic Sans MS" pitchFamily="66" charset="0"/>
              </a:rPr>
              <a:t>мати -</a:t>
            </a:r>
            <a:endParaRPr lang="ru-RU" sz="4800" b="1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uk-UA" sz="4800" b="1" i="1" dirty="0" smtClean="0">
                <a:solidFill>
                  <a:srgbClr val="0070C0"/>
                </a:solidFill>
                <a:latin typeface="Comic Sans MS" pitchFamily="66" charset="0"/>
              </a:rPr>
              <a:t>сивенька -</a:t>
            </a:r>
            <a:endParaRPr lang="ru-RU" sz="4800" b="1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uk-UA" sz="4800" b="1" i="1" dirty="0" smtClean="0">
                <a:solidFill>
                  <a:srgbClr val="0070C0"/>
                </a:solidFill>
                <a:latin typeface="Comic Sans MS" pitchFamily="66" charset="0"/>
              </a:rPr>
              <a:t>синку – </a:t>
            </a:r>
            <a:endParaRPr lang="ru-RU" sz="4800" b="1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uk-UA" sz="4800" b="1" i="1" dirty="0" smtClean="0">
                <a:solidFill>
                  <a:srgbClr val="0070C0"/>
                </a:solidFill>
                <a:latin typeface="Comic Sans MS" pitchFamily="66" charset="0"/>
              </a:rPr>
              <a:t>дбати - </a:t>
            </a:r>
            <a:endParaRPr lang="ru-RU" sz="4800" b="1" i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buNone/>
            </a:pP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62687" cy="2131990"/>
          </a:xfrm>
          <a:prstGeom prst="rect">
            <a:avLst/>
          </a:prstGeom>
          <a:noFill/>
        </p:spPr>
      </p:pic>
      <p:pic>
        <p:nvPicPr>
          <p:cNvPr id="50179" name="Рисунок 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285992"/>
            <a:ext cx="2781300" cy="2082800"/>
          </a:xfrm>
          <a:prstGeom prst="rect">
            <a:avLst/>
          </a:prstGeom>
          <a:noFill/>
        </p:spPr>
      </p:pic>
      <p:pic>
        <p:nvPicPr>
          <p:cNvPr id="50180" name="Рисунок 19" descr="imagesCAG0KJXK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30959" y="4214794"/>
            <a:ext cx="2713041" cy="2643206"/>
          </a:xfrm>
          <a:prstGeom prst="rect">
            <a:avLst/>
          </a:prstGeom>
          <a:noFill/>
        </p:spPr>
      </p:pic>
      <p:pic>
        <p:nvPicPr>
          <p:cNvPr id="50181" name="Рисунок 17" descr="103147_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2285992"/>
            <a:ext cx="2557467" cy="2460627"/>
          </a:xfrm>
          <a:prstGeom prst="rect">
            <a:avLst/>
          </a:prstGeom>
          <a:noFill/>
        </p:spPr>
      </p:pic>
      <p:pic>
        <p:nvPicPr>
          <p:cNvPr id="50182" name="Рисунок 10" descr="повзик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0"/>
            <a:ext cx="2714644" cy="2214554"/>
          </a:xfrm>
          <a:prstGeom prst="rect">
            <a:avLst/>
          </a:prstGeom>
          <a:noFill/>
        </p:spPr>
      </p:pic>
      <p:pic>
        <p:nvPicPr>
          <p:cNvPr id="50183" name="Рисунок 8" descr="http://upload.wikimedia.org/wikipedia/commons/thumb/1/1b/Wrona_Siwa.jpg/275px-Wrona_Siwa.jpg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4429108"/>
            <a:ext cx="2857520" cy="2428892"/>
          </a:xfrm>
          <a:prstGeom prst="rect">
            <a:avLst/>
          </a:prstGeom>
          <a:noFill/>
        </p:spPr>
      </p:pic>
      <p:pic>
        <p:nvPicPr>
          <p:cNvPr id="50184" name="Рисунок 3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75388" y="0"/>
            <a:ext cx="2868612" cy="3390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shag.com.ua/riznomanitniste-ptahiv-galina-kovalevseka/28850_html_m4ef9b6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387"/>
            <a:ext cx="9218844" cy="712572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043890" cy="625966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4400" b="1" i="1" dirty="0" smtClean="0">
                <a:solidFill>
                  <a:schemeClr val="bg1"/>
                </a:solidFill>
              </a:rPr>
              <a:t>Інсценізація вірша </a:t>
            </a:r>
            <a:r>
              <a:rPr lang="uk-UA" sz="4400" b="1" i="1" dirty="0" err="1" smtClean="0">
                <a:solidFill>
                  <a:schemeClr val="bg1"/>
                </a:solidFill>
              </a:rPr>
              <a:t>“Розмова</a:t>
            </a:r>
            <a:r>
              <a:rPr lang="uk-UA" sz="4400" b="1" i="1" dirty="0" smtClean="0">
                <a:solidFill>
                  <a:schemeClr val="bg1"/>
                </a:solidFill>
              </a:rPr>
              <a:t> </a:t>
            </a:r>
            <a:r>
              <a:rPr lang="uk-UA" sz="4400" b="1" i="1" dirty="0" err="1" smtClean="0">
                <a:solidFill>
                  <a:schemeClr val="bg1"/>
                </a:solidFill>
              </a:rPr>
              <a:t>птахів”</a:t>
            </a:r>
            <a:endParaRPr lang="ru-RU" sz="44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ivan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25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uk-UA" sz="4400" b="1" i="1" u="sng" dirty="0" smtClean="0"/>
              <a:t>Поділ на групи</a:t>
            </a:r>
            <a:endParaRPr lang="ru-RU" sz="4400" b="1" i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8991600" cy="472282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b="1" i="1" dirty="0" smtClean="0">
                <a:latin typeface="Arial" pitchFamily="34" charset="0"/>
                <a:cs typeface="Arial" pitchFamily="34" charset="0"/>
              </a:rPr>
              <a:t>   І група – лист від       ІІ група – інтерв’ю.</a:t>
            </a:r>
          </a:p>
          <a:p>
            <a:pPr algn="just">
              <a:buNone/>
            </a:pPr>
            <a:r>
              <a:rPr lang="uk-UA" b="1" i="1" dirty="0" smtClean="0">
                <a:latin typeface="Arial" pitchFamily="34" charset="0"/>
                <a:cs typeface="Arial" pitchFamily="34" charset="0"/>
              </a:rPr>
              <a:t>  імені птахів до дітей.</a:t>
            </a:r>
          </a:p>
        </p:txBody>
      </p:sp>
      <p:pic>
        <p:nvPicPr>
          <p:cNvPr id="4" name="Picture 12" descr="http://t2.gstatic.com/images?q=tbn:ANd9GcSKBmkaSVo-_iShpbfR8xc7n_jpSUoq2lmC7JsCUcT0hS4wJklASa4dq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786058"/>
            <a:ext cx="4095779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2" name="AutoShape 2" descr="http://refs.in.ua/uroku-z-prirodoznavstva-v-2-klasi-yak-zminyuyetesya-voseni-jit/7472_html_m4c38bba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 descr="C:\Users\ivan\Desktop\7472_html_m4c38bba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786058"/>
            <a:ext cx="4000507" cy="3000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14290"/>
            <a:ext cx="8686800" cy="586583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600" b="1" i="1" dirty="0" smtClean="0">
                <a:solidFill>
                  <a:srgbClr val="00B050"/>
                </a:solidFill>
                <a:latin typeface="+mj-lt"/>
              </a:rPr>
              <a:t>Робота над деформованими прислів’ями:</a:t>
            </a:r>
            <a:endParaRPr lang="ru-RU" sz="3600" b="1" i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1357298"/>
            <a:ext cx="88582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3200" b="1" dirty="0" smtClean="0"/>
              <a:t> Де пташки –                    врятує і сад, і сарай.                           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3200" b="1" dirty="0" smtClean="0"/>
              <a:t> Птиці волю дай, то          туди і </a:t>
            </a:r>
            <a:r>
              <a:rPr lang="uk-UA" sz="3200" b="1" dirty="0" err="1" smtClean="0"/>
              <a:t>воротилася</a:t>
            </a:r>
            <a:r>
              <a:rPr lang="uk-UA" sz="3200" b="1" dirty="0" smtClean="0"/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3200" b="1" dirty="0" smtClean="0"/>
              <a:t> Кожна пташка своє        там гинуть комашки.</a:t>
            </a:r>
          </a:p>
          <a:p>
            <a:pPr>
              <a:lnSpc>
                <a:spcPct val="150000"/>
              </a:lnSpc>
            </a:pPr>
            <a:r>
              <a:rPr lang="uk-UA" sz="3200" b="1" dirty="0" smtClean="0"/>
              <a:t>  гніздечко має,                  і свою пісню </a:t>
            </a:r>
            <a:r>
              <a:rPr lang="uk-UA" sz="3200" b="1" dirty="0" err="1" smtClean="0"/>
              <a:t>сіває</a:t>
            </a:r>
            <a:r>
              <a:rPr lang="uk-UA" sz="3200" b="1" dirty="0" smtClean="0"/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3200" b="1" dirty="0" smtClean="0"/>
              <a:t> Де пташка родилася,                   </a:t>
            </a:r>
          </a:p>
          <a:p>
            <a:pPr>
              <a:lnSpc>
                <a:spcPct val="150000"/>
              </a:lnSpc>
            </a:pPr>
            <a:endParaRPr lang="uk-UA" sz="3200" b="1" dirty="0" smtClean="0"/>
          </a:p>
          <a:p>
            <a:pPr>
              <a:lnSpc>
                <a:spcPct val="150000"/>
              </a:lnSpc>
            </a:pPr>
            <a:endParaRPr lang="ru-RU" sz="3200" b="1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rot="5400000">
            <a:off x="2858282" y="3356768"/>
            <a:ext cx="35719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s://im2-tub-ua.yandex.net/i?id=43f7b31de63d2ee4ef1f20cce0c32c4d&amp;n=33&amp;h=247&amp;w=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1"/>
            <a:ext cx="4572000" cy="221455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274638"/>
            <a:ext cx="5286412" cy="1582726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</a:rPr>
              <a:t>Довідкове бюро </a:t>
            </a:r>
            <a:r>
              <a:rPr lang="uk-UA" sz="4000" b="1" dirty="0" err="1" smtClean="0">
                <a:solidFill>
                  <a:schemeClr val="accent3">
                    <a:lumMod val="75000"/>
                  </a:schemeClr>
                </a:solidFill>
              </a:rPr>
              <a:t>сороки-білобоки</a:t>
            </a:r>
            <a:endParaRPr lang="ru-RU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143116"/>
            <a:ext cx="7467600" cy="4714884"/>
          </a:xfrm>
        </p:spPr>
        <p:txBody>
          <a:bodyPr>
            <a:normAutofit fontScale="85000" lnSpcReduction="10000"/>
          </a:bodyPr>
          <a:lstStyle/>
          <a:p>
            <a:r>
              <a:rPr lang="uk-UA" b="1" dirty="0" smtClean="0"/>
              <a:t>Синичка з’їдає за день комах стільки, скільки важить сама. </a:t>
            </a:r>
          </a:p>
          <a:p>
            <a:r>
              <a:rPr lang="ru-RU" b="1" dirty="0" err="1" smtClean="0"/>
              <a:t>Переважно</a:t>
            </a:r>
            <a:r>
              <a:rPr lang="ru-RU" b="1" dirty="0" smtClean="0"/>
              <a:t> птахи </a:t>
            </a:r>
            <a:r>
              <a:rPr lang="ru-RU" b="1" dirty="0" err="1" smtClean="0"/>
              <a:t>сплять</a:t>
            </a:r>
            <a:r>
              <a:rPr lang="ru-RU" b="1" dirty="0" smtClean="0"/>
              <a:t> стоячи на лапках.</a:t>
            </a:r>
          </a:p>
          <a:p>
            <a:r>
              <a:rPr lang="ru-RU" b="1" dirty="0" err="1" smtClean="0"/>
              <a:t>Звичайні</a:t>
            </a:r>
            <a:r>
              <a:rPr lang="ru-RU" b="1" dirty="0" smtClean="0"/>
              <a:t> гуси та качки </a:t>
            </a:r>
            <a:r>
              <a:rPr lang="ru-RU" b="1" dirty="0" err="1" smtClean="0"/>
              <a:t>можуть</a:t>
            </a:r>
            <a:r>
              <a:rPr lang="ru-RU" b="1" dirty="0" smtClean="0"/>
              <a:t> </a:t>
            </a:r>
            <a:r>
              <a:rPr lang="ru-RU" b="1" dirty="0" err="1" smtClean="0"/>
              <a:t>витримати</a:t>
            </a:r>
            <a:r>
              <a:rPr lang="ru-RU" b="1" dirty="0" smtClean="0"/>
              <a:t> </a:t>
            </a:r>
            <a:r>
              <a:rPr lang="ru-RU" b="1" dirty="0" err="1" smtClean="0"/>
              <a:t>морози</a:t>
            </a:r>
            <a:r>
              <a:rPr lang="ru-RU" b="1" dirty="0" smtClean="0"/>
              <a:t> до -110 </a:t>
            </a:r>
            <a:r>
              <a:rPr lang="ru-RU" b="1" dirty="0" err="1" smtClean="0"/>
              <a:t>градусів</a:t>
            </a:r>
            <a:r>
              <a:rPr lang="ru-RU" b="1" dirty="0" smtClean="0"/>
              <a:t>, а таких на </a:t>
            </a:r>
            <a:r>
              <a:rPr lang="ru-RU" b="1" dirty="0" err="1" smtClean="0"/>
              <a:t>землі</a:t>
            </a:r>
            <a:r>
              <a:rPr lang="ru-RU" b="1" dirty="0" smtClean="0"/>
              <a:t> не </a:t>
            </a:r>
            <a:r>
              <a:rPr lang="ru-RU" b="1" dirty="0" err="1" smtClean="0"/>
              <a:t>буває</a:t>
            </a:r>
            <a:r>
              <a:rPr lang="ru-RU" b="1" dirty="0" smtClean="0"/>
              <a:t>.</a:t>
            </a:r>
          </a:p>
          <a:p>
            <a:r>
              <a:rPr lang="ru-RU" b="1" dirty="0" err="1" smtClean="0"/>
              <a:t>Сови</a:t>
            </a:r>
            <a:r>
              <a:rPr lang="ru-RU" b="1" dirty="0" smtClean="0"/>
              <a:t> не </a:t>
            </a:r>
            <a:r>
              <a:rPr lang="ru-RU" b="1" dirty="0" err="1" smtClean="0"/>
              <a:t>можуть</a:t>
            </a:r>
            <a:r>
              <a:rPr lang="ru-RU" b="1" dirty="0" smtClean="0"/>
              <a:t> </a:t>
            </a:r>
            <a:r>
              <a:rPr lang="ru-RU" b="1" dirty="0" err="1" smtClean="0"/>
              <a:t>рухати</a:t>
            </a:r>
            <a:r>
              <a:rPr lang="ru-RU" b="1" dirty="0" smtClean="0"/>
              <a:t> </a:t>
            </a:r>
            <a:r>
              <a:rPr lang="ru-RU" b="1" dirty="0" err="1" smtClean="0"/>
              <a:t>своїми</a:t>
            </a:r>
            <a:r>
              <a:rPr lang="ru-RU" b="1" dirty="0" smtClean="0"/>
              <a:t> </a:t>
            </a:r>
            <a:r>
              <a:rPr lang="ru-RU" b="1" dirty="0" err="1" smtClean="0"/>
              <a:t>очима</a:t>
            </a:r>
            <a:r>
              <a:rPr lang="ru-RU" b="1" dirty="0" smtClean="0"/>
              <a:t> в </a:t>
            </a:r>
            <a:r>
              <a:rPr lang="ru-RU" b="1" dirty="0" err="1" smtClean="0"/>
              <a:t>сторони</a:t>
            </a:r>
            <a:r>
              <a:rPr lang="ru-RU" b="1" dirty="0" smtClean="0"/>
              <a:t>, </a:t>
            </a:r>
            <a:r>
              <a:rPr lang="ru-RU" b="1" dirty="0" err="1" smtClean="0"/>
              <a:t>тільки</a:t>
            </a:r>
            <a:r>
              <a:rPr lang="ru-RU" b="1" dirty="0" smtClean="0"/>
              <a:t> </a:t>
            </a:r>
            <a:r>
              <a:rPr lang="ru-RU" b="1" dirty="0" err="1" smtClean="0"/>
              <a:t>повертаючи</a:t>
            </a:r>
            <a:r>
              <a:rPr lang="ru-RU" b="1" dirty="0" smtClean="0"/>
              <a:t> голову.</a:t>
            </a:r>
          </a:p>
          <a:p>
            <a:r>
              <a:rPr lang="ru-RU" b="1" dirty="0" err="1" smtClean="0"/>
              <a:t>Найкрупніший</a:t>
            </a:r>
            <a:r>
              <a:rPr lang="ru-RU" b="1" dirty="0" smtClean="0"/>
              <a:t> </a:t>
            </a:r>
            <a:r>
              <a:rPr lang="ru-RU" b="1" dirty="0" err="1" smtClean="0"/>
              <a:t>зі</a:t>
            </a:r>
            <a:r>
              <a:rPr lang="ru-RU" b="1" dirty="0" smtClean="0"/>
              <a:t> </a:t>
            </a:r>
            <a:r>
              <a:rPr lang="ru-RU" b="1" dirty="0" err="1" smtClean="0"/>
              <a:t>всіх</a:t>
            </a:r>
            <a:r>
              <a:rPr lang="ru-RU" b="1" dirty="0" smtClean="0"/>
              <a:t> </a:t>
            </a:r>
            <a:r>
              <a:rPr lang="ru-RU" b="1" dirty="0" err="1" smtClean="0"/>
              <a:t>птахів</a:t>
            </a:r>
            <a:r>
              <a:rPr lang="ru-RU" b="1" dirty="0" smtClean="0"/>
              <a:t> — страус, </a:t>
            </a:r>
            <a:r>
              <a:rPr lang="ru-RU" b="1" dirty="0" err="1" smtClean="0"/>
              <a:t>найменша</a:t>
            </a:r>
            <a:r>
              <a:rPr lang="ru-RU" b="1" dirty="0" smtClean="0"/>
              <a:t> пташка — </a:t>
            </a:r>
            <a:r>
              <a:rPr lang="ru-RU" b="1" dirty="0" err="1" smtClean="0"/>
              <a:t>колібрі</a:t>
            </a:r>
            <a:r>
              <a:rPr lang="ru-RU" b="1" dirty="0" smtClean="0"/>
              <a:t> (</a:t>
            </a:r>
            <a:r>
              <a:rPr lang="ru-RU" b="1" dirty="0" err="1" smtClean="0"/>
              <a:t>довжина</a:t>
            </a:r>
            <a:r>
              <a:rPr lang="ru-RU" b="1" dirty="0" smtClean="0"/>
              <a:t> 5.5 сантиметра, вага 1.5 </a:t>
            </a:r>
            <a:r>
              <a:rPr lang="ru-RU" b="1" dirty="0" err="1" smtClean="0"/>
              <a:t>грам</a:t>
            </a:r>
            <a:r>
              <a:rPr lang="ru-RU" b="1" dirty="0" smtClean="0"/>
              <a:t>).</a:t>
            </a:r>
            <a:endParaRPr lang="uk-UA" b="1" i="1" dirty="0" smtClean="0"/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ru-RU" b="1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88640"/>
            <a:ext cx="7920880" cy="6669360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70000"/>
              </a:lnSpc>
              <a:buNone/>
            </a:pPr>
            <a:r>
              <a:rPr lang="uk-UA" sz="3900" b="1" i="1" u="sng" dirty="0" smtClean="0">
                <a:solidFill>
                  <a:schemeClr val="tx2">
                    <a:lumMod val="50000"/>
                  </a:schemeClr>
                </a:solidFill>
                <a:latin typeface="Monotype Corsiva" panose="03010101010201010101" pitchFamily="66" charset="0"/>
              </a:rPr>
              <a:t>Підбиття підсумків </a:t>
            </a:r>
            <a:r>
              <a:rPr lang="uk-UA" sz="3900" b="1" i="1" u="sng" dirty="0" smtClean="0">
                <a:solidFill>
                  <a:schemeClr val="tx2">
                    <a:lumMod val="50000"/>
                  </a:schemeClr>
                </a:solidFill>
                <a:latin typeface="Monotype Corsiva" panose="03010101010201010101" pitchFamily="66" charset="0"/>
              </a:rPr>
              <a:t>уроку</a:t>
            </a:r>
            <a:endParaRPr lang="ru-RU" sz="3900" b="1" i="1" dirty="0" smtClean="0">
              <a:solidFill>
                <a:schemeClr val="tx2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buNone/>
            </a:pPr>
            <a:r>
              <a:rPr lang="uk-UA" dirty="0" smtClean="0">
                <a:latin typeface="Monotype Corsiva" panose="03010101010201010101" pitchFamily="66" charset="0"/>
              </a:rPr>
              <a:t> </a:t>
            </a:r>
            <a:endParaRPr lang="ru-RU" dirty="0" smtClean="0">
              <a:latin typeface="Monotype Corsiva" panose="03010101010201010101" pitchFamily="66" charset="0"/>
            </a:endParaRPr>
          </a:p>
          <a:p>
            <a:pPr>
              <a:buNone/>
            </a:pPr>
            <a:r>
              <a:rPr lang="uk-UA" sz="3100" b="1" dirty="0" smtClean="0">
                <a:latin typeface="Monotype Corsiva" panose="03010101010201010101" pitchFamily="66" charset="0"/>
              </a:rPr>
              <a:t>    </a:t>
            </a:r>
            <a:endParaRPr lang="uk-UA" sz="3100" b="1" dirty="0" smtClean="0">
              <a:latin typeface="Monotype Corsiva" panose="03010101010201010101" pitchFamily="66" charset="0"/>
            </a:endParaRPr>
          </a:p>
          <a:p>
            <a:pPr>
              <a:buNone/>
            </a:pPr>
            <a:r>
              <a:rPr lang="uk-UA" sz="3100" b="1" i="1" dirty="0" smtClean="0">
                <a:latin typeface="Monotype Corsiva" panose="03010101010201010101" pitchFamily="66" charset="0"/>
              </a:rPr>
              <a:t>Мікрофон</a:t>
            </a:r>
            <a:r>
              <a:rPr lang="uk-UA" sz="3100" b="1" dirty="0" smtClean="0">
                <a:latin typeface="Monotype Corsiva" panose="03010101010201010101" pitchFamily="66" charset="0"/>
              </a:rPr>
              <a:t>.</a:t>
            </a:r>
            <a:r>
              <a:rPr lang="ru-RU" sz="3100" b="1" dirty="0" smtClean="0">
                <a:latin typeface="Monotype Corsiva" panose="03010101010201010101" pitchFamily="66" charset="0"/>
              </a:rPr>
              <a:t> </a:t>
            </a:r>
            <a:r>
              <a:rPr lang="uk-UA" sz="3100" b="1" dirty="0" err="1" smtClean="0">
                <a:latin typeface="Monotype Corsiva" panose="03010101010201010101" pitchFamily="66" charset="0"/>
              </a:rPr>
              <a:t>Продовжіть</a:t>
            </a:r>
            <a:r>
              <a:rPr lang="uk-UA" sz="3100" b="1" dirty="0" smtClean="0">
                <a:latin typeface="Monotype Corsiva" panose="03010101010201010101" pitchFamily="66" charset="0"/>
              </a:rPr>
              <a:t> фразу: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r>
              <a:rPr lang="uk-UA" sz="3100" b="1" dirty="0" smtClean="0">
                <a:latin typeface="Monotype Corsiva" panose="03010101010201010101" pitchFamily="66" charset="0"/>
              </a:rPr>
              <a:t> Сьогодні на уроці я навчився ………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r>
              <a:rPr lang="uk-UA" sz="3100" b="1" dirty="0" smtClean="0">
                <a:latin typeface="Monotype Corsiva" panose="03010101010201010101" pitchFamily="66" charset="0"/>
              </a:rPr>
              <a:t> Сьогодні на уроці я намагався …………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r>
              <a:rPr lang="uk-UA" sz="3100" b="1" dirty="0" smtClean="0">
                <a:latin typeface="Monotype Corsiva" panose="03010101010201010101" pitchFamily="66" charset="0"/>
              </a:rPr>
              <a:t> Сьогодні на уроці мені сподобалось ……..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r>
              <a:rPr lang="uk-UA" sz="3100" b="1" dirty="0" smtClean="0">
                <a:latin typeface="Monotype Corsiva" panose="03010101010201010101" pitchFamily="66" charset="0"/>
              </a:rPr>
              <a:t> Найкраще мені вдалося ……….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endParaRPr lang="ru-RU" sz="3100" b="1" dirty="0" smtClean="0">
              <a:latin typeface="Monotype Corsiva" panose="03010101010201010101" pitchFamily="66" charset="0"/>
            </a:endParaRPr>
          </a:p>
          <a:p>
            <a:pPr>
              <a:buNone/>
            </a:pPr>
            <a:r>
              <a:rPr lang="uk-UA" sz="3100" b="1" dirty="0" smtClean="0">
                <a:latin typeface="Monotype Corsiva" panose="03010101010201010101" pitchFamily="66" charset="0"/>
              </a:rPr>
              <a:t>   Оцініть свою роботу.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pPr lvl="0"/>
            <a:r>
              <a:rPr lang="uk-UA" sz="3100" b="1" dirty="0" smtClean="0">
                <a:latin typeface="Monotype Corsiva" panose="03010101010201010101" pitchFamily="66" charset="0"/>
              </a:rPr>
              <a:t>Ви працювали недостатньо старанно – руки вгору.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pPr lvl="0"/>
            <a:r>
              <a:rPr lang="uk-UA" sz="3100" b="1" dirty="0" smtClean="0">
                <a:latin typeface="Monotype Corsiva" panose="03010101010201010101" pitchFamily="66" charset="0"/>
              </a:rPr>
              <a:t>Ви працювали добре – руки до плечей.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pPr lvl="0"/>
            <a:r>
              <a:rPr lang="uk-UA" sz="3100" b="1" dirty="0" smtClean="0">
                <a:latin typeface="Monotype Corsiva" panose="03010101010201010101" pitchFamily="66" charset="0"/>
              </a:rPr>
              <a:t>Ви працювали чудово і прекрасно -  аплодуйте.</a:t>
            </a:r>
            <a:endParaRPr lang="ru-RU" sz="3100" b="1" dirty="0" smtClean="0">
              <a:latin typeface="Monotype Corsiva" panose="03010101010201010101" pitchFamily="66" charset="0"/>
            </a:endParaRPr>
          </a:p>
          <a:p>
            <a:r>
              <a:rPr lang="uk-UA" dirty="0" smtClean="0"/>
              <a:t> 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Апекс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323</Words>
  <Application>Microsoft Office PowerPoint</Application>
  <PresentationFormat>Экран (4:3)</PresentationFormat>
  <Paragraphs>91</Paragraphs>
  <Slides>21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Тема Office</vt:lpstr>
      <vt:lpstr>Трек</vt:lpstr>
      <vt:lpstr>Поток</vt:lpstr>
      <vt:lpstr>Апекс</vt:lpstr>
      <vt:lpstr>1_Трек</vt:lpstr>
      <vt:lpstr>1_Тема Office</vt:lpstr>
      <vt:lpstr>Світ дитинства  у поезії і прозі. Творчість Лесі Українки</vt:lpstr>
      <vt:lpstr>Презентация PowerPoint</vt:lpstr>
      <vt:lpstr>Презентация PowerPoint</vt:lpstr>
      <vt:lpstr>Конкурс на кращого виконавця вірша</vt:lpstr>
      <vt:lpstr>Загадка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Гра “З’єднай слова”</vt:lpstr>
      <vt:lpstr>Презентация PowerPoint</vt:lpstr>
      <vt:lpstr>    Руханка  </vt:lpstr>
      <vt:lpstr>Презентация PowerPoint</vt:lpstr>
      <vt:lpstr>Презентация PowerPoint</vt:lpstr>
      <vt:lpstr>Презентация PowerPoint</vt:lpstr>
      <vt:lpstr>Поділ на групи</vt:lpstr>
      <vt:lpstr>Презентация PowerPoint</vt:lpstr>
      <vt:lpstr>Довідкове бюро сороки-білобоки</vt:lpstr>
      <vt:lpstr>Презентация PowerPoint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Світ дитинства у поезії і прозі. Творчість Лесі Українки</dc:title>
  <dc:creator>ivan</dc:creator>
  <cp:lastModifiedBy>user</cp:lastModifiedBy>
  <cp:revision>34</cp:revision>
  <dcterms:created xsi:type="dcterms:W3CDTF">2017-02-01T17:02:15Z</dcterms:created>
  <dcterms:modified xsi:type="dcterms:W3CDTF">2022-01-05T08:16:24Z</dcterms:modified>
</cp:coreProperties>
</file>