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83" r:id="rId2"/>
    <p:sldId id="256" r:id="rId3"/>
    <p:sldId id="260" r:id="rId4"/>
    <p:sldId id="267" r:id="rId5"/>
    <p:sldId id="261" r:id="rId6"/>
    <p:sldId id="265" r:id="rId7"/>
    <p:sldId id="266" r:id="rId8"/>
    <p:sldId id="269" r:id="rId9"/>
    <p:sldId id="262" r:id="rId10"/>
    <p:sldId id="263" r:id="rId11"/>
    <p:sldId id="268" r:id="rId12"/>
    <p:sldId id="281" r:id="rId13"/>
    <p:sldId id="282" r:id="rId14"/>
    <p:sldId id="259" r:id="rId15"/>
    <p:sldId id="271" r:id="rId16"/>
    <p:sldId id="278" r:id="rId17"/>
    <p:sldId id="270" r:id="rId18"/>
    <p:sldId id="273" r:id="rId19"/>
    <p:sldId id="275" r:id="rId20"/>
    <p:sldId id="276" r:id="rId21"/>
    <p:sldId id="285" r:id="rId22"/>
    <p:sldId id="284" r:id="rId23"/>
    <p:sldId id="277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18C2544-7532-4686-A47D-87EE55DC9EBB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BC9F6DB-D136-46A7-96F8-2FF3AFC5D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2D5C9-DB04-47C0-A90D-47DAB0F72E6A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62C68-322B-4E4F-B51D-4674521D51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BB982F-D4D1-4251-9F85-6B2E4FDAFDE6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719A86-5DEF-46DE-BF43-E4B0C56900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0D8C34A-549A-4747-99AF-921861CAD12C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3942CE-B9C3-445B-8C47-F2FD6F2709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887179-C356-482F-AED6-F39BD106EB24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CA5EA7D-CD9C-45CB-9F8E-68D26C870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EF8100-C6A2-47E6-881D-2C5ECA1C8B17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1E8791-46C8-43D0-9167-91839B2339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3ED0B-96CE-4BB7-8D17-FFD98F7EE62F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C0390-D6B7-4612-83FE-646D9F6918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ACDA8C-53EC-4054-AC91-4B7EA9BD5FF2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C29998-9502-4781-ABDB-6FEB15BF54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C91CAF1-CC36-49B2-BDE0-A8DC0DD6181B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FD5583E-4A48-4276-BE18-DCFB0F942C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1DE6A-FA81-46F1-8762-ADCCB6684BF8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1B547-F029-463A-9DA7-8F10C5A6C4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7E45E-6661-4880-BA7A-2FE4A8EC0A17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18A30-D141-42A4-B7F3-C36A9BD1E4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ABC61F-88C6-4259-9B97-E58A0380A1C2}" type="datetimeFigureOut">
              <a:rPr lang="ru-RU"/>
              <a:pPr>
                <a:defRPr/>
              </a:pPr>
              <a:t>09.04.2025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50F9E0A-7090-47E2-9A46-F12BAC45DA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81" r:id="rId3"/>
    <p:sldLayoutId id="2147483782" r:id="rId4"/>
    <p:sldLayoutId id="2147483783" r:id="rId5"/>
    <p:sldLayoutId id="2147483784" r:id="rId6"/>
    <p:sldLayoutId id="2147483778" r:id="rId7"/>
    <p:sldLayoutId id="2147483785" r:id="rId8"/>
    <p:sldLayoutId id="2147483786" r:id="rId9"/>
    <p:sldLayoutId id="2147483777" r:id="rId10"/>
    <p:sldLayoutId id="21474837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jOLElhj06V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open?id=1XnZGiAV9270hX9SsH-4oN3icQgGxkaN0PkYEiYPP_F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8775" y="2870200"/>
            <a:ext cx="8137525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chemeClr val="accent6"/>
                </a:solidFill>
                <a:latin typeface="+mn-lt"/>
                <a:cs typeface="+mn-cs"/>
              </a:rPr>
              <a:t>Проведення </a:t>
            </a:r>
            <a:r>
              <a:rPr lang="uk-UA" sz="2800" b="1" dirty="0">
                <a:solidFill>
                  <a:schemeClr val="accent5"/>
                </a:solidFill>
                <a:latin typeface="+mn-lt"/>
                <a:cs typeface="+mn-cs"/>
              </a:rPr>
              <a:t>досліджень:</a:t>
            </a:r>
            <a:r>
              <a:rPr lang="uk-UA" sz="2800" b="1" dirty="0">
                <a:latin typeface="+mn-lt"/>
                <a:cs typeface="+mn-cs"/>
              </a:rPr>
              <a:t> </a:t>
            </a:r>
            <a:r>
              <a:rPr lang="uk-UA" sz="28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чому</a:t>
            </a:r>
            <a:r>
              <a:rPr lang="uk-UA" sz="2800" b="1" dirty="0">
                <a:latin typeface="+mn-lt"/>
                <a:cs typeface="+mn-cs"/>
              </a:rPr>
              <a:t> </a:t>
            </a:r>
            <a:r>
              <a:rPr lang="uk-UA" sz="2800" b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утворюється</a:t>
            </a:r>
            <a:r>
              <a:rPr lang="uk-UA" sz="2800" b="1" dirty="0">
                <a:latin typeface="+mn-lt"/>
                <a:cs typeface="+mn-cs"/>
              </a:rPr>
              <a:t> </a:t>
            </a:r>
            <a:r>
              <a:rPr lang="uk-UA" sz="2800" b="1" dirty="0">
                <a:solidFill>
                  <a:schemeClr val="bg2">
                    <a:lumMod val="75000"/>
                  </a:schemeClr>
                </a:solidFill>
                <a:latin typeface="+mn-lt"/>
                <a:cs typeface="+mn-cs"/>
              </a:rPr>
              <a:t>тінь</a:t>
            </a:r>
            <a:r>
              <a:rPr lang="uk-UA" sz="2800" b="1" dirty="0">
                <a:latin typeface="+mn-lt"/>
                <a:cs typeface="+mn-cs"/>
              </a:rPr>
              <a:t>, </a:t>
            </a:r>
            <a:r>
              <a:rPr lang="uk-UA" sz="28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що таке </a:t>
            </a:r>
            <a:r>
              <a:rPr lang="uk-UA" sz="2800" b="1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веселка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3314" name="Picture 4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336550"/>
            <a:ext cx="35845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563" y="88900"/>
            <a:ext cx="28575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10" descr="Image result for Ð°Ð½ÑÐ¼Ð°ÑÑÑ  ÑÑÐ½Ñ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7500" y="3933825"/>
            <a:ext cx="47625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2" descr="Image result for Ð°Ð½ÑÐ¼Ð°ÑÑÑ  ÑÑÐ½Ñ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7075" y="3933825"/>
            <a:ext cx="2411413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1"/>
          <p:cNvSpPr>
            <a:spLocks noChangeArrowheads="1"/>
          </p:cNvSpPr>
          <p:nvPr/>
        </p:nvSpPr>
        <p:spPr bwMode="auto">
          <a:xfrm>
            <a:off x="71438" y="536575"/>
            <a:ext cx="907256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>
                <a:latin typeface="Lucida Sans Unicode" pitchFamily="34" charset="0"/>
              </a:rPr>
              <a:t>«Дитина від своєї природи – допитливий дослідник, відкривач світу… Слід дитину спонукати до самостійної пізнавальної діяльності, формуючи з малих літ допитливість, прагнення до навчання, яке має бути радісною працею».</a:t>
            </a:r>
          </a:p>
          <a:p>
            <a:r>
              <a:rPr lang="uk-UA" sz="2800">
                <a:latin typeface="Lucida Sans Unicode" pitchFamily="34" charset="0"/>
              </a:rPr>
              <a:t>                                                В. Сухомлинський </a:t>
            </a:r>
            <a:endParaRPr lang="ru-RU" sz="2800">
              <a:latin typeface="Lucida Sans Unicode" pitchFamily="34" charset="0"/>
            </a:endParaRPr>
          </a:p>
        </p:txBody>
      </p:sp>
      <p:pic>
        <p:nvPicPr>
          <p:cNvPr id="14338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3644900"/>
            <a:ext cx="428625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1"/>
          <p:cNvSpPr>
            <a:spLocks noChangeArrowheads="1"/>
          </p:cNvSpPr>
          <p:nvPr/>
        </p:nvSpPr>
        <p:spPr bwMode="auto">
          <a:xfrm>
            <a:off x="1227138" y="6002338"/>
            <a:ext cx="77771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Lucida Sans Unicode" pitchFamily="34" charset="0"/>
                <a:hlinkClick r:id="rId2"/>
              </a:rPr>
              <a:t>https://www.youtube.com/watch?v=jOLElhj06Vs</a:t>
            </a:r>
            <a:endParaRPr lang="ru-RU" sz="2400">
              <a:latin typeface="Lucida Sans Unicode" pitchFamily="34" charset="0"/>
            </a:endParaRPr>
          </a:p>
        </p:txBody>
      </p:sp>
      <p:pic>
        <p:nvPicPr>
          <p:cNvPr id="15362" name="Picture 2" descr="http://mini-rivne.com/wp-content/uploads/2016/10/fiksiki-ukrainskoju-800x4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413" y="692150"/>
            <a:ext cx="8385175" cy="515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Прямоугольник 2"/>
          <p:cNvSpPr>
            <a:spLocks noChangeArrowheads="1"/>
          </p:cNvSpPr>
          <p:nvPr/>
        </p:nvSpPr>
        <p:spPr bwMode="auto">
          <a:xfrm>
            <a:off x="2830513" y="18256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latin typeface="Lucida Sans Unicode" pitchFamily="34" charset="0"/>
              </a:rPr>
              <a:t>Фіксики - Театр тіней</a:t>
            </a:r>
            <a:endParaRPr lang="ru-RU"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8913"/>
            <a:ext cx="8785225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250825" y="5103813"/>
            <a:ext cx="88931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Lucida Sans Unicode" pitchFamily="34" charset="0"/>
              </a:rPr>
              <a:t>Сімка, Нолик і Дімдімич вирішують показати друзям виставу театру тіней. Поки вони готуються, ми дізнаємося чимало цікавого про «тіньову сторон</a:t>
            </a:r>
            <a:r>
              <a:rPr lang="uk-UA" sz="2400">
                <a:latin typeface="Lucida Sans Unicode" pitchFamily="34" charset="0"/>
              </a:rPr>
              <a:t>у</a:t>
            </a:r>
            <a:r>
              <a:rPr lang="ru-RU" sz="2400">
                <a:latin typeface="Lucida Sans Unicode" pitchFamily="34" charset="0"/>
              </a:rPr>
              <a:t>» театрального життя.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AutoShape 2" descr="Image result for ÑÐµÐ°ÑÑ ÑÑÐ½ÐµÐ¹ ÑÑÐºÑÐ¸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Lucida Sans Unicode" pitchFamily="34" charset="0"/>
            </a:endParaRPr>
          </a:p>
        </p:txBody>
      </p:sp>
      <p:pic>
        <p:nvPicPr>
          <p:cNvPr id="17410" name="Picture 4" descr="Image result for ÑÐµÐ°ÑÑ ÑÑÐ½ÐµÐ¹ ÑÑÐºÑÐ¸Ðº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5" y="476250"/>
            <a:ext cx="8591550" cy="483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AutoShape 2" descr="Image result for ÑÐµÐ°ÑÑ ÑÑÐ½ÐµÐ¹ ÑÑÐºÑÐ¸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Lucida Sans Unicode" pitchFamily="34" charset="0"/>
            </a:endParaRPr>
          </a:p>
        </p:txBody>
      </p:sp>
      <p:sp>
        <p:nvSpPr>
          <p:cNvPr id="18434" name="AutoShape 4" descr="Image result for ÑÐµÐ°ÑÑ ÑÑÐ½ÐµÐ¹ ÑÑÐºÑÐ¸ÐºÐ¸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Lucida Sans Unicode" pitchFamily="34" charset="0"/>
            </a:endParaRPr>
          </a:p>
        </p:txBody>
      </p:sp>
      <p:sp>
        <p:nvSpPr>
          <p:cNvPr id="18435" name="AutoShape 6" descr="Image result for ÑÐµÐ°ÑÑ ÑÑÐ½ÐµÐ¹ ÑÑÐºÑÐ¸ÐºÐ¸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Lucida Sans Unicode" pitchFamily="34" charset="0"/>
            </a:endParaRPr>
          </a:p>
        </p:txBody>
      </p:sp>
      <p:sp>
        <p:nvSpPr>
          <p:cNvPr id="18436" name="AutoShape 8" descr="ÐÐ¸Ð´ÐµÐ¾: Ð¤Ð¸ÐºÑÐ¸ÐºÐ¸ - Ð¢ÐµÐ°ÑÑ ÑÐµÐ½ÐµÐ¹"/>
          <p:cNvSpPr>
            <a:spLocks noChangeAspect="1" noChangeArrowheads="1"/>
          </p:cNvSpPr>
          <p:nvPr/>
        </p:nvSpPr>
        <p:spPr bwMode="auto">
          <a:xfrm>
            <a:off x="612775" y="3127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Lucida Sans Unicode" pitchFamily="34" charset="0"/>
            </a:endParaRPr>
          </a:p>
        </p:txBody>
      </p:sp>
      <p:pic>
        <p:nvPicPr>
          <p:cNvPr id="1843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500188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138" y="620713"/>
            <a:ext cx="8577262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765175"/>
            <a:ext cx="8399462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81915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Image result for ÑÐµÐ°ÑÑ ÑÑÐ½ÐµÐ¹ ÑÑÐºÑÐ¸Ðº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49275"/>
            <a:ext cx="81915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0" y="1125538"/>
            <a:ext cx="832008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1"/>
          <p:cNvSpPr>
            <a:spLocks noChangeArrowheads="1"/>
          </p:cNvSpPr>
          <p:nvPr/>
        </p:nvSpPr>
        <p:spPr bwMode="auto">
          <a:xfrm>
            <a:off x="395288" y="404813"/>
            <a:ext cx="87487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b="1">
                <a:latin typeface="Times New Roman" pitchFamily="18" charset="0"/>
                <a:cs typeface="Times New Roman" pitchFamily="18" charset="0"/>
              </a:rPr>
              <a:t>Дослід1</a:t>
            </a:r>
            <a:r>
              <a:rPr lang="uk-UA" sz="280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k-UA" sz="2800">
                <a:latin typeface="Times New Roman" pitchFamily="18" charset="0"/>
                <a:cs typeface="Times New Roman" pitchFamily="18" charset="0"/>
              </a:rPr>
            </a:br>
            <a:r>
              <a:rPr lang="uk-UA" sz="2800">
                <a:latin typeface="Times New Roman" pitchFamily="18" charset="0"/>
                <a:cs typeface="Times New Roman" pitchFamily="18" charset="0"/>
              </a:rPr>
              <a:t>Запропонувати дітям дослідити, чи однакова тінь від іграшки та від пластикового стаканчика.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Image result for ÑÑÐ½Ñ Ð²ÑÐ´ ÑÐ³ÑÐ°ÑÐº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525" y="2205038"/>
            <a:ext cx="3787775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5" descr="IMG_20190607_1327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844675"/>
            <a:ext cx="3617912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Прямоугольник 1"/>
          <p:cNvSpPr>
            <a:spLocks noChangeArrowheads="1"/>
          </p:cNvSpPr>
          <p:nvPr/>
        </p:nvSpPr>
        <p:spPr bwMode="auto">
          <a:xfrm>
            <a:off x="217488" y="333375"/>
            <a:ext cx="87137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b="1">
                <a:latin typeface="Times New Roman" pitchFamily="18" charset="0"/>
                <a:cs typeface="Times New Roman" pitchFamily="18" charset="0"/>
              </a:rPr>
              <a:t>Дослід 2 </a:t>
            </a:r>
            <a:r>
              <a:rPr lang="uk-UA" sz="2800">
                <a:latin typeface="Times New Roman" pitchFamily="18" charset="0"/>
                <a:cs typeface="Times New Roman" pitchFamily="18" charset="0"/>
              </a:rPr>
              <a:t>(Робота в парі)	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>
                <a:latin typeface="Times New Roman" pitchFamily="18" charset="0"/>
                <a:cs typeface="Times New Roman" pitchFamily="18" charset="0"/>
              </a:rPr>
              <a:t>Одна дитина бере свою іграшку, стає біля стіни, а друга світить ліхтариком.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Прямоугольник 2"/>
          <p:cNvSpPr>
            <a:spLocks noChangeArrowheads="1"/>
          </p:cNvSpPr>
          <p:nvPr/>
        </p:nvSpPr>
        <p:spPr bwMode="auto">
          <a:xfrm>
            <a:off x="217488" y="1844675"/>
            <a:ext cx="87137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>
                <a:latin typeface="Times New Roman" pitchFamily="18" charset="0"/>
                <a:cs typeface="Times New Roman" pitchFamily="18" charset="0"/>
              </a:rPr>
              <a:t>Що ви помітили? (Бачимо тінь, майже однакову за розміром з іграшкою) Потім дитина з ліхтариком відходить на декілька кроків від стіни.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>
                <a:latin typeface="Times New Roman" pitchFamily="18" charset="0"/>
                <a:cs typeface="Times New Roman" pitchFamily="18" charset="0"/>
              </a:rPr>
              <a:t>Чи змінилася зараз тінь? (Тінь стала більшою)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3" name="Picture 2" descr="Image result for ÑÐµÐ°ÑÑ ÑÑÐ½ÐµÐ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2238" y="3638550"/>
            <a:ext cx="3576637" cy="229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3638550"/>
            <a:ext cx="252095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s://4.bp.blogspot.com/-1kQvP9qhhLw/WXCDxJcWS_I/AAAAAAAAARM/U6TkVxI59UMIGc6_c4ryt7b0KCrq8ktnwCLcBGAs/s640/IMG_3294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7563" y="863600"/>
            <a:ext cx="5256212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Прямоугольник 1"/>
          <p:cNvSpPr>
            <a:spLocks noChangeArrowheads="1"/>
          </p:cNvSpPr>
          <p:nvPr/>
        </p:nvSpPr>
        <p:spPr bwMode="auto">
          <a:xfrm>
            <a:off x="179388" y="188913"/>
            <a:ext cx="87851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b="1" dirty="0">
                <a:latin typeface="Lucida Sans Unicode" pitchFamily="34" charset="0"/>
                <a:hlinkClick r:id="rId3"/>
              </a:rPr>
              <a:t>https://</a:t>
            </a:r>
            <a:r>
              <a:rPr lang="en-US" sz="1400" b="1" dirty="0" smtClean="0">
                <a:latin typeface="Lucida Sans Unicode" pitchFamily="34" charset="0"/>
                <a:hlinkClick r:id="rId3"/>
              </a:rPr>
              <a:t>drive.google.com/open?id=1XnZGiAV9270hX9SsH-4oN3icQgGxkaN0PkYEiYPP_Fg</a:t>
            </a:r>
            <a:endParaRPr lang="uk-UA" sz="1400" b="1" dirty="0" smtClean="0">
              <a:latin typeface="Lucida Sans Unicode" pitchFamily="34" charset="0"/>
            </a:endParaRPr>
          </a:p>
          <a:p>
            <a:endParaRPr lang="ru-RU" sz="2000" b="1" dirty="0">
              <a:latin typeface="Lucida Sans Unicode" pitchFamily="34" charset="0"/>
            </a:endParaRPr>
          </a:p>
        </p:txBody>
      </p:sp>
      <p:sp>
        <p:nvSpPr>
          <p:cNvPr id="26627" name="Прямоугольник 2"/>
          <p:cNvSpPr>
            <a:spLocks noChangeArrowheads="1"/>
          </p:cNvSpPr>
          <p:nvPr/>
        </p:nvSpPr>
        <p:spPr bwMode="auto">
          <a:xfrm>
            <a:off x="5846763" y="6215063"/>
            <a:ext cx="1460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>
                <a:latin typeface="Times New Roman" pitchFamily="18" charset="0"/>
                <a:cs typeface="Times New Roman" pitchFamily="18" charset="0"/>
              </a:rPr>
              <a:t>Де чия тінь? </a:t>
            </a:r>
            <a:endParaRPr lang="ru-RU"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Прямоугольник 1"/>
          <p:cNvSpPr>
            <a:spLocks noChangeArrowheads="1"/>
          </p:cNvSpPr>
          <p:nvPr/>
        </p:nvSpPr>
        <p:spPr bwMode="auto">
          <a:xfrm>
            <a:off x="33338" y="1125538"/>
            <a:ext cx="630078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Хтось у лузі біля річки</a:t>
            </a:r>
          </a:p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Загубив барвисті стрічки.</a:t>
            </a:r>
          </a:p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Дощик вгледів, підібрав,</a:t>
            </a:r>
          </a:p>
          <a:p>
            <a:r>
              <a:rPr lang="uk-UA" sz="3200" b="1">
                <a:latin typeface="Times New Roman" pitchFamily="18" charset="0"/>
                <a:cs typeface="Times New Roman" pitchFamily="18" charset="0"/>
              </a:rPr>
              <a:t>Небеса підперезав</a:t>
            </a:r>
            <a:r>
              <a:rPr lang="uk-UA" sz="1600">
                <a:latin typeface="Lucida Sans Unicode" pitchFamily="34" charset="0"/>
              </a:rPr>
              <a:t>.</a:t>
            </a:r>
            <a:endParaRPr lang="ru-RU" sz="1600">
              <a:latin typeface="Lucida Sans Unicode" pitchFamily="34" charset="0"/>
            </a:endParaRPr>
          </a:p>
        </p:txBody>
      </p:sp>
      <p:pic>
        <p:nvPicPr>
          <p:cNvPr id="2050" name="Picture 2" descr="Related 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5925" y="3090863"/>
            <a:ext cx="7456488" cy="376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179388" y="176213"/>
            <a:ext cx="87852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  <a:latin typeface="Lucida Sans Unicode" pitchFamily="34" charset="0"/>
              </a:rPr>
              <a:t>Фрагмент уроку проведення досл</a:t>
            </a:r>
            <a:r>
              <a:rPr lang="uk-UA" sz="2800" b="1">
                <a:solidFill>
                  <a:srgbClr val="FF0000"/>
                </a:solidFill>
                <a:latin typeface="Lucida Sans Unicode" pitchFamily="34" charset="0"/>
              </a:rPr>
              <a:t>і</a:t>
            </a:r>
            <a:r>
              <a:rPr lang="ru-RU" sz="2800" b="1">
                <a:solidFill>
                  <a:srgbClr val="FF0000"/>
                </a:solidFill>
                <a:latin typeface="Lucida Sans Unicode" pitchFamily="34" charset="0"/>
              </a:rPr>
              <a:t>дження </a:t>
            </a:r>
          </a:p>
          <a:p>
            <a:pPr algn="ctr"/>
            <a:r>
              <a:rPr lang="ru-RU" sz="2800" b="1">
                <a:solidFill>
                  <a:srgbClr val="FF0000"/>
                </a:solidFill>
                <a:latin typeface="Lucida Sans Unicode" pitchFamily="34" charset="0"/>
              </a:rPr>
              <a:t>Що таке веселка?</a:t>
            </a:r>
            <a:endParaRPr lang="ru-RU" sz="2800">
              <a:solidFill>
                <a:srgbClr val="FF0000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Image result for Ð¿ÑÑÐ½Ñ Ð½Ð°ÑÐ°Ð»ÑÑ Ð¼Ð°Ð¹ Ð²ÐµÑÐµÐ»ÐºÐ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8" y="188913"/>
            <a:ext cx="8424862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Related 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4951413"/>
            <a:ext cx="1751012" cy="189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4" descr="Image result for Ð¿ÑÑÐ½Ñ Ð½Ð°ÑÐ°Ð»ÑÑ Ð¼Ð°Ð¹ Ð²ÐµÑÐµÐ»ÐºÐ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439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image14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8162925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8450" y="566738"/>
            <a:ext cx="6300788" cy="624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Related ima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975" y="0"/>
            <a:ext cx="5715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793750"/>
            <a:ext cx="7885113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uk-UA" smtClean="0">
              <a:effectLst/>
            </a:endParaRPr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pic>
        <p:nvPicPr>
          <p:cNvPr id="33795" name="Picture 4" descr="Quiver_6369545474460851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0"/>
            <a:ext cx="342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5" descr="Quiver_6369545484081313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0"/>
            <a:ext cx="337185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uk-UA" smtClean="0">
              <a:effectLst/>
            </a:endParaRPr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pic>
        <p:nvPicPr>
          <p:cNvPr id="32771" name="Picture 4" descr="Quiver_6369545472916784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4863" y="0"/>
            <a:ext cx="3430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5" descr="Quiver_6369545477186730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53013" y="0"/>
            <a:ext cx="3430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3200" y="115888"/>
            <a:ext cx="3033713" cy="317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4" descr="Image result for Ð´Ð¾ÑÐ»ÑÐ´ Ð´ÑÑÐµÐ¹ ÑÑÐ²Ð¾ÑÑÑÐ¼Ð¾ Ð²ÐµÑÐµÐ»ÐºÑ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" y="3698875"/>
            <a:ext cx="4035425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6" descr="Image result for Ð´Ð¾ÑÐ»ÑÐ´ Ð´ÑÑÐµÐ¹ ÑÑÐ²Ð¾ÑÑÑÐ¼Ð¾ Ð²ÐµÑÐµÐ»ÐºÑ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5600" y="404813"/>
            <a:ext cx="36671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8" descr="Image result for Ð´Ð¾Ð¶Ð´Ñ Ñ Ð²ÐµÑÐµÐ»ÐºÐ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4725" y="3557588"/>
            <a:ext cx="432593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Прямоугольник 1"/>
          <p:cNvSpPr>
            <a:spLocks noChangeArrowheads="1"/>
          </p:cNvSpPr>
          <p:nvPr/>
        </p:nvSpPr>
        <p:spPr bwMode="auto">
          <a:xfrm>
            <a:off x="179388" y="463550"/>
            <a:ext cx="84963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Дослід </a:t>
            </a:r>
            <a:r>
              <a:rPr lang="ru-RU" sz="2400" i="1">
                <a:latin typeface="Times New Roman" pitchFamily="18" charset="0"/>
                <a:cs typeface="Times New Roman" pitchFamily="18" charset="0"/>
              </a:rPr>
              <a:t>«Створюємо веселку» </a:t>
            </a:r>
            <a:endParaRPr lang="uk-UA" sz="2400" i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Для цього знадобиться: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- склянка води (приблизно на три чверті повна);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- білий папір;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- сонячний день.</a:t>
            </a:r>
          </a:p>
        </p:txBody>
      </p:sp>
      <p:pic>
        <p:nvPicPr>
          <p:cNvPr id="36866" name="Picture 2" descr="Image result for Ð´Ð¾ÑÐ»ÑÐ´ Ð´ÑÑÐµÐ¹ ÑÑÐ²Ð¾ÑÑÑÐ¼Ð¾ Ð²ÐµÑÐµÐ»ÐºÑ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8" y="4437063"/>
            <a:ext cx="8748712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15900"/>
            <a:ext cx="8569325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4" descr="Image result for Ð°Ð½ÑÐ¼Ð°ÑÑÑ Ð´ÑÐºÑÑ Ð·Ð° ÑÐ²Ð°Ð³Ñ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5838" y="333375"/>
            <a:ext cx="528955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2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3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4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173</TotalTime>
  <Words>191</Words>
  <Application>Microsoft Office PowerPoint</Application>
  <PresentationFormat>Экран (4:3)</PresentationFormat>
  <Paragraphs>24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Natali Famali</cp:lastModifiedBy>
  <cp:revision>17</cp:revision>
  <dcterms:created xsi:type="dcterms:W3CDTF">2019-06-05T15:22:56Z</dcterms:created>
  <dcterms:modified xsi:type="dcterms:W3CDTF">2025-04-09T10:47:22Z</dcterms:modified>
</cp:coreProperties>
</file>