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89" r:id="rId3"/>
    <p:sldId id="266" r:id="rId4"/>
    <p:sldId id="258" r:id="rId5"/>
    <p:sldId id="256" r:id="rId6"/>
    <p:sldId id="288" r:id="rId7"/>
    <p:sldId id="290" r:id="rId8"/>
    <p:sldId id="261" r:id="rId9"/>
    <p:sldId id="268" r:id="rId10"/>
    <p:sldId id="260" r:id="rId11"/>
    <p:sldId id="257" r:id="rId12"/>
    <p:sldId id="267" r:id="rId13"/>
    <p:sldId id="269" r:id="rId14"/>
    <p:sldId id="271" r:id="rId15"/>
    <p:sldId id="270" r:id="rId16"/>
    <p:sldId id="273" r:id="rId17"/>
    <p:sldId id="275" r:id="rId18"/>
    <p:sldId id="276" r:id="rId19"/>
    <p:sldId id="277" r:id="rId20"/>
    <p:sldId id="274" r:id="rId21"/>
    <p:sldId id="279" r:id="rId22"/>
    <p:sldId id="283" r:id="rId23"/>
    <p:sldId id="281" r:id="rId24"/>
    <p:sldId id="282" r:id="rId25"/>
    <p:sldId id="280" r:id="rId26"/>
    <p:sldId id="285" r:id="rId27"/>
    <p:sldId id="286" r:id="rId28"/>
    <p:sldId id="291" r:id="rId29"/>
    <p:sldId id="284" r:id="rId30"/>
    <p:sldId id="287" r:id="rId31"/>
    <p:sldId id="264" r:id="rId32"/>
    <p:sldId id="292" r:id="rId33"/>
    <p:sldId id="294" r:id="rId34"/>
    <p:sldId id="259" r:id="rId35"/>
    <p:sldId id="293" r:id="rId36"/>
    <p:sldId id="296" r:id="rId37"/>
    <p:sldId id="295" r:id="rId38"/>
    <p:sldId id="298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05"/>
            <a:ext cx="9144000" cy="687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5776" y="130424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803997" y="404664"/>
            <a:ext cx="56886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6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Урок </a:t>
            </a:r>
            <a:r>
              <a:rPr lang="ru-RU" sz="66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читання</a:t>
            </a:r>
            <a:endParaRPr lang="ru-RU" sz="6600" b="1" i="1" dirty="0" smtClean="0">
              <a:solidFill>
                <a:srgbClr val="FF0066"/>
              </a:solidFill>
              <a:latin typeface="Century Schoolbook" panose="02040604050505020304" pitchFamily="18" charset="0"/>
            </a:endParaRPr>
          </a:p>
          <a:p>
            <a:pPr lvl="0" algn="ctr"/>
            <a:r>
              <a:rPr lang="ru-RU" sz="6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2 </a:t>
            </a:r>
            <a:r>
              <a:rPr lang="ru-RU" sz="66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клас</a:t>
            </a:r>
            <a:endParaRPr lang="ru-RU" sz="6600" b="1" i="1" dirty="0" smtClean="0">
              <a:solidFill>
                <a:srgbClr val="FF0066"/>
              </a:solidFill>
              <a:latin typeface="Century Schoolbook" panose="02040604050505020304" pitchFamily="18" charset="0"/>
            </a:endParaRPr>
          </a:p>
          <a:p>
            <a:pPr lvl="0" algn="ctr"/>
            <a:endParaRPr lang="ru-RU" sz="66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853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8" t="16985" r="277" b="5641"/>
          <a:stretch/>
        </p:blipFill>
        <p:spPr bwMode="auto">
          <a:xfrm>
            <a:off x="2332763" y="343875"/>
            <a:ext cx="4668387" cy="4421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76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6096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876800" cy="422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33410" y="332656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Ваші очікування</a:t>
            </a:r>
            <a:endParaRPr lang="ru-RU" sz="4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1628800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Я   очікую від  уроку…</a:t>
            </a:r>
            <a:endParaRPr lang="ru-RU" sz="48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944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96136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80728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3568" y="38610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312" y="3761548"/>
            <a:ext cx="2632888" cy="2089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77047"/>
            <a:ext cx="2213471" cy="345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7122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" y="-710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3606320" cy="4215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1880" y="1196752"/>
            <a:ext cx="48965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Б</a:t>
            </a:r>
            <a:r>
              <a:rPr lang="uk-UA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ілка бігала…</a:t>
            </a:r>
          </a:p>
          <a:p>
            <a:pPr algn="ctr"/>
            <a:endParaRPr lang="uk-UA" sz="3600" b="1" i="1" dirty="0" smtClean="0">
              <a:solidFill>
                <a:srgbClr val="0000FF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uk-UA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Тишком-нишком…</a:t>
            </a:r>
          </a:p>
          <a:p>
            <a:pPr algn="ctr"/>
            <a:endParaRPr lang="uk-UA" sz="3600" b="1" i="1" dirty="0" smtClean="0">
              <a:solidFill>
                <a:srgbClr val="0000FF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uk-UA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Сів шпак…</a:t>
            </a:r>
            <a:endParaRPr lang="ru-RU" sz="36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67297" y="183859"/>
            <a:ext cx="66967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Скоромовки </a:t>
            </a:r>
            <a:endParaRPr lang="ru-RU" sz="60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609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5" t="17984" r="7424"/>
          <a:stretch/>
        </p:blipFill>
        <p:spPr bwMode="auto">
          <a:xfrm>
            <a:off x="755576" y="1340768"/>
            <a:ext cx="3440346" cy="363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23928" y="1340768"/>
            <a:ext cx="4248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Дятел є…</a:t>
            </a:r>
          </a:p>
          <a:p>
            <a:pPr algn="ctr"/>
            <a:endParaRPr lang="uk-UA" sz="3200" b="1" i="1" dirty="0" smtClean="0">
              <a:solidFill>
                <a:srgbClr val="0000FF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uk-UA" sz="32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Не стріляй у пташку…</a:t>
            </a:r>
          </a:p>
          <a:p>
            <a:pPr algn="ctr"/>
            <a:endParaRPr lang="uk-UA" sz="3200" b="1" i="1" dirty="0" smtClean="0">
              <a:solidFill>
                <a:srgbClr val="0000FF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uk-UA" sz="32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Біля озера щодня…</a:t>
            </a:r>
            <a:endParaRPr lang="ru-RU" sz="32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26064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Вірші на інтонування</a:t>
            </a:r>
            <a:endParaRPr lang="ru-RU" sz="48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565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8" y="0"/>
            <a:ext cx="91576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7593"/>
            <a:ext cx="3200400" cy="385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9"/>
          <a:stretch/>
        </p:blipFill>
        <p:spPr bwMode="auto">
          <a:xfrm>
            <a:off x="4139952" y="203176"/>
            <a:ext cx="3209925" cy="4109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8785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02" y="0"/>
            <a:ext cx="92082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1375" y="410761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Гра „ Мозковий штурм”</a:t>
            </a:r>
            <a:endParaRPr lang="ru-RU" sz="40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074" y="1151695"/>
            <a:ext cx="321945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070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1124744"/>
            <a:ext cx="662473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Робота з </a:t>
            </a:r>
            <a:r>
              <a:rPr lang="ru-RU" sz="3200" b="1" i="1" dirty="0" err="1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дитячою</a:t>
            </a:r>
            <a:r>
              <a:rPr lang="ru-RU" sz="32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 книгою.</a:t>
            </a:r>
          </a:p>
          <a:p>
            <a:pPr algn="ctr"/>
            <a:r>
              <a:rPr lang="ru-RU" sz="60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Казка </a:t>
            </a:r>
            <a:r>
              <a:rPr lang="ru-RU" sz="6000" b="1" i="1" dirty="0" err="1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вчить</a:t>
            </a:r>
            <a:r>
              <a:rPr lang="ru-RU" sz="60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 як на </a:t>
            </a:r>
            <a:r>
              <a:rPr lang="ru-RU" sz="6000" b="1" i="1" dirty="0" err="1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світі</a:t>
            </a:r>
            <a:r>
              <a:rPr lang="ru-RU" sz="60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 жить</a:t>
            </a:r>
            <a:endParaRPr lang="ru-RU" sz="60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925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6768752" cy="481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5776" y="2276872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>
                <a:solidFill>
                  <a:srgbClr val="0000FF"/>
                </a:solidFill>
                <a:latin typeface="Century Schoolbook" panose="02040604050505020304" pitchFamily="18" charset="0"/>
              </a:rPr>
              <a:t>П</a:t>
            </a:r>
            <a:r>
              <a:rPr lang="uk-UA" sz="40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овідомлення літераторів</a:t>
            </a:r>
            <a:endParaRPr lang="ru-RU" sz="40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984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18097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96454"/>
            <a:ext cx="2009667" cy="24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796455"/>
            <a:ext cx="2049016" cy="2429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23056"/>
            <a:ext cx="19050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23056"/>
            <a:ext cx="1925587" cy="25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175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0048"/>
            <a:ext cx="3795305" cy="251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849" y="1484784"/>
            <a:ext cx="3550103" cy="266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41501" y="116632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Я  зобразив (зобразила)  уривок  з  казки…</a:t>
            </a:r>
            <a:endParaRPr lang="ru-RU" sz="4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34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2120" y="2204864"/>
            <a:ext cx="30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Дві  вивірки</a:t>
            </a:r>
            <a:endParaRPr lang="ru-RU" sz="5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891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68" y="585238"/>
            <a:ext cx="2809875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89943" y="1124744"/>
            <a:ext cx="52585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Довідкове бюро </a:t>
            </a:r>
            <a:endParaRPr lang="ru-RU" sz="72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526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 descr="Картинки по запросу вивірка лісо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240693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547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 descr="Картинки по запросу білка стрибає з дерева на дерев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6381750" cy="399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938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18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4664"/>
            <a:ext cx="4633257" cy="3478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47" y="404663"/>
            <a:ext cx="3270473" cy="3478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2103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108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 descr="Картинки по запросу запаси біл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9716"/>
            <a:ext cx="624626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037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6672"/>
            <a:ext cx="6552728" cy="421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28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175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3032" r="8747" b="4360"/>
          <a:stretch/>
        </p:blipFill>
        <p:spPr bwMode="auto">
          <a:xfrm>
            <a:off x="723330" y="1446663"/>
            <a:ext cx="3193577" cy="3234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7" t="4434" r="9036" b="4082"/>
          <a:stretch/>
        </p:blipFill>
        <p:spPr bwMode="auto">
          <a:xfrm>
            <a:off x="3950830" y="1393715"/>
            <a:ext cx="3289110" cy="334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3176" y="116632"/>
            <a:ext cx="7272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Працюємо  диференційовано</a:t>
            </a:r>
            <a:endParaRPr lang="ru-RU" sz="44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083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234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020" y="1086483"/>
            <a:ext cx="5571318" cy="349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25455" y="260648"/>
            <a:ext cx="69324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Фізкультхвилинка</a:t>
            </a:r>
            <a:r>
              <a:rPr lang="uk-UA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</a:t>
            </a:r>
            <a:endParaRPr lang="ru-RU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189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54"/>
          <a:stretch/>
        </p:blipFill>
        <p:spPr bwMode="auto">
          <a:xfrm>
            <a:off x="1475656" y="1792471"/>
            <a:ext cx="5851409" cy="327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78488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„ Коли </a:t>
            </a:r>
            <a:r>
              <a:rPr lang="ru-RU" sz="44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кінь</a:t>
            </a:r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</a:t>
            </a:r>
            <a:r>
              <a:rPr lang="ru-RU" sz="44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позаздрив</a:t>
            </a:r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</a:t>
            </a:r>
            <a:r>
              <a:rPr lang="ru-RU" sz="44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верблюдові</a:t>
            </a:r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”</a:t>
            </a:r>
            <a:endParaRPr lang="ru-RU" sz="4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379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546894"/>
            <a:ext cx="7884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„Найкращий казкар” </a:t>
            </a:r>
            <a:endParaRPr lang="ru-RU" sz="4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304" y="1316335"/>
            <a:ext cx="4676750" cy="391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17371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5" y="-8538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Avgustin\Desktop\Позакл.чит. 2013\Казки\Лев і Миша\narisovanui-l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196752"/>
            <a:ext cx="5832648" cy="3768056"/>
          </a:xfrm>
          <a:prstGeom prst="rect">
            <a:avLst/>
          </a:prstGeom>
          <a:noFill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76675"/>
            <a:ext cx="2663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41422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„ </a:t>
            </a:r>
            <a:r>
              <a:rPr lang="ru-RU" sz="3600" b="1" i="1" dirty="0">
                <a:solidFill>
                  <a:srgbClr val="FF0066"/>
                </a:solidFill>
                <a:latin typeface="Century Schoolbook" panose="02040604050505020304" pitchFamily="18" charset="0"/>
              </a:rPr>
              <a:t>Я</a:t>
            </a:r>
            <a:r>
              <a:rPr lang="ru-RU" sz="3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к мишка </a:t>
            </a:r>
            <a:r>
              <a:rPr lang="ru-RU" sz="36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левові</a:t>
            </a:r>
            <a:r>
              <a:rPr lang="ru-RU" sz="3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у </a:t>
            </a:r>
            <a:r>
              <a:rPr lang="ru-RU" sz="36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пригоді</a:t>
            </a:r>
            <a:r>
              <a:rPr lang="ru-RU" sz="36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стала”</a:t>
            </a:r>
            <a:endParaRPr lang="ru-RU" sz="36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9919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684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07290" y="435723"/>
            <a:ext cx="75608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Словникова робота </a:t>
            </a:r>
          </a:p>
          <a:p>
            <a:pPr algn="ctr"/>
            <a:r>
              <a:rPr lang="uk-UA" sz="28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Тенета </a:t>
            </a:r>
            <a:r>
              <a:rPr lang="uk-UA" sz="2800" b="1" i="1" dirty="0" smtClean="0">
                <a:latin typeface="Century Schoolbook" panose="02040604050505020304" pitchFamily="18" charset="0"/>
              </a:rPr>
              <a:t>– сітка для ловлі звірів, птахів.</a:t>
            </a:r>
            <a:endParaRPr lang="ru-RU" sz="2800" b="1" i="1" dirty="0">
              <a:latin typeface="Century Schoolbook" panose="02040604050505020304" pitchFamily="18" charset="0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20718"/>
            <a:ext cx="6280092" cy="324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5813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055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1124744"/>
            <a:ext cx="78895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полювання                        притиснув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володар                             змилуйся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в пригоді                            зглянься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тенета                                 подякувала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нещасна                             борсається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швиденько                        заплутався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сердешний                        заходилась</a:t>
            </a:r>
          </a:p>
          <a:p>
            <a:pPr lvl="0"/>
            <a:r>
              <a:rPr lang="uk-UA" sz="2800" b="1" dirty="0">
                <a:solidFill>
                  <a:prstClr val="black"/>
                </a:solidFill>
                <a:latin typeface="Century Schoolbook" panose="02040604050505020304" pitchFamily="18" charset="0"/>
              </a:rPr>
              <a:t>маленька                           віддячила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293747"/>
            <a:ext cx="7313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Читай  правильно </a:t>
            </a:r>
            <a:endParaRPr lang="ru-RU" sz="48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402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260648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Читання  казки  мовчки</a:t>
            </a:r>
            <a:endParaRPr lang="ru-RU" sz="40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936076"/>
            <a:ext cx="4824536" cy="38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7767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75656" y="240159"/>
            <a:ext cx="288032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Відповіді :</a:t>
            </a:r>
          </a:p>
          <a:p>
            <a:pPr marL="514350" indent="-514350" algn="ctr">
              <a:buAutoNum type="arabicPeriod"/>
            </a:pPr>
            <a:r>
              <a:rPr lang="uk-UA" sz="4000" b="1" i="1" dirty="0" smtClean="0">
                <a:latin typeface="Century Schoolbook" panose="02040604050505020304" pitchFamily="18" charset="0"/>
              </a:rPr>
              <a:t>В</a:t>
            </a:r>
          </a:p>
          <a:p>
            <a:pPr marL="514350" indent="-514350" algn="ctr">
              <a:buAutoNum type="arabicPeriod"/>
            </a:pPr>
            <a:r>
              <a:rPr lang="uk-UA" sz="4400" b="1" i="1" dirty="0" smtClean="0">
                <a:latin typeface="Century Schoolbook" panose="02040604050505020304" pitchFamily="18" charset="0"/>
              </a:rPr>
              <a:t>Б</a:t>
            </a:r>
          </a:p>
          <a:p>
            <a:pPr marL="514350" indent="-514350" algn="ctr">
              <a:buAutoNum type="arabicPeriod"/>
            </a:pPr>
            <a:r>
              <a:rPr lang="uk-UA" sz="4400" b="1" i="1" dirty="0" smtClean="0">
                <a:latin typeface="Century Schoolbook" panose="02040604050505020304" pitchFamily="18" charset="0"/>
              </a:rPr>
              <a:t>Б</a:t>
            </a:r>
          </a:p>
          <a:p>
            <a:pPr marL="514350" indent="-514350" algn="ctr">
              <a:buAutoNum type="arabicPeriod"/>
            </a:pPr>
            <a:r>
              <a:rPr lang="uk-UA" sz="4400" b="1" i="1" dirty="0" smtClean="0">
                <a:latin typeface="Century Schoolbook" panose="02040604050505020304" pitchFamily="18" charset="0"/>
              </a:rPr>
              <a:t>А</a:t>
            </a:r>
          </a:p>
          <a:p>
            <a:pPr marL="514350" indent="-514350" algn="ctr">
              <a:buAutoNum type="arabicPeriod"/>
            </a:pPr>
            <a:r>
              <a:rPr lang="uk-UA" sz="4400" b="1" i="1" dirty="0" smtClean="0">
                <a:latin typeface="Century Schoolbook" panose="02040604050505020304" pitchFamily="18" charset="0"/>
              </a:rPr>
              <a:t>В</a:t>
            </a:r>
          </a:p>
          <a:p>
            <a:pPr marL="514350" indent="-514350" algn="ctr">
              <a:buAutoNum type="arabicPeriod"/>
            </a:pPr>
            <a:r>
              <a:rPr lang="uk-UA" sz="4400" b="1" i="1" dirty="0" smtClean="0">
                <a:latin typeface="Century Schoolbook" panose="02040604050505020304" pitchFamily="18" charset="0"/>
              </a:rPr>
              <a:t>В</a:t>
            </a:r>
            <a:r>
              <a:rPr lang="uk-UA" sz="3200" b="1" i="1" dirty="0" smtClean="0">
                <a:latin typeface="Century Schoolbook" panose="02040604050505020304" pitchFamily="18" charset="0"/>
              </a:rPr>
              <a:t>  </a:t>
            </a:r>
            <a:endParaRPr lang="ru-RU" sz="3200" b="1" i="1" dirty="0">
              <a:latin typeface="Century Schoolbook" panose="020406040505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109518"/>
              </p:ext>
            </p:extLst>
          </p:nvPr>
        </p:nvGraphicFramePr>
        <p:xfrm>
          <a:off x="4211960" y="399494"/>
          <a:ext cx="3724737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1656184"/>
                <a:gridCol w="2068553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i="1" dirty="0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Оцінка 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i="1" dirty="0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К-сть помилок</a:t>
                      </a:r>
                      <a:endParaRPr lang="ru-RU" sz="2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11</a:t>
                      </a:r>
                      <a:endParaRPr lang="ru-RU" sz="3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-</a:t>
                      </a:r>
                      <a:endParaRPr lang="ru-RU" sz="3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9</a:t>
                      </a:r>
                      <a:endParaRPr lang="ru-RU" sz="3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1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8</a:t>
                      </a:r>
                      <a:endParaRPr lang="ru-RU" sz="3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2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7</a:t>
                      </a:r>
                      <a:endParaRPr lang="ru-RU" sz="3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3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5</a:t>
                      </a:r>
                      <a:endParaRPr lang="ru-RU" sz="3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4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3</a:t>
                      </a:r>
                      <a:endParaRPr lang="ru-RU" sz="3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5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>
                          <a:solidFill>
                            <a:srgbClr val="FF0000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1</a:t>
                      </a:r>
                      <a:endParaRPr lang="ru-RU" sz="32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effectLst/>
                          <a:latin typeface="Century Schoolbook"/>
                          <a:ea typeface="Times New Roman"/>
                          <a:cs typeface="Times New Roman"/>
                        </a:rPr>
                        <a:t>6</a:t>
                      </a:r>
                      <a:endParaRPr lang="ru-RU" sz="3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3856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6" y="47518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59934" y="257583"/>
            <a:ext cx="698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Робота в парах</a:t>
            </a:r>
            <a:endParaRPr lang="ru-RU" sz="4400" b="1" i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44" y="1566084"/>
            <a:ext cx="1695450" cy="315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494" y="1248584"/>
            <a:ext cx="2103437" cy="346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44008" y="119675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1566084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Дайте  характеристику мишці.</a:t>
            </a:r>
            <a:endParaRPr lang="ru-RU" sz="36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8274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211960" y="5805264"/>
            <a:ext cx="4474840" cy="320899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32040" y="1052736"/>
            <a:ext cx="3960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Читання в особах</a:t>
            </a:r>
            <a:endParaRPr lang="ru-RU" sz="5400" b="1" i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4681537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0114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231031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Робота в групах </a:t>
            </a:r>
            <a:endParaRPr lang="ru-RU" sz="5400" b="1" i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54361"/>
            <a:ext cx="5962650" cy="371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98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Изькі за значенням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548680"/>
            <a:ext cx="8568952" cy="424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І група. </a:t>
            </a:r>
            <a:r>
              <a:rPr lang="ru-RU" sz="3200" i="1" dirty="0">
                <a:solidFill>
                  <a:srgbClr val="000000"/>
                </a:solidFill>
                <a:latin typeface="Century Schoolbook" panose="02040604050505020304" pitchFamily="18" charset="0"/>
                <a:ea typeface="Calibri"/>
              </a:rPr>
              <a:t>Дайте характеристику леву. </a:t>
            </a:r>
            <a:endParaRPr lang="uk-UA" sz="3200" b="1" i="1" dirty="0" smtClean="0">
              <a:solidFill>
                <a:srgbClr val="FF0066"/>
              </a:solidFill>
              <a:latin typeface="Century Schoolbook" panose="020406040505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ІІ група. </a:t>
            </a:r>
            <a:r>
              <a:rPr lang="uk-UA" sz="3200" i="1" dirty="0">
                <a:latin typeface="Century Schoolbook" panose="02040604050505020304" pitchFamily="18" charset="0"/>
                <a:ea typeface="Calibri"/>
                <a:cs typeface="Times New Roman"/>
              </a:rPr>
              <a:t>Доберіть слова, </a:t>
            </a:r>
            <a:r>
              <a:rPr lang="uk-UA" sz="3200" i="1" dirty="0" smtClean="0">
                <a:latin typeface="Century Schoolbook" panose="02040604050505020304" pitchFamily="18" charset="0"/>
                <a:ea typeface="Calibri"/>
                <a:cs typeface="Times New Roman"/>
              </a:rPr>
              <a:t>протилежні    за значенням</a:t>
            </a:r>
            <a:r>
              <a:rPr lang="uk-UA" sz="3200" b="1" i="1" dirty="0" smtClean="0">
                <a:latin typeface="Century Schoolbook" panose="02040604050505020304" pitchFamily="18" charset="0"/>
              </a:rPr>
              <a:t>. </a:t>
            </a:r>
          </a:p>
          <a:p>
            <a:pPr lvl="0">
              <a:lnSpc>
                <a:spcPct val="115000"/>
              </a:lnSpc>
            </a:pPr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ІІІ група. </a:t>
            </a:r>
            <a:r>
              <a:rPr lang="uk-UA" sz="3200" i="1" dirty="0">
                <a:solidFill>
                  <a:prstClr val="black"/>
                </a:solidFill>
                <a:latin typeface="Century Schoolbook" panose="02040604050505020304" pitchFamily="18" charset="0"/>
                <a:ea typeface="Calibri"/>
                <a:cs typeface="Times New Roman"/>
              </a:rPr>
              <a:t>Доберіть слова, </a:t>
            </a:r>
            <a:r>
              <a:rPr lang="uk-UA" sz="3200" i="1" dirty="0" smtClean="0">
                <a:solidFill>
                  <a:prstClr val="black"/>
                </a:solidFill>
                <a:latin typeface="Century Schoolbook" panose="02040604050505020304" pitchFamily="18" charset="0"/>
                <a:ea typeface="Calibri"/>
                <a:cs typeface="Times New Roman"/>
              </a:rPr>
              <a:t>близькі  </a:t>
            </a:r>
            <a:r>
              <a:rPr lang="uk-UA" sz="3200" i="1" dirty="0">
                <a:solidFill>
                  <a:prstClr val="black"/>
                </a:solidFill>
                <a:latin typeface="Century Schoolbook" panose="02040604050505020304" pitchFamily="18" charset="0"/>
                <a:ea typeface="Calibri"/>
                <a:cs typeface="Times New Roman"/>
              </a:rPr>
              <a:t>за значенням</a:t>
            </a:r>
            <a:r>
              <a:rPr lang="uk-UA" sz="3200" b="1" i="1" dirty="0">
                <a:solidFill>
                  <a:prstClr val="black"/>
                </a:solidFill>
                <a:latin typeface="Century Schoolbook" panose="02040604050505020304" pitchFamily="18" charset="0"/>
              </a:rPr>
              <a:t>. </a:t>
            </a:r>
            <a:endParaRPr lang="uk-UA" sz="3200" b="1" i="1" dirty="0" smtClean="0">
              <a:solidFill>
                <a:srgbClr val="FF0066"/>
              </a:solidFill>
              <a:latin typeface="Century Schoolbook" panose="020406040505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І</a:t>
            </a:r>
            <a:r>
              <a:rPr lang="en-US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V </a:t>
            </a:r>
            <a:r>
              <a:rPr lang="uk-UA" sz="40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група. </a:t>
            </a:r>
            <a:r>
              <a:rPr lang="uk-UA" sz="3200" i="1" dirty="0" smtClean="0">
                <a:latin typeface="Century Schoolbook" panose="02040604050505020304" pitchFamily="18" charset="0"/>
              </a:rPr>
              <a:t>Складіть сенкан. </a:t>
            </a:r>
          </a:p>
          <a:p>
            <a:endParaRPr lang="ru-RU" b="1" i="1" dirty="0">
              <a:latin typeface="Century Schoolbook" panose="020406040505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617" y="3447799"/>
            <a:ext cx="107315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3211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877118"/>
            <a:ext cx="3168352" cy="3632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11204" y="332656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Гра  „Мікрофон”</a:t>
            </a:r>
            <a:endParaRPr lang="ru-RU" sz="48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5123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158894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Гра</a:t>
            </a:r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 „ </a:t>
            </a:r>
            <a:r>
              <a:rPr lang="ru-RU" sz="4400" b="1" i="1" dirty="0" err="1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Вп</a:t>
            </a:r>
            <a:r>
              <a:rPr lang="uk-UA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і</a:t>
            </a:r>
            <a:r>
              <a:rPr lang="ru-RU" sz="4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знай героя ”</a:t>
            </a:r>
            <a:endParaRPr lang="ru-RU" sz="4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78" y="936821"/>
            <a:ext cx="3117726" cy="1705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57" r="7619"/>
          <a:stretch/>
        </p:blipFill>
        <p:spPr bwMode="auto">
          <a:xfrm>
            <a:off x="3435797" y="928335"/>
            <a:ext cx="2443743" cy="2334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701" y="928335"/>
            <a:ext cx="2913210" cy="1705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541" y="3068959"/>
            <a:ext cx="2798253" cy="2099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8578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00914"/>
            <a:ext cx="4346302" cy="3860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116632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FF0066"/>
                </a:solidFill>
                <a:latin typeface="Century Schoolbook" panose="02040604050505020304" pitchFamily="18" charset="0"/>
              </a:rPr>
              <a:t>Домашнє  завдання</a:t>
            </a:r>
            <a:endParaRPr lang="ru-RU" sz="5400" b="1" i="1" dirty="0">
              <a:solidFill>
                <a:srgbClr val="FF0066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150091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i="1" dirty="0" err="1" smtClean="0">
                <a:solidFill>
                  <a:srgbClr val="0000FF"/>
                </a:solidFill>
                <a:latin typeface="Century Schoolbook" panose="02040604050505020304" pitchFamily="18" charset="0"/>
              </a:rPr>
              <a:t>„Літературні</a:t>
            </a:r>
            <a:r>
              <a:rPr lang="uk-UA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 казки”</a:t>
            </a:r>
          </a:p>
          <a:p>
            <a:endParaRPr lang="ru-RU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53" y="1824079"/>
            <a:ext cx="732928" cy="742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36837" y="1835898"/>
            <a:ext cx="35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 smtClean="0">
                <a:solidFill>
                  <a:srgbClr val="FF0000"/>
                </a:solidFill>
                <a:latin typeface="Century Schoolbook" panose="02040604050505020304" pitchFamily="18" charset="0"/>
              </a:rPr>
              <a:t>Підготувати переказ однієї казки.</a:t>
            </a:r>
            <a:endParaRPr lang="ru-RU" sz="2400" i="1" dirty="0"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571" y="2868715"/>
            <a:ext cx="726266" cy="737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63631" y="2642285"/>
            <a:ext cx="37181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i="1" dirty="0" smtClean="0">
                <a:solidFill>
                  <a:srgbClr val="00B050"/>
                </a:solidFill>
                <a:latin typeface="Century Schoolbook" panose="02040604050505020304" pitchFamily="18" charset="0"/>
              </a:rPr>
              <a:t>Підготувати  переказ однієї  казки. Нама-лювати малюнок до неї.</a:t>
            </a:r>
            <a:endParaRPr lang="ru-RU" sz="2400" i="1" dirty="0">
              <a:solidFill>
                <a:srgbClr val="00B05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6621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1412777"/>
            <a:ext cx="4104456" cy="344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9632" y="476672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00FF"/>
                </a:solidFill>
                <a:latin typeface="Century Schoolbook" panose="02040604050505020304" pitchFamily="18" charset="0"/>
              </a:rPr>
              <a:t>Підсумок  уроку</a:t>
            </a:r>
            <a:endParaRPr lang="ru-RU" sz="5400" b="1" i="1" dirty="0">
              <a:solidFill>
                <a:srgbClr val="0000FF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3693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3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1770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230</Words>
  <Application>Microsoft Office PowerPoint</Application>
  <PresentationFormat>Экран (4:3)</PresentationFormat>
  <Paragraphs>79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Изькі за значенням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45</cp:revision>
  <dcterms:modified xsi:type="dcterms:W3CDTF">2022-11-11T20:26:34Z</dcterms:modified>
</cp:coreProperties>
</file>