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1" r:id="rId5"/>
    <p:sldId id="260" r:id="rId6"/>
    <p:sldId id="268" r:id="rId7"/>
    <p:sldId id="262" r:id="rId8"/>
    <p:sldId id="287" r:id="rId9"/>
    <p:sldId id="257" r:id="rId10"/>
    <p:sldId id="263" r:id="rId11"/>
    <p:sldId id="264" r:id="rId12"/>
    <p:sldId id="269" r:id="rId13"/>
    <p:sldId id="270" r:id="rId14"/>
    <p:sldId id="271" r:id="rId15"/>
    <p:sldId id="272" r:id="rId16"/>
    <p:sldId id="275" r:id="rId17"/>
    <p:sldId id="273" r:id="rId18"/>
    <p:sldId id="274" r:id="rId19"/>
    <p:sldId id="284" r:id="rId20"/>
    <p:sldId id="266" r:id="rId21"/>
    <p:sldId id="277" r:id="rId22"/>
    <p:sldId id="278" r:id="rId23"/>
    <p:sldId id="279" r:id="rId24"/>
    <p:sldId id="280" r:id="rId25"/>
    <p:sldId id="267" r:id="rId26"/>
    <p:sldId id="288" r:id="rId27"/>
    <p:sldId id="286" r:id="rId28"/>
    <p:sldId id="282" r:id="rId29"/>
    <p:sldId id="283" r:id="rId30"/>
    <p:sldId id="281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94" y="-3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10" Type="http://schemas.openxmlformats.org/officeDocument/2006/relationships/image" Target="../media/image14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slide" Target="slide7.xml"/><Relationship Id="rId7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slide" Target="slide6.xml"/><Relationship Id="rId4" Type="http://schemas.openxmlformats.org/officeDocument/2006/relationships/image" Target="../media/image15.jpeg"/><Relationship Id="rId9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21.pn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21.png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1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6.png"/><Relationship Id="rId5" Type="http://schemas.openxmlformats.org/officeDocument/2006/relationships/image" Target="../media/image25.png"/><Relationship Id="rId10" Type="http://schemas.microsoft.com/office/2007/relationships/hdphoto" Target="../media/hdphoto1.wdp"/><Relationship Id="rId4" Type="http://schemas.openxmlformats.org/officeDocument/2006/relationships/image" Target="../media/image1.jpeg"/><Relationship Id="rId9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21.png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png"/><Relationship Id="rId4" Type="http://schemas.openxmlformats.org/officeDocument/2006/relationships/image" Target="../media/image3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osenija-pora.pps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6.png"/><Relationship Id="rId4" Type="http://schemas.openxmlformats.org/officeDocument/2006/relationships/image" Target="../media/image2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21.png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Андріана\Desktop\Відкритий урок з природознавства 2 клас\anywalls.com-20098.jpg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894"/>
            <a:ext cx="9172159" cy="688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1340768"/>
            <a:ext cx="917215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Відкритий урок </a:t>
            </a:r>
          </a:p>
          <a:p>
            <a:pPr algn="ctr"/>
            <a:r>
              <a:rPr lang="uk-UA" sz="48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 природознавства </a:t>
            </a:r>
          </a:p>
          <a:p>
            <a:pPr algn="ctr"/>
            <a:r>
              <a:rPr lang="uk-UA" sz="48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2 класі</a:t>
            </a:r>
            <a:endParaRPr lang="uk-UA" sz="48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5958572"/>
            <a:ext cx="18447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Вчитель: </a:t>
            </a:r>
            <a:r>
              <a:rPr lang="uk-UA" dirty="0" err="1" smtClean="0"/>
              <a:t>Дікі</a:t>
            </a:r>
            <a:r>
              <a:rPr lang="uk-UA" dirty="0" smtClean="0"/>
              <a:t> А.Р.</a:t>
            </a:r>
            <a:endParaRPr lang="uk-UA" dirty="0"/>
          </a:p>
        </p:txBody>
      </p:sp>
      <p:pic>
        <p:nvPicPr>
          <p:cNvPr id="3076" name="Picture 4" descr="http://img-fotki.yandex.ru/get/4902/mangiana.98/0_4a5d6_9bf32f37_XL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4829" y="-24894"/>
            <a:ext cx="47625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6737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Андріана\Desktop\Відкритий урок з природознавства 2 клас\anywalls.com-20098.jpg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894"/>
            <a:ext cx="9172159" cy="688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404664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Хвилинка спостережень</a:t>
            </a:r>
            <a:endParaRPr lang="uk-UA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-12737" y="140842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chemeClr val="accent2">
                    <a:lumMod val="50000"/>
                  </a:schemeClr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- Яка пора року?</a:t>
            </a:r>
            <a:endParaRPr lang="uk-UA" sz="3200" b="1" dirty="0">
              <a:solidFill>
                <a:schemeClr val="accent2">
                  <a:lumMod val="50000"/>
                </a:schemeClr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48050" y="1993195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chemeClr val="accent2">
                    <a:lumMod val="50000"/>
                  </a:schemeClr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- Який місяць за календарем?</a:t>
            </a:r>
            <a:endParaRPr lang="uk-UA" sz="3200" b="1" dirty="0">
              <a:solidFill>
                <a:schemeClr val="accent2">
                  <a:lumMod val="50000"/>
                </a:schemeClr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257797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chemeClr val="accent2">
                    <a:lumMod val="50000"/>
                  </a:schemeClr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- Яке число місяця?</a:t>
            </a:r>
            <a:endParaRPr lang="uk-UA" sz="3200" b="1" dirty="0">
              <a:solidFill>
                <a:schemeClr val="accent2">
                  <a:lumMod val="50000"/>
                </a:schemeClr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3133617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chemeClr val="accent2">
                    <a:lumMod val="50000"/>
                  </a:schemeClr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- Який день тижня?</a:t>
            </a:r>
            <a:endParaRPr lang="uk-UA" sz="3200" b="1" dirty="0">
              <a:solidFill>
                <a:schemeClr val="accent2">
                  <a:lumMod val="50000"/>
                </a:schemeClr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17716" y="3719807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chemeClr val="accent2">
                    <a:lumMod val="50000"/>
                  </a:schemeClr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- Яка температура повітря?</a:t>
            </a:r>
            <a:endParaRPr lang="uk-UA" sz="3200" b="1" dirty="0">
              <a:solidFill>
                <a:schemeClr val="accent2">
                  <a:lumMod val="50000"/>
                </a:schemeClr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-32929" y="4304582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chemeClr val="accent2">
                    <a:lumMod val="50000"/>
                  </a:schemeClr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- Який стан неба?</a:t>
            </a:r>
            <a:endParaRPr lang="uk-UA" sz="3200" b="1" dirty="0">
              <a:solidFill>
                <a:schemeClr val="accent2">
                  <a:lumMod val="50000"/>
                </a:schemeClr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-32929" y="4889356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chemeClr val="accent2">
                    <a:lumMod val="50000"/>
                  </a:schemeClr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- Чи випадають які-небудь опади?</a:t>
            </a:r>
            <a:endParaRPr lang="uk-UA" sz="3200" b="1" dirty="0">
              <a:solidFill>
                <a:schemeClr val="accent2">
                  <a:lumMod val="50000"/>
                </a:schemeClr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1026" name="Picture 2" descr="C:\Users\Андріана\Desktop\Відкритий урок з природознавства 2 клас\хв\nadvigayushchiyesya-oblak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501424"/>
            <a:ext cx="2585864" cy="1292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Андріана\Desktop\Відкритий урок з природознавства 2 клас\хв\500px-Sun.sv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789384"/>
            <a:ext cx="2813298" cy="2813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74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Андріана\Desktop\Відкритий урок з природознавства 2 клас\anywalls.com-20098.jpg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894"/>
            <a:ext cx="9172159" cy="688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playcast.ru/uploads/2015/09/05/1494894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853551" y="3861048"/>
            <a:ext cx="7318608" cy="2834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476672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Гра «</a:t>
            </a:r>
            <a:r>
              <a:rPr lang="uk-UA" sz="4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Відгадайі</a:t>
            </a:r>
            <a:r>
              <a:rPr lang="uk-UA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 доведи»</a:t>
            </a:r>
            <a:endParaRPr lang="uk-UA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0188" y="1844824"/>
            <a:ext cx="6495689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200000"/>
              </a:lnSpc>
              <a:buAutoNum type="arabicPeriod"/>
            </a:pPr>
            <a:r>
              <a:rPr lang="uk-UA" sz="3200" b="1" dirty="0" smtClean="0">
                <a:solidFill>
                  <a:schemeClr val="accent2">
                    <a:lumMod val="50000"/>
                  </a:schemeClr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Уважно роздивіться малюнок</a:t>
            </a: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uk-UA" sz="3200" b="1" dirty="0" smtClean="0">
                <a:solidFill>
                  <a:schemeClr val="accent2">
                    <a:lumMod val="50000"/>
                  </a:schemeClr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Зробіть висновок.</a:t>
            </a: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uk-UA" sz="3200" b="1" dirty="0" smtClean="0">
                <a:solidFill>
                  <a:schemeClr val="accent2">
                    <a:lumMod val="50000"/>
                  </a:schemeClr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Доведіть свою думку.</a:t>
            </a:r>
            <a:endParaRPr lang="uk-UA" sz="3200" b="1" dirty="0">
              <a:solidFill>
                <a:schemeClr val="accent2">
                  <a:lumMod val="50000"/>
                </a:schemeClr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2050" name="Picture 2" descr="http://img-fotki.yandex.ru/get/6707/192316549.3ad/0_fd0be_ed3844c9_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1479" y="-24894"/>
            <a:ext cx="1419225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46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Андріана\Desktop\Відкритий урок з природознавства 2 клас\anywalls.com-20098.jpg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894"/>
            <a:ext cx="9172159" cy="688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://juramax.com/img/works/main/f/f_ukxct.jp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46" y="350150"/>
            <a:ext cx="2250000" cy="1412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go4.imgsmail.ru/imgpreview?key=bad5d221ee744c8&amp;mb=imgdb_preview_1734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6841" y="355231"/>
            <a:ext cx="2439928" cy="141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://go1.imgsmail.ru/imgpreview?key=11351e799df6b87f&amp;mb=imgdb_preview_87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9256" y="355231"/>
            <a:ext cx="2250773" cy="141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http://www.zhitomir.info/images/mod_news/2012-09-13Osen_zoom_width_225.jpg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015" y="2710953"/>
            <a:ext cx="2250000" cy="141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http://www.voprosy-kak-i-pochemu.ru/wp-content/uploads/2014/08/bird_migration.jpg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6740" y="4978485"/>
            <a:ext cx="2439928" cy="141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4" name="Picture 24" descr="http://go2.imgsmail.ru/imgpreview?key=48ef96558e6df6ac&amp;mb=imgdb_preview_1018"/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9256" y="2695036"/>
            <a:ext cx="2250773" cy="141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90472" y="2924944"/>
            <a:ext cx="256352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chemeClr val="accent2">
                    <a:lumMod val="50000"/>
                  </a:schemeClr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 Осінь така </a:t>
            </a:r>
          </a:p>
          <a:p>
            <a:pPr algn="ctr"/>
            <a:r>
              <a:rPr lang="uk-UA" sz="3200" b="1" dirty="0" smtClean="0">
                <a:solidFill>
                  <a:schemeClr val="accent2">
                    <a:lumMod val="50000"/>
                  </a:schemeClr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 різна...</a:t>
            </a:r>
            <a:endParaRPr lang="uk-UA" sz="3200" b="1" dirty="0">
              <a:solidFill>
                <a:schemeClr val="accent2">
                  <a:lumMod val="50000"/>
                </a:schemeClr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5147" name="Picture 27" descr="C:\Users\Андріана\Desktop\Відкритий урок з природознавства 2 клас\kakie-est-ovoshhi.jpg"/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953133"/>
            <a:ext cx="2440800" cy="141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8" name="Picture 28" descr="C:\Users\Андріана\Desktop\Відкритий урок з природознавства 2 клас\mini_4.jpg"/>
          <p:cNvPicPr>
            <a:picLocks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014" y="4953133"/>
            <a:ext cx="2440800" cy="141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94310" y="1738945"/>
            <a:ext cx="10422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rgbClr val="C0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Дощова</a:t>
            </a:r>
            <a:endParaRPr lang="uk-UA" b="1" dirty="0">
              <a:solidFill>
                <a:srgbClr val="C00000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160208" y="1762504"/>
            <a:ext cx="8931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rgbClr val="C0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Тепла</a:t>
            </a:r>
            <a:endParaRPr lang="uk-UA" b="1" dirty="0">
              <a:solidFill>
                <a:srgbClr val="C00000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351595" y="1762504"/>
            <a:ext cx="9460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rgbClr val="C0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Золота</a:t>
            </a:r>
            <a:endParaRPr lang="uk-UA" b="1" dirty="0">
              <a:solidFill>
                <a:srgbClr val="C00000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64824" y="4263574"/>
            <a:ext cx="11416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rgbClr val="C0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Похмура</a:t>
            </a:r>
            <a:endParaRPr lang="uk-UA" b="1" dirty="0">
              <a:solidFill>
                <a:srgbClr val="C00000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62250" y="6430352"/>
            <a:ext cx="1204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rgbClr val="C0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Барвиста</a:t>
            </a:r>
            <a:endParaRPr lang="uk-UA" b="1" dirty="0">
              <a:solidFill>
                <a:srgbClr val="C00000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52192" y="6430352"/>
            <a:ext cx="9012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rgbClr val="C0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Сумна</a:t>
            </a:r>
            <a:endParaRPr lang="uk-UA" b="1" dirty="0">
              <a:solidFill>
                <a:srgbClr val="C00000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390558" y="6419233"/>
            <a:ext cx="942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rgbClr val="C0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Багата</a:t>
            </a:r>
            <a:endParaRPr lang="uk-UA" b="1" dirty="0">
              <a:solidFill>
                <a:srgbClr val="C00000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280261" y="4234052"/>
            <a:ext cx="10887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rgbClr val="C0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Квітуча</a:t>
            </a:r>
            <a:endParaRPr lang="uk-UA" b="1" dirty="0">
              <a:solidFill>
                <a:srgbClr val="C00000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 flipH="1" flipV="1">
            <a:off x="2722814" y="1947170"/>
            <a:ext cx="623926" cy="83375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stCxn id="2" idx="0"/>
          </p:cNvCxnSpPr>
          <p:nvPr/>
        </p:nvCxnSpPr>
        <p:spPr>
          <a:xfrm flipH="1" flipV="1">
            <a:off x="4566705" y="2131836"/>
            <a:ext cx="5529" cy="79310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5720006" y="1947170"/>
            <a:ext cx="623926" cy="83375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H="1">
            <a:off x="2765288" y="3846695"/>
            <a:ext cx="623926" cy="83375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5720006" y="3944887"/>
            <a:ext cx="623926" cy="83375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flipH="1">
            <a:off x="4564958" y="3985537"/>
            <a:ext cx="5529" cy="79310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rot="16200000" flipH="1" flipV="1">
            <a:off x="2925805" y="3001318"/>
            <a:ext cx="5529" cy="79310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rot="5400000" flipH="1" flipV="1">
            <a:off x="6299938" y="2995788"/>
            <a:ext cx="5529" cy="79310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1276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Андріана\Desktop\Відкритий урок з природознавства 2 клас\anywalls.com-20098.jpg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894"/>
            <a:ext cx="9172159" cy="688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18680" y="404664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Зна</a:t>
            </a:r>
            <a:r>
              <a:rPr lang="uk-UA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  <a:ea typeface="Batang" panose="02030600000101010101" pitchFamily="18" charset="-127"/>
              </a:rPr>
              <a:t>й</a:t>
            </a:r>
            <a:r>
              <a:rPr lang="uk-UA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ди за</a:t>
            </a:r>
            <a:r>
              <a:rPr lang="uk-UA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  <a:ea typeface="Batang" panose="02030600000101010101" pitchFamily="18" charset="-127"/>
              </a:rPr>
              <a:t>й</a:t>
            </a:r>
            <a:r>
              <a:rPr lang="uk-UA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ве</a:t>
            </a:r>
            <a:endParaRPr lang="uk-UA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1026" name="Picture 2" descr="http://s16.radikal.ru/i191/1010/23/2f9222f769f0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174105"/>
            <a:ext cx="2781756" cy="208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profil-drev.ru/wp-content/uploads/2015/04/posadka-duba.jp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291054"/>
            <a:ext cx="2784000" cy="20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img0.liveinternet.ru/images/attach/c/3/76/842/76842104_KALINA_derevo.jp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199" y="2708920"/>
            <a:ext cx="2774738" cy="20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ogo.ua/images/articles/1567/big/1378109281.jp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3932" y="4265810"/>
            <a:ext cx="2784000" cy="20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womanblog.in.ua/images7/get_img-ImageWidth-502-amp;ImageHeight-371-amp;ImageId=9934.jpg">
            <a:hlinkClick r:id="rId5" action="ppaction://hlinksldjump"/>
          </p:cNvPr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74105"/>
            <a:ext cx="2782800" cy="20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8552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Андріана\Desktop\Відкритий урок з природознавства 2 клас\anywalls.com-20098.jpg">
            <a:hlinkClick r:id="rId2" action="ppaction://hlinksldjump"/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894"/>
            <a:ext cx="9172159" cy="688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hlinkClick r:id="rId2" action="ppaction://hlinksldjump"/>
          </p:cNvPr>
          <p:cNvSpPr txBox="1"/>
          <p:nvPr/>
        </p:nvSpPr>
        <p:spPr>
          <a:xfrm>
            <a:off x="-18680" y="2420888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Уважніше!</a:t>
            </a:r>
            <a:endParaRPr lang="uk-UA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8" name="Picture 2" descr="http://img-fotki.yandex.ru/get/6707/192316549.3ad/0_fd0be_ed3844c9_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1479" y="-24894"/>
            <a:ext cx="1419225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Users\Андріана\Desktop\Відкритий урок з природознавства 2 клас\0_106ab8_e2ac1c3f_L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27271">
            <a:off x="307310" y="4711216"/>
            <a:ext cx="1524000" cy="1468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Андріана\Desktop\Відкритий урок з природознавства 2 клас\9734117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010314">
            <a:off x="6050718" y="4110538"/>
            <a:ext cx="2504217" cy="2191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Андріана\Desktop\Відкритий урок з природознавства 2 клас\9734117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67751">
            <a:off x="1460049" y="870457"/>
            <a:ext cx="1219200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8092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Андріана\Desktop\Відкритий урок з природознавства 2 клас\anywalls.com-20098.jpg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894"/>
            <a:ext cx="9172159" cy="688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404664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Молодці! Правильна відповідь!</a:t>
            </a:r>
            <a:endParaRPr lang="uk-UA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4" name="Picture 2" descr="http://s16.radikal.ru/i191/1010/23/2f9222f769f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204864"/>
            <a:ext cx="4032448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788024" y="2204864"/>
            <a:ext cx="38884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Каміння відноситься до неживої природи.</a:t>
            </a:r>
            <a:endParaRPr lang="uk-UA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80768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Андріана\Desktop\Відкритий урок з природознавства 2 клас\anywalls.com-20098.jpg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894"/>
            <a:ext cx="9172159" cy="688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18680" y="404664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А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й</a:t>
            </a:r>
            <a:r>
              <a:rPr lang="uk-UA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стри, калина, дуб, верес відносяться до живої природи.</a:t>
            </a:r>
            <a:endParaRPr lang="uk-UA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1030" name="Picture 6" descr="http://profil-drev.ru/wp-content/uploads/2015/04/posadka-dub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265810"/>
            <a:ext cx="2784000" cy="20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img0.liveinternet.ru/images/attach/c/3/76/842/76842104_KALINA_derev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715047"/>
            <a:ext cx="2774738" cy="20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ogo.ua/images/articles/1567/big/137810928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5646" y="4281742"/>
            <a:ext cx="2784000" cy="20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womanblog.in.ua/images7/get_img-ImageWidth-502-amp;ImageHeight-371-amp;ImageId=9934.jpg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266" y="1704452"/>
            <a:ext cx="2782800" cy="20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5799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Андріана\Desktop\Відкритий урок з природознавства 2 клас\anywalls.com-20098.jpg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894"/>
            <a:ext cx="9172159" cy="688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Андріана\Desktop\Відкритий урок з природознавства 2 клас\972853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603378"/>
            <a:ext cx="4942782" cy="3108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024" y="1916832"/>
            <a:ext cx="917215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6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Рослини восени</a:t>
            </a:r>
            <a:endParaRPr lang="uk-UA" sz="6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4098" name="Picture 2" descr="http://img0.liveinternet.ru/images/attach/c/4/79/70/79070652_2714012_dybovie_v_krasnom_cvete_1_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-33598"/>
            <a:ext cx="4762500" cy="1819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1746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Андріана\Desktop\Відкритий урок з природознавства 2 клас\anywalls.com-20098.jpg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894"/>
            <a:ext cx="9172159" cy="688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www.playcast.ru/uploads/2015/09/05/1494894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43994" y="2564904"/>
            <a:ext cx="8884169" cy="3441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404664"/>
            <a:ext cx="9144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Працюємо</a:t>
            </a:r>
            <a:endParaRPr lang="uk-UA" sz="4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  <a:p>
            <a:pPr algn="ctr"/>
            <a:r>
              <a:rPr lang="uk-UA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з</a:t>
            </a:r>
            <a:r>
              <a:rPr lang="uk-UA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і скарбничкою знань</a:t>
            </a:r>
            <a:endParaRPr lang="uk-UA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5" name="Picture 2" descr="http://img-fotki.yandex.ru/get/6707/192316549.3ad/0_fd0be_ed3844c9_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1479" y="-24894"/>
            <a:ext cx="1419225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Андріана\Desktop\Відкритий урок з природознавства 2 клас\BenBois_Degree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447452">
            <a:off x="3136898" y="1921378"/>
            <a:ext cx="2585771" cy="4333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3235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Андріана\Desktop\Відкритий урок з природознавства 2 клас\anywalls.com-20098.jpg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894"/>
            <a:ext cx="9172159" cy="688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1556792"/>
            <a:ext cx="9144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>
                <a:solidFill>
                  <a:srgbClr val="C0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Коли починається посилений </a:t>
            </a:r>
            <a:r>
              <a:rPr lang="uk-UA" sz="4400" b="1" dirty="0" smtClean="0">
                <a:solidFill>
                  <a:srgbClr val="C0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листопад? </a:t>
            </a:r>
            <a:endParaRPr lang="uk-UA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2053" name="Picture 5" descr="C:\Users\Андріана\Desktop\Відкритий урок з природознавства 2 клас\1577559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437112"/>
            <a:ext cx="7782170" cy="2965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img-fotki.yandex.ru/get/6707/192316549.3ad/0_fd0be_ed3844c9_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6683" y="-11728"/>
            <a:ext cx="1419225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114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Андріана\Desktop\Відкритий урок з природознавства 2 клас\anywalls.com-20098.jpg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894"/>
            <a:ext cx="9172159" cy="688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1556792"/>
            <a:ext cx="9144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C0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Якими </a:t>
            </a:r>
            <a:r>
              <a:rPr lang="uk-UA" sz="4400" b="1" dirty="0">
                <a:solidFill>
                  <a:srgbClr val="C0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стають дні та ночі восени? </a:t>
            </a:r>
          </a:p>
        </p:txBody>
      </p:sp>
      <p:pic>
        <p:nvPicPr>
          <p:cNvPr id="2053" name="Picture 5" descr="C:\Users\Андріана\Desktop\Відкритий урок з природознавства 2 клас\1577559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437112"/>
            <a:ext cx="7782170" cy="2965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img-fotki.yandex.ru/get/6707/192316549.3ad/0_fd0be_ed3844c9_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6683" y="-11728"/>
            <a:ext cx="1419225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img-fotki.yandex.ru/get/9767/112424586.99c/0_da3c9_e38c91d8_S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9085"/>
            <a:ext cx="1228725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Андріана\Desktop\Відкритий урок з природознавства 2 клас\хв\0_7b47b_291aadf4_orig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295" y="3537483"/>
            <a:ext cx="2387128" cy="2382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2577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Андріана\Desktop\Відкритий урок з природознавства 2 клас\anywalls.com-20098.jpg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894"/>
            <a:ext cx="9172159" cy="688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1556792"/>
            <a:ext cx="9144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>
                <a:solidFill>
                  <a:srgbClr val="C0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Чому промені Сонця слабше прогрівають землю? </a:t>
            </a:r>
            <a:endParaRPr lang="uk-UA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2053" name="Picture 5" descr="C:\Users\Андріана\Desktop\Відкритий урок з природознавства 2 клас\1577559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437112"/>
            <a:ext cx="7782170" cy="2965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img-fotki.yandex.ru/get/6707/192316549.3ad/0_fd0be_ed3844c9_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6683" y="-11728"/>
            <a:ext cx="1419225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6378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Андріана\Desktop\Відкритий урок з природознавства 2 клас\anywalls.com-20098.jpg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894"/>
            <a:ext cx="9172159" cy="688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1556792"/>
            <a:ext cx="9144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>
                <a:solidFill>
                  <a:srgbClr val="C0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Що стається з температурою повітря восени? </a:t>
            </a:r>
            <a:endParaRPr lang="uk-UA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2053" name="Picture 5" descr="C:\Users\Андріана\Desktop\Відкритий урок з природознавства 2 клас\1577559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437112"/>
            <a:ext cx="7782170" cy="2965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img-fotki.yandex.ru/get/6707/192316549.3ad/0_fd0be_ed3844c9_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6683" y="-11728"/>
            <a:ext cx="1419225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4vector.com/i/free-vector-room-thermometer-with-celsius-skala-clip-art_115901_Room_Thermometer_With_Celsius_Skala_clip_art_hight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87103">
            <a:off x="1159702" y="3900339"/>
            <a:ext cx="491846" cy="1449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4610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Андріана\Desktop\Відкритий урок з природознавства 2 клас\anywalls.com-20098.jpg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894"/>
            <a:ext cx="9172159" cy="688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2492896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>
                <a:solidFill>
                  <a:srgbClr val="C0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Що спричиняє </a:t>
            </a:r>
            <a:r>
              <a:rPr lang="uk-UA" sz="4400" b="1" dirty="0" smtClean="0">
                <a:solidFill>
                  <a:srgbClr val="C0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листопад? </a:t>
            </a:r>
            <a:endParaRPr lang="uk-UA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2053" name="Picture 5" descr="C:\Users\Андріана\Desktop\Відкритий урок з природознавства 2 клас\1577559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804166"/>
            <a:ext cx="6630042" cy="2526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img-fotki.yandex.ru/get/6707/192316549.3ad/0_fd0be_ed3844c9_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6683" y="-11728"/>
            <a:ext cx="1419225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Андріана\Desktop\Відкритий урок з природознавства 2 клас\973411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010314">
            <a:off x="7795040" y="54903"/>
            <a:ext cx="1219200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Андріана\Desktop\Відкритий урок з природознавства 2 клас\0_106ab8_e2ac1c3f_L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27271">
            <a:off x="307310" y="4711216"/>
            <a:ext cx="1524000" cy="1468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763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Андріана\Desktop\Відкритий урок з природознавства 2 клас\anywalls.com-20098.jpg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894"/>
            <a:ext cx="9172159" cy="688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2492896"/>
            <a:ext cx="9144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C0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Яка користь від опалого </a:t>
            </a:r>
          </a:p>
          <a:p>
            <a:pPr algn="ctr"/>
            <a:r>
              <a:rPr lang="uk-UA" sz="4400" b="1" dirty="0" smtClean="0">
                <a:solidFill>
                  <a:srgbClr val="C0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листя? </a:t>
            </a:r>
            <a:endParaRPr lang="uk-UA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2053" name="Picture 5" descr="C:\Users\Андріана\Desktop\Відкритий урок з природознавства 2 клас\1577559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804166"/>
            <a:ext cx="6630042" cy="2526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img-fotki.yandex.ru/get/6707/192316549.3ad/0_fd0be_ed3844c9_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6683" y="-11728"/>
            <a:ext cx="1419225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Андріана\Desktop\Відкритий урок з природознавства 2 клас\973411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010314">
            <a:off x="7795040" y="54903"/>
            <a:ext cx="1219200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Андріана\Desktop\Відкритий урок з природознавства 2 клас\0_106ab8_e2ac1c3f_L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27271">
            <a:off x="307310" y="4711216"/>
            <a:ext cx="1524000" cy="1468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5610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Андріана\Desktop\Відкритий урок з природознавства 2 клас\anywalls.com-20098.jpg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894"/>
            <a:ext cx="9172159" cy="688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5605" y="980728"/>
            <a:ext cx="9144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sz="4400" b="1" dirty="0" smtClean="0">
                <a:solidFill>
                  <a:srgbClr val="C0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Як переносять осінні умови хво</a:t>
            </a:r>
            <a:r>
              <a:rPr lang="uk-UA" sz="4400" b="1" dirty="0" smtClean="0">
                <a:solidFill>
                  <a:srgbClr val="C00000"/>
                </a:solidFill>
                <a:ea typeface="Batang" panose="02030600000101010101" pitchFamily="18" charset="-127"/>
              </a:rPr>
              <a:t>й</a:t>
            </a:r>
            <a:r>
              <a:rPr lang="uk-UA" sz="4400" b="1" dirty="0" smtClean="0">
                <a:solidFill>
                  <a:srgbClr val="C0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ні рослини</a:t>
            </a:r>
            <a:r>
              <a:rPr lang="uk-UA" sz="4400" b="1" dirty="0">
                <a:solidFill>
                  <a:srgbClr val="C0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?</a:t>
            </a:r>
            <a:endParaRPr lang="uk-UA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8" name="Picture 2" descr="http://img-fotki.yandex.ru/get/6707/192316549.3ad/0_fd0be_ed3844c9_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6683" y="-11728"/>
            <a:ext cx="1419225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http://byology.ru/wp-content/uploads/2010/09/elk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0422" y="2436481"/>
            <a:ext cx="4080826" cy="2808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ogorodsadovod.com/sites/default/files/u126/2012/06/s6189579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98" y="3416553"/>
            <a:ext cx="2539826" cy="3386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://supergod.ru/img/cont/im_14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411885"/>
            <a:ext cx="3319848" cy="338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3101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Андріана\Desktop\Відкритий урок з природознавства 2 клас\anywalls.com-20098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894"/>
            <a:ext cx="9172159" cy="688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2492896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C0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Танцювальна хвилинка</a:t>
            </a:r>
            <a:endParaRPr lang="uk-UA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2053" name="Picture 5" descr="C:\Users\Андріана\Desktop\Відкритий урок з природознавства 2 клас\1577559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804166"/>
            <a:ext cx="6630042" cy="2526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img-fotki.yandex.ru/get/6707/192316549.3ad/0_fd0be_ed3844c9_S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6683" y="-11728"/>
            <a:ext cx="1419225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Андріана\Desktop\Відкритий урок з природознавства 2 клас\9734117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010314">
            <a:off x="7795040" y="54903"/>
            <a:ext cx="1219200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Андріана\Desktop\Відкритий урок з природознавства 2 клас\0_106ab8_e2ac1c3f_L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27271">
            <a:off x="307310" y="4711216"/>
            <a:ext cx="1524000" cy="1468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Лабор - Шум листьев и ветер (Instrumental) (audio-cutter.com) (1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artisticCement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028384" y="265273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580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872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Андріана\Desktop\Відкритий урок з природознавства 2 клас\anywalls.com-20098.jpg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894"/>
            <a:ext cx="9172159" cy="688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2492896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C0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Практична робота</a:t>
            </a:r>
            <a:endParaRPr lang="uk-UA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2053" name="Picture 5" descr="C:\Users\Андріана\Desktop\Відкритий урок з природознавства 2 клас\1577559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804166"/>
            <a:ext cx="6630042" cy="2526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img-fotki.yandex.ru/get/6707/192316549.3ad/0_fd0be_ed3844c9_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6683" y="-11728"/>
            <a:ext cx="1419225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Андріана\Desktop\Відкритий урок з природознавства 2 клас\973411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010314">
            <a:off x="7795040" y="54903"/>
            <a:ext cx="1219200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Андріана\Desktop\Відкритий урок з природознавства 2 клас\0_106ab8_e2ac1c3f_L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27271">
            <a:off x="307310" y="4711216"/>
            <a:ext cx="1524000" cy="1468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339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Андріана\Desktop\Відкритий урок з природознавства 2 клас\anywalls.com-20098.jpg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894"/>
            <a:ext cx="9172159" cy="688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333v.ru/uploads/b8/b806933a76eab46ff843c09f2bf49ef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027" y="606359"/>
            <a:ext cx="3528392" cy="2646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skachatkartinki.ru/img/picture/Sep/19/a0742910f22a4cba4bfcc64665415611/norm_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935" y="605769"/>
            <a:ext cx="4236707" cy="2607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292080" y="4284997"/>
            <a:ext cx="238558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5400" b="1" dirty="0" smtClean="0">
                <a:solidFill>
                  <a:srgbClr val="C0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Береза</a:t>
            </a:r>
            <a:endParaRPr lang="uk-UA" sz="5400" b="1" dirty="0">
              <a:solidFill>
                <a:srgbClr val="C00000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1032" name="Picture 8" descr="http://razukraska.ru/wp-content/gallery/berezka/berezka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573016"/>
            <a:ext cx="2574049" cy="2996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916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Андріана\Desktop\Відкритий урок з природознавства 2 клас\anywalls.com-20098.jpg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894"/>
            <a:ext cx="9172159" cy="688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img-fotki.yandex.ru/get/3004/elena5orlova.0/0_1986f_7052f7d9_-7-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52736"/>
            <a:ext cx="2310412" cy="3465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starholl.ucoz.ru/_ph/1/55724358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9560" y="1019372"/>
            <a:ext cx="2603642" cy="3471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6057" y="1004965"/>
            <a:ext cx="2412529" cy="3461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766944" y="4869160"/>
            <a:ext cx="190949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5400" b="1" dirty="0" smtClean="0">
                <a:solidFill>
                  <a:srgbClr val="C0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Липа</a:t>
            </a:r>
            <a:endParaRPr lang="uk-UA" sz="5400" b="1" dirty="0">
              <a:solidFill>
                <a:srgbClr val="C00000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83512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Андріана\Desktop\Відкритий урок з природознавства 2 клас\anywalls.com-20098.jpg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894"/>
            <a:ext cx="9172159" cy="688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s://img-fotki.yandex.ru/get/3502/36014149.4ac/0_afe8f_59211836_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84666">
            <a:off x="1764809" y="3079222"/>
            <a:ext cx="161925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stihi.ru/pics/2010/11/03/894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32656"/>
            <a:ext cx="3263034" cy="2533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amzin.com.ru/images/c/4/rjabina_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3810000" cy="2533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164696" y="4046307"/>
            <a:ext cx="324640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5400" b="1" dirty="0" smtClean="0">
                <a:solidFill>
                  <a:srgbClr val="C0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Горобина</a:t>
            </a:r>
            <a:endParaRPr lang="uk-UA" sz="5400" b="1" dirty="0">
              <a:solidFill>
                <a:srgbClr val="C00000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5639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Андріана\Desktop\Відкритий урок з природознавства 2 клас\anywalls.com-20098.jpg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894"/>
            <a:ext cx="9172159" cy="688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92696"/>
            <a:ext cx="5209565" cy="328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0545" y="692695"/>
            <a:ext cx="2873404" cy="328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042932" y="4653136"/>
            <a:ext cx="27414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5400" b="1" dirty="0" smtClean="0">
                <a:solidFill>
                  <a:srgbClr val="C0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Суниця</a:t>
            </a:r>
            <a:endParaRPr lang="uk-UA" sz="5400" b="1" dirty="0">
              <a:solidFill>
                <a:srgbClr val="C00000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19024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Андріана\Desktop\Відкритий урок з природознавства 2 клас\anywalls.com-20098.jpg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894"/>
            <a:ext cx="9172159" cy="688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48680"/>
            <a:ext cx="4676775" cy="315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5072" y="692696"/>
            <a:ext cx="2369272" cy="2723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784143" y="4582204"/>
            <a:ext cx="360387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5400" b="1" dirty="0" smtClean="0">
                <a:solidFill>
                  <a:srgbClr val="C0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Копитняк</a:t>
            </a:r>
            <a:endParaRPr lang="uk-UA" sz="5400" b="1" dirty="0">
              <a:solidFill>
                <a:srgbClr val="C00000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7880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Андріана\Desktop\Відкритий урок з природознавства 2 клас\anywalls.com-20098.jpg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894"/>
            <a:ext cx="9172159" cy="688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ttp://4book.org/images/shcoolbook_ua/aacf999077ba3fc_7fb3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93458">
            <a:off x="5570349" y="1861851"/>
            <a:ext cx="2476500" cy="357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img-fotki.yandex.ru/get/6707/192316549.3ad/0_fd0be_ed3844c9_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6683" y="-11728"/>
            <a:ext cx="1419225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2492896"/>
            <a:ext cx="52920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C0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Попрацюємо </a:t>
            </a:r>
          </a:p>
          <a:p>
            <a:pPr algn="ctr"/>
            <a:r>
              <a:rPr lang="uk-UA" sz="4400" b="1" dirty="0" smtClean="0">
                <a:solidFill>
                  <a:srgbClr val="C0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з підручником</a:t>
            </a:r>
            <a:endParaRPr lang="uk-UA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8416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Андріана\Desktop\Відкритий урок з природознавства 2 клас\anywalls.com-20098.jpg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894"/>
            <a:ext cx="9172159" cy="688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Хризантеми осінні квіт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036" y="338158"/>
            <a:ext cx="3312368" cy="230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691680" y="2780928"/>
            <a:ext cx="15504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Хризантеми</a:t>
            </a:r>
            <a:endParaRPr lang="uk-UA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1032" name="Picture 8" descr="Багаторічні айстри осінні квіти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404" y="3397640"/>
            <a:ext cx="3312000" cy="23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691680" y="5373216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Айстри</a:t>
            </a:r>
            <a:endParaRPr lang="uk-UA" dirty="0"/>
          </a:p>
        </p:txBody>
      </p:sp>
      <p:pic>
        <p:nvPicPr>
          <p:cNvPr id="1034" name="Picture 10" descr="Популярні рослини для осіннього квітника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397640"/>
            <a:ext cx="3312000" cy="23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584272" y="5908538"/>
            <a:ext cx="21515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Цинія або ма</a:t>
            </a:r>
            <a:r>
              <a:rPr lang="uk-UA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й</a:t>
            </a:r>
            <a:r>
              <a:rPr lang="uk-U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ори</a:t>
            </a:r>
            <a:endParaRPr lang="uk-UA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1035" name="Picture 11"/>
          <p:cNvPicPr>
            <a:picLocks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05711"/>
            <a:ext cx="3312000" cy="230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479276" y="2768516"/>
            <a:ext cx="23615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Пізньоцвіт осінній</a:t>
            </a:r>
            <a:endParaRPr lang="uk-UA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69800" y="5894741"/>
            <a:ext cx="994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А</a:t>
            </a:r>
            <a:r>
              <a:rPr lang="uk-UA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й</a:t>
            </a:r>
            <a:r>
              <a:rPr lang="uk-U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стри</a:t>
            </a:r>
            <a:endParaRPr lang="uk-UA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29134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Андріана\Desktop\Відкритий урок з природознавства 2 клас\anywalls.com-20098.jpg">
            <a:hlinkClick r:id="rId2" action="ppaction://hlinkpres?slideindex=1&amp;slidetitle="/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894"/>
            <a:ext cx="9172159" cy="688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www.playcast.ru/uploads/2015/09/05/14948949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83" y="3400679"/>
            <a:ext cx="8884169" cy="3441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img-fotki.yandex.ru/get/6707/192316549.3ad/0_fd0be_ed3844c9_S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2420" y="0"/>
            <a:ext cx="1419225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-1478" y="1196752"/>
            <a:ext cx="917215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5400" b="1" dirty="0" smtClean="0">
                <a:solidFill>
                  <a:srgbClr val="C0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Осінь ...</a:t>
            </a:r>
          </a:p>
          <a:p>
            <a:pPr algn="ctr"/>
            <a:r>
              <a:rPr lang="uk-UA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...у світі</a:t>
            </a:r>
            <a:endParaRPr lang="uk-UA" sz="5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63361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Андріана\Desktop\Відкритий урок з природознавства 2 клас\anywalls.com-20098.jpg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894"/>
            <a:ext cx="9172159" cy="688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11073" y="2204864"/>
            <a:ext cx="91832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C0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Гра «Інтерв'юер»</a:t>
            </a:r>
            <a:endParaRPr lang="uk-UA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7170" name="Picture 2" descr="http://4vector.com/i/free-vector-microphone-clip-art_115892_Microphone_clip_art_high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1368" y="3140968"/>
            <a:ext cx="3644755" cy="335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Андріана\Desktop\Відкритий урок з природознавства 2 клас\0_106ab8_e2ac1c3f_L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27271">
            <a:off x="307310" y="292428"/>
            <a:ext cx="1524000" cy="1468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img-fotki.yandex.ru/get/6707/192316549.3ad/0_fd0be_ed3844c9_S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5" y="-11728"/>
            <a:ext cx="1818468" cy="1830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Андріана\Desktop\Відкритий урок з природознавства 2 клас\973411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010314">
            <a:off x="1705583" y="4770818"/>
            <a:ext cx="1219200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5138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Андріана\Desktop\Відкритий урок з природознавства 2 клас\anywalls.com-20098.jpg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894"/>
            <a:ext cx="9172159" cy="688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2492896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C0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А на домашнє завдання...</a:t>
            </a:r>
            <a:endParaRPr lang="uk-UA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2053" name="Picture 5" descr="C:\Users\Андріана\Desktop\Відкритий урок з природознавства 2 клас\1577559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804166"/>
            <a:ext cx="6630042" cy="2526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img-fotki.yandex.ru/get/6707/192316549.3ad/0_fd0be_ed3844c9_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6683" y="-11728"/>
            <a:ext cx="1419225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Андріана\Desktop\Відкритий урок з природознавства 2 клас\973411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010314">
            <a:off x="7795040" y="54903"/>
            <a:ext cx="1219200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Андріана\Desktop\Відкритий урок з природознавства 2 клас\0_106ab8_e2ac1c3f_L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27271">
            <a:off x="307310" y="4711216"/>
            <a:ext cx="1524000" cy="1468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508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Андріана\Desktop\Відкритий урок з природознавства 2 клас\anywalls.com-20098.jpg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894"/>
            <a:ext cx="9172159" cy="688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:\Users\Андріана\Desktop\Відкритий урок з природознавства 2 клас\4f2e467dd8931780ce59e1859efdbd7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3468687"/>
            <a:ext cx="4694237" cy="3389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-2345" y="1980416"/>
            <a:ext cx="91992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5400" b="1" dirty="0" smtClean="0">
                <a:solidFill>
                  <a:srgbClr val="C0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Дякуємо за увагу!</a:t>
            </a:r>
            <a:endParaRPr lang="uk-UA" sz="5400" b="1" dirty="0">
              <a:solidFill>
                <a:srgbClr val="C00000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8195" name="Picture 3" descr="C:\Users\Андріана\Desktop\Відкритий урок з природознавства 2 клас\602431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-24894"/>
            <a:ext cx="3667125" cy="246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7671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886</TotalTime>
  <Words>194</Words>
  <Application>Microsoft Office PowerPoint</Application>
  <PresentationFormat>Экран (4:3)</PresentationFormat>
  <Paragraphs>61</Paragraphs>
  <Slides>30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Андріана</dc:creator>
  <cp:lastModifiedBy>Андріана</cp:lastModifiedBy>
  <cp:revision>63</cp:revision>
  <dcterms:created xsi:type="dcterms:W3CDTF">2016-10-14T15:09:09Z</dcterms:created>
  <dcterms:modified xsi:type="dcterms:W3CDTF">2016-10-27T18:38:28Z</dcterms:modified>
</cp:coreProperties>
</file>