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  <p:sldId id="267" r:id="rId13"/>
    <p:sldId id="269" r:id="rId14"/>
    <p:sldId id="270" r:id="rId15"/>
    <p:sldId id="271" r:id="rId16"/>
    <p:sldId id="272" r:id="rId17"/>
    <p:sldId id="275" r:id="rId18"/>
    <p:sldId id="273" r:id="rId19"/>
    <p:sldId id="274" r:id="rId2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89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47105E-40EE-4BD7-8434-157426B939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054378-8679-496F-B0D6-ACDABC468A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E146B6-B020-46FC-8FF1-3ED8FC5DB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ECCDCB-4D70-46A5-8DD7-F82562BC6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32285A-38BD-419F-8FC2-DF497C274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734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5193D-A809-4102-8640-473B6F73E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38F61C-F472-412B-961C-3F6BE974A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472EDB-CC45-47C6-885B-B14CE1E01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95BEF2-5D59-4CED-B995-597459949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A42F52-A5E9-4322-A496-82ADF6BD9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715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248138-772C-47A8-95C5-741EB96F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78C8796-8B52-4CF7-A7CD-584C0E781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072AFD-9838-4F15-BB84-10EC03C0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0B0898-F711-462E-8612-0BD458F7F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08A187-25DA-489B-8AFA-575882EFF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7200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3926C6-E63B-444B-8CC0-321384C40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14658C-A7AE-4910-A202-D8DCCC41E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B2F0423-5161-46F4-9C86-9D56F9E79A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94CF69E-098C-4B47-B578-899DA740B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2BC1FB-4D9B-4CCF-B1A7-C943DB323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B0AB2EC-D482-4031-B878-7D9CBAE38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1144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93657F-56B6-4DD0-9674-7499A7029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B7894B-AE86-4A16-9E41-01FF3568A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A6170D6-60C3-486F-8F03-6CE2B2FC42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EA6CBE3-1586-427D-B8EA-7A88B4A415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200EC2C-F9B5-40E6-8C26-2061753B1B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D99693F-1CE9-491E-9D2A-9681082C0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9A0D7C6-CF18-457E-8EAA-BFB91946E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E8C0B30-D524-4FC0-8310-07B7012D3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5280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348609-DAFE-4044-8C4A-9BB931003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D69409F-BD4B-4085-BF44-2EAA5B5E2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1BCBEAE-2ADD-4C43-8186-B24932F63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A61C089-8EC6-4661-A37C-307823D9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27002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F2E48A0-B2B8-4632-A7D7-F81AE41FC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A7B99C4-BA00-4B0A-B967-650329CD6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0011E4C-33EB-4A7C-8AD3-53299A451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9153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BDCDF5-38D3-4AAC-8622-E33B20B8F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38C999-D5A5-4EF1-BF4A-6E4859DD8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80269AF-4A85-4D6B-99BB-E8D3AC0A92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2DA58AA-F28B-490F-8259-7A6B7C72C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B404150-5E95-4EEA-AA78-FE27C71AC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21C7D00-4A5E-47A3-B52F-B19470CDC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96478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AA42B3-8F6C-4225-B9AC-FE5CF611A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EFC1CFF-FB5E-434C-96FA-1E497BAE50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3858EF1-3C36-475B-90B1-29F40BB23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AA1C36-877D-44D3-A27F-AB641361A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1005170-112E-45B5-9FA7-7AB742290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6424D6-2B62-4049-8934-E574C28FF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4586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AE2D0F-5130-44FD-A13C-43FE21F45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D3EA48D-865D-4CA1-BD54-C5AF156E77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C34443-D0E6-4216-910D-937B807F6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1F8CB8-42B6-4784-A721-EF2F5B0AA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C85193-71EA-447B-84BE-22838373A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1588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D623764-333C-4C02-AFCA-66AFC7C8DD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1E7A085-2613-4D7B-973F-51E26F523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64E80-5E6D-4DD2-A86A-E1D767A71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B50DD9-669E-4C5B-8CB9-B218CD39D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15887B-3372-45A3-81C9-3315A16FF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807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28F71F-6890-415D-AF03-AD4D02939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C547C33-48B3-48D2-AA09-5F18A7498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C2C573-3A57-409D-8F88-533A36B699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14BEC-B14A-4357-872B-6A36510E7360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740BFD-76EF-48AB-9EF9-5D97FD63EC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31097B-FC4D-45DD-A350-2D80ADDF03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3249F-1A7B-4757-AB1F-8ED366BA0EC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099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Обои На фоне травы висит бельевая веревка, к которой прищепками ...">
            <a:extLst>
              <a:ext uri="{FF2B5EF4-FFF2-40B4-BE49-F238E27FC236}">
                <a16:creationId xmlns:a16="http://schemas.microsoft.com/office/drawing/2014/main" id="{2E72E765-DEA2-4013-85C2-BBFAA7128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572" y="759226"/>
            <a:ext cx="6743201" cy="3796422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A4A330-644B-4120-8679-0520D5BDE743}"/>
              </a:ext>
            </a:extLst>
          </p:cNvPr>
          <p:cNvSpPr txBox="1"/>
          <p:nvPr/>
        </p:nvSpPr>
        <p:spPr>
          <a:xfrm>
            <a:off x="1094578" y="4753156"/>
            <a:ext cx="10594214" cy="1326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Розвиток зв’язного мовлення. Створення зв’язної розповіді «Мрії про літні канікули»</a:t>
            </a:r>
            <a:endParaRPr lang="uk-UA" sz="8000" b="1" dirty="0">
              <a:solidFill>
                <a:srgbClr val="2F324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3D77FD-EB0A-4ADE-BF23-10674F86E2C8}"/>
              </a:ext>
            </a:extLst>
          </p:cNvPr>
          <p:cNvSpPr txBox="1"/>
          <p:nvPr/>
        </p:nvSpPr>
        <p:spPr>
          <a:xfrm>
            <a:off x="3180553" y="6015368"/>
            <a:ext cx="10594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Вчитель початкової школи: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Польща А.Д.</a:t>
            </a:r>
            <a:endParaRPr lang="uk-UA" b="1" dirty="0">
              <a:solidFill>
                <a:srgbClr val="2F3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4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B7DE6856-7356-4279-93BF-FE32FD30ADF3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38D57B-1EA3-4182-844A-D5B13C5DF4B2}"/>
              </a:ext>
            </a:extLst>
          </p:cNvPr>
          <p:cNvSpPr txBox="1"/>
          <p:nvPr/>
        </p:nvSpPr>
        <p:spPr>
          <a:xfrm>
            <a:off x="5589917" y="629635"/>
            <a:ext cx="6094562" cy="587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Емоційне налаштування « Мої емоції»</a:t>
            </a:r>
            <a:endParaRPr lang="uk-UA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1277EA-CDBE-41C9-A0DA-18C570F54686}"/>
              </a:ext>
            </a:extLst>
          </p:cNvPr>
          <p:cNvSpPr txBox="1"/>
          <p:nvPr/>
        </p:nvSpPr>
        <p:spPr>
          <a:xfrm>
            <a:off x="895764" y="3023818"/>
            <a:ext cx="3686837" cy="21973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Усміхніться всім навколо: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Небу, сонцю, квітам, людям.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тоді обов’язково 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 усім веселим буде.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Бумага Sheet PNG изображения | PNG Play">
            <a:extLst>
              <a:ext uri="{FF2B5EF4-FFF2-40B4-BE49-F238E27FC236}">
                <a16:creationId xmlns:a16="http://schemas.microsoft.com/office/drawing/2014/main" id="{F8F00C8A-FBCF-414C-BA4C-269645831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601" y="1332118"/>
            <a:ext cx="6985420" cy="489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примечание Бумага png | PNGWing">
            <a:extLst>
              <a:ext uri="{FF2B5EF4-FFF2-40B4-BE49-F238E27FC236}">
                <a16:creationId xmlns:a16="http://schemas.microsoft.com/office/drawing/2014/main" id="{47770D80-16D3-457D-9317-DC19122775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3" t="13145" r="22306" b="25723"/>
          <a:stretch/>
        </p:blipFill>
        <p:spPr bwMode="auto">
          <a:xfrm>
            <a:off x="5358977" y="1630390"/>
            <a:ext cx="5460522" cy="417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1F5ECE7A-FE67-420D-BD6C-84AC5B9A99C6}"/>
              </a:ext>
            </a:extLst>
          </p:cNvPr>
          <p:cNvSpPr/>
          <p:nvPr/>
        </p:nvSpPr>
        <p:spPr>
          <a:xfrm>
            <a:off x="6730987" y="2333901"/>
            <a:ext cx="401584" cy="40158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1D1A6CD8-1C02-45CC-AFDB-CF1100A0D16E}"/>
              </a:ext>
            </a:extLst>
          </p:cNvPr>
          <p:cNvSpPr/>
          <p:nvPr/>
        </p:nvSpPr>
        <p:spPr>
          <a:xfrm>
            <a:off x="8473577" y="2334812"/>
            <a:ext cx="401584" cy="40158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E98F14-1FAD-44FE-8D60-F6C642A12993}"/>
              </a:ext>
            </a:extLst>
          </p:cNvPr>
          <p:cNvSpPr txBox="1"/>
          <p:nvPr/>
        </p:nvSpPr>
        <p:spPr>
          <a:xfrm>
            <a:off x="7378514" y="576204"/>
            <a:ext cx="256636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390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uk-UA" sz="23900" dirty="0">
              <a:ln>
                <a:solidFill>
                  <a:schemeClr val="tx1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10" name="Месяц 9">
            <a:extLst>
              <a:ext uri="{FF2B5EF4-FFF2-40B4-BE49-F238E27FC236}">
                <a16:creationId xmlns:a16="http://schemas.microsoft.com/office/drawing/2014/main" id="{550394CB-5C5C-4E38-B46A-3563D957A090}"/>
              </a:ext>
            </a:extLst>
          </p:cNvPr>
          <p:cNvSpPr/>
          <p:nvPr/>
        </p:nvSpPr>
        <p:spPr>
          <a:xfrm rot="16200000">
            <a:off x="7567521" y="3938405"/>
            <a:ext cx="508959" cy="1594016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76CDC7-D408-45AA-A03C-A2DE6DCD9F8E}"/>
              </a:ext>
            </a:extLst>
          </p:cNvPr>
          <p:cNvSpPr txBox="1"/>
          <p:nvPr/>
        </p:nvSpPr>
        <p:spPr>
          <a:xfrm>
            <a:off x="1156813" y="1193544"/>
            <a:ext cx="353880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амалюйте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свій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настрій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за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допомогою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розділових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знаків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045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FA95E1-CE57-499A-B949-1E46669CEAF5}"/>
              </a:ext>
            </a:extLst>
          </p:cNvPr>
          <p:cNvSpPr txBox="1"/>
          <p:nvPr/>
        </p:nvSpPr>
        <p:spPr>
          <a:xfrm>
            <a:off x="1218481" y="1607180"/>
            <a:ext cx="6094562" cy="2598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Полунички у сметанці,</a:t>
            </a:r>
            <a:b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Соловей </a:t>
            </a:r>
            <a:r>
              <a:rPr lang="uk-UA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щебече</a:t>
            </a: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вранці,</a:t>
            </a:r>
            <a:b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Дощик через ситечко,</a:t>
            </a:r>
            <a:b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Наступило…</a:t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9961050-883D-4DC0-A59E-D736101CC944}"/>
              </a:ext>
            </a:extLst>
          </p:cNvPr>
          <p:cNvSpPr/>
          <p:nvPr/>
        </p:nvSpPr>
        <p:spPr>
          <a:xfrm>
            <a:off x="5594228" y="721237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03E72F-AF88-47B2-A306-AAB417E16F15}"/>
              </a:ext>
            </a:extLst>
          </p:cNvPr>
          <p:cNvSpPr txBox="1"/>
          <p:nvPr/>
        </p:nvSpPr>
        <p:spPr>
          <a:xfrm>
            <a:off x="3219809" y="4100142"/>
            <a:ext cx="60945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highlight>
                  <a:srgbClr val="FFFF00"/>
                </a:highlight>
              </a:rPr>
              <a:t>Літечко</a:t>
            </a:r>
          </a:p>
        </p:txBody>
      </p:sp>
      <p:pic>
        <p:nvPicPr>
          <p:cNvPr id="7170" name="Picture 2" descr="Картинки лето на рабочий стол (100 фото) • Прикольные картинки и позитив">
            <a:extLst>
              <a:ext uri="{FF2B5EF4-FFF2-40B4-BE49-F238E27FC236}">
                <a16:creationId xmlns:a16="http://schemas.microsoft.com/office/drawing/2014/main" id="{D1208DA1-52CD-45E0-B2F0-A099A2D26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097" y="2144685"/>
            <a:ext cx="5316747" cy="299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33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D92E6C1-EA49-4492-934D-3F54BEA7F056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 «Мікрофон»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DD6715-FF80-4661-994F-F4779C44EB1F}"/>
              </a:ext>
            </a:extLst>
          </p:cNvPr>
          <p:cNvSpPr txBox="1"/>
          <p:nvPr/>
        </p:nvSpPr>
        <p:spPr>
          <a:xfrm>
            <a:off x="1344624" y="1316626"/>
            <a:ext cx="103948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Розкажіть, за що ви любите літо, але лише одним словом.</a:t>
            </a:r>
          </a:p>
        </p:txBody>
      </p:sp>
      <p:pic>
        <p:nvPicPr>
          <p:cNvPr id="6150" name="Picture 6" descr="Математика для 7 класу: задачі та завдання онлайн - Learning.ua -  Відновлюємо розв'язок">
            <a:extLst>
              <a:ext uri="{FF2B5EF4-FFF2-40B4-BE49-F238E27FC236}">
                <a16:creationId xmlns:a16="http://schemas.microsoft.com/office/drawing/2014/main" id="{43EA1E9A-3A44-4FBC-9938-95BCDC162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9456" y="2579298"/>
            <a:ext cx="1990661" cy="376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Микрофон PNG file | PNG Mart">
            <a:extLst>
              <a:ext uri="{FF2B5EF4-FFF2-40B4-BE49-F238E27FC236}">
                <a16:creationId xmlns:a16="http://schemas.microsoft.com/office/drawing/2014/main" id="{C01A1151-E39A-4103-95A9-4F221F79C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127" y="3715320"/>
            <a:ext cx="1492129" cy="250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Директор Укргідромецентру розповів, яким буде літо в Україні">
            <a:extLst>
              <a:ext uri="{FF2B5EF4-FFF2-40B4-BE49-F238E27FC236}">
                <a16:creationId xmlns:a16="http://schemas.microsoft.com/office/drawing/2014/main" id="{56692E0A-E35D-4117-9454-92FBFAA1F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848" y="2076481"/>
            <a:ext cx="2853600" cy="160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Літо - без Іспанії. Країна закриває кордони для туристів на все літо |  РУДАНА">
            <a:extLst>
              <a:ext uri="{FF2B5EF4-FFF2-40B4-BE49-F238E27FC236}">
                <a16:creationId xmlns:a16="http://schemas.microsoft.com/office/drawing/2014/main" id="{61BCCAA2-FE15-4BEC-8026-CCADA2A7B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159" y="3191836"/>
            <a:ext cx="2661641" cy="146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Pin on Лотос">
            <a:extLst>
              <a:ext uri="{FF2B5EF4-FFF2-40B4-BE49-F238E27FC236}">
                <a16:creationId xmlns:a16="http://schemas.microsoft.com/office/drawing/2014/main" id="{641CAD40-3254-4702-8F28-131D28496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807" y="3948098"/>
            <a:ext cx="2526431" cy="204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Сонечко (Игорь Бирулин) / Стихи.ру">
            <a:extLst>
              <a:ext uri="{FF2B5EF4-FFF2-40B4-BE49-F238E27FC236}">
                <a16:creationId xmlns:a16="http://schemas.microsoft.com/office/drawing/2014/main" id="{1A314BB8-DA4C-489D-BE60-4EAF671FE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955" y="1998013"/>
            <a:ext cx="2200275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Літній відпочинок дітей в оздоровчих таборах і COVID19 | Експертна клініка  для всієї сім'ї «Верде»">
            <a:extLst>
              <a:ext uri="{FF2B5EF4-FFF2-40B4-BE49-F238E27FC236}">
                <a16:creationId xmlns:a16="http://schemas.microsoft.com/office/drawing/2014/main" id="{A6A5A23F-A0A8-4832-B0EE-BAC5A655A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210" y="4437903"/>
            <a:ext cx="2852342" cy="18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534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2A7B40-8C03-48A3-A231-79D062941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2767" y="1467405"/>
            <a:ext cx="7117634" cy="4762081"/>
          </a:xfrm>
          <a:prstGeom prst="cloud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 «Хмарина слів» </a:t>
            </a:r>
          </a:p>
        </p:txBody>
      </p:sp>
      <p:pic>
        <p:nvPicPr>
          <p:cNvPr id="4" name="Picture 6" descr="Математика для 7 класу: задачі та завдання онлайн - Learning.ua -  Відновлюємо розв'язок">
            <a:extLst>
              <a:ext uri="{FF2B5EF4-FFF2-40B4-BE49-F238E27FC236}">
                <a16:creationId xmlns:a16="http://schemas.microsoft.com/office/drawing/2014/main" id="{23704E44-AA3B-4893-BA91-AFA5649D3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01599" y="1964202"/>
            <a:ext cx="1990661" cy="376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734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F91F90-5DD2-4E2A-9B25-90045BA19433}"/>
              </a:ext>
            </a:extLst>
          </p:cNvPr>
          <p:cNvSpPr txBox="1"/>
          <p:nvPr/>
        </p:nvSpPr>
        <p:spPr>
          <a:xfrm>
            <a:off x="914401" y="2268747"/>
            <a:ext cx="11136702" cy="4163704"/>
          </a:xfrm>
          <a:prstGeom prst="rect">
            <a:avLst/>
          </a:prstGeom>
          <a:noFill/>
        </p:spPr>
        <p:txBody>
          <a:bodyPr wrap="square" numCol="3">
            <a:spAutoFit/>
          </a:bodyPr>
          <a:lstStyle/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"Канікули! Канікули!" —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співає все навколо.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Канікули, канікули,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Канікули у школі!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що таке канікули?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— літні дні барвисті,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час, коли нам ніколи,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Хоча б і на мить присісти,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 треба мчати босими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наввипередки з вітром,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густих лісів приносити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горіхів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повні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відра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час у річці хлюпатись,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підсмажувати спини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зранку в лузі слухати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тонку струну бджолину…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час, коли за друзями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 скучим, як ніколи,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нам страшенно хочеться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скоріше знов до школи!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>
              <a:spcAft>
                <a:spcPts val="800"/>
              </a:spcAft>
            </a:pPr>
            <a:r>
              <a:rPr lang="uk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Костецький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7369795-EBF1-4829-9A7D-37A251B3B747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Техніка «Хмарина слів»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5B6628-60DE-459B-8DD6-F5562F55CFC0}"/>
              </a:ext>
            </a:extLst>
          </p:cNvPr>
          <p:cNvSpPr txBox="1"/>
          <p:nvPr/>
        </p:nvSpPr>
        <p:spPr>
          <a:xfrm>
            <a:off x="1028700" y="1272786"/>
            <a:ext cx="105997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Прочитайте вірш. Визначте тему, мету, головні слова.  </a:t>
            </a:r>
          </a:p>
        </p:txBody>
      </p:sp>
    </p:spTree>
    <p:extLst>
      <p:ext uri="{BB962C8B-B14F-4D97-AF65-F5344CB8AC3E}">
        <p14:creationId xmlns:p14="http://schemas.microsoft.com/office/powerpoint/2010/main" val="2140574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1A120F-52F7-4B1F-972F-56F4EB339346}"/>
              </a:ext>
            </a:extLst>
          </p:cNvPr>
          <p:cNvSpPr txBox="1"/>
          <p:nvPr/>
        </p:nvSpPr>
        <p:spPr>
          <a:xfrm>
            <a:off x="701616" y="1089760"/>
            <a:ext cx="11309230" cy="57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Прочитайте тексти твоїх ровесників про те, як вони проведуть літні канікули.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8E11CFA-DDA9-4946-9368-D5D42F8FC178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Тексти для читання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74E379-27E6-4535-A44F-983C2B54D927}"/>
              </a:ext>
            </a:extLst>
          </p:cNvPr>
          <p:cNvSpPr txBox="1"/>
          <p:nvPr/>
        </p:nvSpPr>
        <p:spPr>
          <a:xfrm>
            <a:off x="1049905" y="1688844"/>
            <a:ext cx="8198870" cy="4457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літніх канікулах я обов'язково поїду в село до бабусі й дідуся. Вони вже старенькі і дуже люблять, коли ми до них приїжджаємо. Я допомагаю їм по господарству. На городі в них є багато всього: і цибуля, і часник, і буряки, морква, великі гарбузи! Особливо мені подобається спостерігати, як дідусь працює на пасіці, доглядає вулики. Бджоли гудуть, а дідуся не жалять! Він нас пригощає свіжим медом. Люблю літо!</a:t>
            </a:r>
          </a:p>
        </p:txBody>
      </p:sp>
      <p:pic>
        <p:nvPicPr>
          <p:cNvPr id="3074" name="Picture 2" descr="Симпатичная девушка PNG скачать бесплатно | PNG Mart">
            <a:extLst>
              <a:ext uri="{FF2B5EF4-FFF2-40B4-BE49-F238E27FC236}">
                <a16:creationId xmlns:a16="http://schemas.microsoft.com/office/drawing/2014/main" id="{278BCC93-24B6-4DA8-B527-31E63FECA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627" y="1958466"/>
            <a:ext cx="2794868" cy="416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0B8411-6DD4-4F2B-A79D-41E57BE6261C}"/>
              </a:ext>
            </a:extLst>
          </p:cNvPr>
          <p:cNvSpPr txBox="1"/>
          <p:nvPr/>
        </p:nvSpPr>
        <p:spPr>
          <a:xfrm>
            <a:off x="8978886" y="1585060"/>
            <a:ext cx="2603514" cy="57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    Марійка.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446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8E11CFA-DDA9-4946-9368-D5D42F8FC178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Тексти для читання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A1E464-F3AC-475F-8129-69943E9BC131}"/>
              </a:ext>
            </a:extLst>
          </p:cNvPr>
          <p:cNvSpPr txBox="1"/>
          <p:nvPr/>
        </p:nvSpPr>
        <p:spPr>
          <a:xfrm>
            <a:off x="1063204" y="1822106"/>
            <a:ext cx="8680871" cy="4457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Нарешті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мрія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здійсниться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Я так давно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мріяв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подорожі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великих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Європи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Ми кожного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літа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подорожували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Україною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Відвідали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місця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належать до семи чудес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нашої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держави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Були в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Кам'янці-Подільському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де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знаходиться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стара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фортеця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березі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річки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Смотрич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Відвідали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парк «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Софіївка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у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Умані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Але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мені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хотілося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побачити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Європі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І от моя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мрія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здійснилася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Ми з батьками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відвідаємо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Прагу, Рим і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Берлін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Мальчик PNG Файл | PNG Mart">
            <a:extLst>
              <a:ext uri="{FF2B5EF4-FFF2-40B4-BE49-F238E27FC236}">
                <a16:creationId xmlns:a16="http://schemas.microsoft.com/office/drawing/2014/main" id="{CBA84F68-8702-4A16-A3B3-58F5D1291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573" y="1736649"/>
            <a:ext cx="4103126" cy="492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B44C1CE-BE6E-4BE3-BFBE-B217B5F59359}"/>
              </a:ext>
            </a:extLst>
          </p:cNvPr>
          <p:cNvSpPr txBox="1"/>
          <p:nvPr/>
        </p:nvSpPr>
        <p:spPr>
          <a:xfrm>
            <a:off x="701616" y="1089760"/>
            <a:ext cx="11309230" cy="57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Прочитайте тексти твоїх ровесників про те, як вони проведуть літні канікули.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AA62AD-B6E1-4C87-B8B8-7770338F544E}"/>
              </a:ext>
            </a:extLst>
          </p:cNvPr>
          <p:cNvSpPr txBox="1"/>
          <p:nvPr/>
        </p:nvSpPr>
        <p:spPr>
          <a:xfrm>
            <a:off x="9744075" y="1653508"/>
            <a:ext cx="1647825" cy="57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Іван</a:t>
            </a:r>
            <a:r>
              <a:rPr lang="uk-UA" sz="2400" b="1" kern="1200" dirty="0">
                <a:solidFill>
                  <a:srgbClr val="323E4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82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8E11CFA-DDA9-4946-9368-D5D42F8FC178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Тексти для читання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A1E464-F3AC-475F-8129-69943E9BC131}"/>
              </a:ext>
            </a:extLst>
          </p:cNvPr>
          <p:cNvSpPr txBox="1"/>
          <p:nvPr/>
        </p:nvSpPr>
        <p:spPr>
          <a:xfrm>
            <a:off x="1063204" y="1822106"/>
            <a:ext cx="8099845" cy="4465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проводжу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літні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канікули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містом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Немає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нічого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кращого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нашої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У нас є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невеличкий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дачний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будиночок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нього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річка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Іноді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вирушаю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риболовлю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Люблю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сидіти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мовчки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чекати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почне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клювати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риба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слухаю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співають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птахи,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дзвенять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джмелі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бджілки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Спостерігаю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трудяться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мурашки.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так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цікаво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Я не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забуваю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допомагати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батькам. 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читаю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нових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книжок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Мальчик PNG Фотографии - PNG All">
            <a:extLst>
              <a:ext uri="{FF2B5EF4-FFF2-40B4-BE49-F238E27FC236}">
                <a16:creationId xmlns:a16="http://schemas.microsoft.com/office/drawing/2014/main" id="{464DBE73-5F52-46AC-98CB-A79AC84B0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424" y="2593696"/>
            <a:ext cx="3693543" cy="36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B3ED89C-BC94-488E-B4BD-188C86D5F6A9}"/>
              </a:ext>
            </a:extLst>
          </p:cNvPr>
          <p:cNvSpPr txBox="1"/>
          <p:nvPr/>
        </p:nvSpPr>
        <p:spPr>
          <a:xfrm>
            <a:off x="701616" y="1089760"/>
            <a:ext cx="11309230" cy="57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Прочитайте тексти твоїх ровесників про те, як вони проведуть літні канікули.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F8752F-AA60-4B6A-B597-5BF7D3333FE0}"/>
              </a:ext>
            </a:extLst>
          </p:cNvPr>
          <p:cNvSpPr txBox="1"/>
          <p:nvPr/>
        </p:nvSpPr>
        <p:spPr>
          <a:xfrm>
            <a:off x="9328209" y="1720943"/>
            <a:ext cx="2238375" cy="587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Олексій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529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D347B241-EB9D-446F-AECA-6363707044CE}"/>
              </a:ext>
            </a:extLst>
          </p:cNvPr>
          <p:cNvSpPr/>
          <p:nvPr/>
        </p:nvSpPr>
        <p:spPr>
          <a:xfrm>
            <a:off x="5865963" y="710464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 «Діаграма Вена»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B30D7F21-A429-4115-9C8D-1356D8E2FFB5}"/>
              </a:ext>
            </a:extLst>
          </p:cNvPr>
          <p:cNvSpPr/>
          <p:nvPr/>
        </p:nvSpPr>
        <p:spPr>
          <a:xfrm>
            <a:off x="1158774" y="1055232"/>
            <a:ext cx="3289300" cy="309943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одорожі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великих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Європи</a:t>
            </a: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відвідаємо міста 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Прагу, Рим і Берлін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7FAF0E8B-8F8D-46CA-BC3C-3E9F6BACA92E}"/>
              </a:ext>
            </a:extLst>
          </p:cNvPr>
          <p:cNvSpPr/>
          <p:nvPr/>
        </p:nvSpPr>
        <p:spPr>
          <a:xfrm>
            <a:off x="3531762" y="1055233"/>
            <a:ext cx="3289300" cy="3099435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Марійка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algn="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селі у бабусі й дідуся Допомагати по господарству;</a:t>
            </a:r>
            <a:r>
              <a:rPr lang="uk-UA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спостерігати, 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algn="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дідусь працює 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algn="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пасіці, 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algn="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доглядає вулики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8F7493F9-0543-4E26-943D-7DB223636384}"/>
              </a:ext>
            </a:extLst>
          </p:cNvPr>
          <p:cNvSpPr/>
          <p:nvPr/>
        </p:nvSpPr>
        <p:spPr>
          <a:xfrm>
            <a:off x="2432776" y="3338717"/>
            <a:ext cx="3289300" cy="3099435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анікули за містом</a:t>
            </a: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uk-UA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вирушаю на риболовлю,</a:t>
            </a:r>
            <a:r>
              <a:rPr lang="uk-UA" sz="1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слухати, як співають птахи, дзвенять джмелі та бджілки. </a:t>
            </a:r>
            <a:r>
              <a:rPr lang="ru-RU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Спостеріга</a:t>
            </a: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  <a:r>
              <a:rPr lang="ru-RU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 трудяться мурашки</a:t>
            </a: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допомагати батькам</a:t>
            </a:r>
            <a:endParaRPr lang="uk-UA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Олексій</a:t>
            </a:r>
            <a:endParaRPr lang="uk-UA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A11147EF-3930-41FB-81B5-9DA43B10C7BB}"/>
              </a:ext>
            </a:extLst>
          </p:cNvPr>
          <p:cNvSpPr/>
          <p:nvPr/>
        </p:nvSpPr>
        <p:spPr>
          <a:xfrm rot="16048568">
            <a:off x="2963880" y="2100123"/>
            <a:ext cx="1877060" cy="100965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Подорож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Канікули</a:t>
            </a:r>
            <a:endParaRPr lang="uk-UA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Мальчик PNG Фотографии - PNG All">
            <a:extLst>
              <a:ext uri="{FF2B5EF4-FFF2-40B4-BE49-F238E27FC236}">
                <a16:creationId xmlns:a16="http://schemas.microsoft.com/office/drawing/2014/main" id="{66E887FA-DA4B-4E83-8128-9C7B6D710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069" y="2744609"/>
            <a:ext cx="3693543" cy="36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Мальчик PNG Файл | PNG Mart">
            <a:extLst>
              <a:ext uri="{FF2B5EF4-FFF2-40B4-BE49-F238E27FC236}">
                <a16:creationId xmlns:a16="http://schemas.microsoft.com/office/drawing/2014/main" id="{A724637C-0BA6-4239-95E1-96F25752B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523" y="1791443"/>
            <a:ext cx="4103126" cy="492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Симпатичная девушка PNG скачать бесплатно | PNG Mart">
            <a:extLst>
              <a:ext uri="{FF2B5EF4-FFF2-40B4-BE49-F238E27FC236}">
                <a16:creationId xmlns:a16="http://schemas.microsoft.com/office/drawing/2014/main" id="{96C6FC6A-D107-402B-A2D5-10B99CED8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0436">
            <a:off x="7822510" y="1358535"/>
            <a:ext cx="2515117" cy="374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18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Висновок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094D39-BEFC-41B8-95A8-64885EABF154}"/>
              </a:ext>
            </a:extLst>
          </p:cNvPr>
          <p:cNvSpPr txBox="1"/>
          <p:nvPr/>
        </p:nvSpPr>
        <p:spPr>
          <a:xfrm>
            <a:off x="1224950" y="1335513"/>
            <a:ext cx="9911751" cy="2803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Літні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канікули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чудовий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час для</a:t>
            </a: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подорожі,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активного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відпочинку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допомоги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дорослим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по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господарству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та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загартовування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Та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відпочиваючи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потрібно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дбати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про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безпеку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обирати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безпечні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місця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ігор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дотримуватись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правил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поводження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біля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водойм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правил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перебування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на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сонці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інших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uk-UA" sz="2400" dirty="0"/>
          </a:p>
        </p:txBody>
      </p:sp>
      <p:pic>
        <p:nvPicPr>
          <p:cNvPr id="7" name="Picture 2" descr="Мальчик PNG Фотографии - PNG All">
            <a:extLst>
              <a:ext uri="{FF2B5EF4-FFF2-40B4-BE49-F238E27FC236}">
                <a16:creationId xmlns:a16="http://schemas.microsoft.com/office/drawing/2014/main" id="{5FA84002-D567-4894-93AA-B2084DBD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9740">
            <a:off x="7923366" y="3771583"/>
            <a:ext cx="2282529" cy="228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Мальчик PNG Файл | PNG Mart">
            <a:extLst>
              <a:ext uri="{FF2B5EF4-FFF2-40B4-BE49-F238E27FC236}">
                <a16:creationId xmlns:a16="http://schemas.microsoft.com/office/drawing/2014/main" id="{0394FB41-E4FF-4DD8-9CD6-2078081A8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6999">
            <a:off x="4623252" y="3368615"/>
            <a:ext cx="2535642" cy="304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Симпатичная девушка PNG скачать бесплатно | PNG Mart">
            <a:extLst>
              <a:ext uri="{FF2B5EF4-FFF2-40B4-BE49-F238E27FC236}">
                <a16:creationId xmlns:a16="http://schemas.microsoft.com/office/drawing/2014/main" id="{35EB936E-53ED-4EF0-9D29-10099B4A2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298" y="3496816"/>
            <a:ext cx="1554287" cy="231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7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Завдання 1</a:t>
            </a:r>
            <a:r>
              <a:rPr lang="uk-UA" sz="3200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1A5E94-5613-453A-9C85-0836335E2F69}"/>
              </a:ext>
            </a:extLst>
          </p:cNvPr>
          <p:cNvSpPr txBox="1"/>
          <p:nvPr/>
        </p:nvSpPr>
        <p:spPr>
          <a:xfrm>
            <a:off x="1166722" y="1441413"/>
            <a:ext cx="73475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Утворимо три колонки слів за частинами мови. 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166C6D81-FA6D-4A48-8626-BCA588445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972442"/>
              </p:ext>
            </p:extLst>
          </p:nvPr>
        </p:nvGraphicFramePr>
        <p:xfrm>
          <a:off x="1525917" y="2150946"/>
          <a:ext cx="9351993" cy="4143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7331">
                  <a:extLst>
                    <a:ext uri="{9D8B030D-6E8A-4147-A177-3AD203B41FA5}">
                      <a16:colId xmlns:a16="http://schemas.microsoft.com/office/drawing/2014/main" val="1053714891"/>
                    </a:ext>
                  </a:extLst>
                </a:gridCol>
                <a:gridCol w="3117331">
                  <a:extLst>
                    <a:ext uri="{9D8B030D-6E8A-4147-A177-3AD203B41FA5}">
                      <a16:colId xmlns:a16="http://schemas.microsoft.com/office/drawing/2014/main" val="4004548117"/>
                    </a:ext>
                  </a:extLst>
                </a:gridCol>
                <a:gridCol w="3117331">
                  <a:extLst>
                    <a:ext uri="{9D8B030D-6E8A-4147-A177-3AD203B41FA5}">
                      <a16:colId xmlns:a16="http://schemas.microsoft.com/office/drawing/2014/main" val="464413192"/>
                    </a:ext>
                  </a:extLst>
                </a:gridCol>
              </a:tblGrid>
              <a:tr h="63786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Іменник ( Що ? 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Прикметник(</a:t>
                      </a:r>
                      <a:r>
                        <a:rPr lang="uk-UA" sz="18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яка?які?яке</a:t>
                      </a:r>
                      <a:r>
                        <a:rPr lang="uk-UA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)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Дієслово(що робить?) 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96153"/>
                  </a:ext>
                </a:extLst>
              </a:tr>
              <a:tr h="637860">
                <a:tc>
                  <a:txBody>
                    <a:bodyPr/>
                    <a:lstStyle/>
                    <a:p>
                      <a:pPr algn="ctr"/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ЛІТО</a:t>
                      </a:r>
                    </a:p>
                    <a:p>
                      <a:pPr algn="ctr"/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431171"/>
                  </a:ext>
                </a:extLst>
              </a:tr>
              <a:tr h="6378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МОРЕ </a:t>
                      </a:r>
                    </a:p>
                    <a:p>
                      <a:pPr algn="ctr"/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608539"/>
                  </a:ext>
                </a:extLst>
              </a:tr>
              <a:tr h="6378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ПОДОРОЖ</a:t>
                      </a:r>
                    </a:p>
                    <a:p>
                      <a:pPr algn="ctr"/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6198279"/>
                  </a:ext>
                </a:extLst>
              </a:tr>
              <a:tr h="6378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ХМАРИ</a:t>
                      </a:r>
                    </a:p>
                    <a:p>
                      <a:pPr algn="ctr"/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945873"/>
                  </a:ext>
                </a:extLst>
              </a:tr>
              <a:tr h="6378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КАНІКУЛИ</a:t>
                      </a:r>
                    </a:p>
                    <a:p>
                      <a:pPr algn="ctr"/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39199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56A8CD8-5726-411D-BD77-30648AB4CDDF}"/>
              </a:ext>
            </a:extLst>
          </p:cNvPr>
          <p:cNvSpPr txBox="1"/>
          <p:nvPr/>
        </p:nvSpPr>
        <p:spPr>
          <a:xfrm>
            <a:off x="4384375" y="2860480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Тепле, сонячне, яскраве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010883-AA43-449A-A8F7-8CB7B7440CAE}"/>
              </a:ext>
            </a:extLst>
          </p:cNvPr>
          <p:cNvSpPr txBox="1"/>
          <p:nvPr/>
        </p:nvSpPr>
        <p:spPr>
          <a:xfrm>
            <a:off x="7452503" y="2881177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Гуляти, подорожувати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E52294-955D-467A-927D-A7FB2EE0B8DC}"/>
              </a:ext>
            </a:extLst>
          </p:cNvPr>
          <p:cNvSpPr txBox="1"/>
          <p:nvPr/>
        </p:nvSpPr>
        <p:spPr>
          <a:xfrm>
            <a:off x="4384375" y="3637473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Тепле, ніжне, хвилясте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1485B9-6F42-4AE3-A31C-6654650A7631}"/>
              </a:ext>
            </a:extLst>
          </p:cNvPr>
          <p:cNvSpPr txBox="1"/>
          <p:nvPr/>
        </p:nvSpPr>
        <p:spPr>
          <a:xfrm>
            <a:off x="7452503" y="3658170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dk1"/>
                </a:solidFill>
              </a:rPr>
              <a:t>Плава</a:t>
            </a:r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ти, пірнати, будувати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DAF546-C048-48BD-A2D8-CA1454549893}"/>
              </a:ext>
            </a:extLst>
          </p:cNvPr>
          <p:cNvSpPr txBox="1"/>
          <p:nvPr/>
        </p:nvSpPr>
        <p:spPr>
          <a:xfrm>
            <a:off x="4384375" y="4305562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Цікава, весела, різнобічна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97DC31-AE03-4DDA-B698-92A0657582A9}"/>
              </a:ext>
            </a:extLst>
          </p:cNvPr>
          <p:cNvSpPr txBox="1"/>
          <p:nvPr/>
        </p:nvSpPr>
        <p:spPr>
          <a:xfrm>
            <a:off x="7452503" y="4326259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Їхати, літати, відвідувати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267434-96B3-4290-B6D2-077E51C5A8C1}"/>
              </a:ext>
            </a:extLst>
          </p:cNvPr>
          <p:cNvSpPr txBox="1"/>
          <p:nvPr/>
        </p:nvSpPr>
        <p:spPr>
          <a:xfrm>
            <a:off x="4384375" y="4994348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dk1"/>
                </a:solidFill>
              </a:rPr>
              <a:t>Сумні</a:t>
            </a:r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, сірі, грізні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F77697-B46C-4D7D-BBB1-BFE751D51EB9}"/>
              </a:ext>
            </a:extLst>
          </p:cNvPr>
          <p:cNvSpPr txBox="1"/>
          <p:nvPr/>
        </p:nvSpPr>
        <p:spPr>
          <a:xfrm>
            <a:off x="7745801" y="4992264"/>
            <a:ext cx="35001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dk1"/>
                </a:solidFill>
              </a:rPr>
              <a:t>Насуваються</a:t>
            </a:r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, хмуряться, </a:t>
            </a:r>
          </a:p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пливуть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8241FB-D8E9-4E73-BE89-84EC37337119}"/>
              </a:ext>
            </a:extLst>
          </p:cNvPr>
          <p:cNvSpPr txBox="1"/>
          <p:nvPr/>
        </p:nvSpPr>
        <p:spPr>
          <a:xfrm>
            <a:off x="4446200" y="5688886"/>
            <a:ext cx="3500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Цікаві, веселі, літні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557E1D-D531-47BF-885F-FC83F0764A26}"/>
              </a:ext>
            </a:extLst>
          </p:cNvPr>
          <p:cNvSpPr txBox="1"/>
          <p:nvPr/>
        </p:nvSpPr>
        <p:spPr>
          <a:xfrm>
            <a:off x="7514328" y="5709583"/>
            <a:ext cx="35001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Гуляти, подорожувати, відпочивати</a:t>
            </a:r>
          </a:p>
        </p:txBody>
      </p:sp>
    </p:spTree>
    <p:extLst>
      <p:ext uri="{BB962C8B-B14F-4D97-AF65-F5344CB8AC3E}">
        <p14:creationId xmlns:p14="http://schemas.microsoft.com/office/powerpoint/2010/main" val="203295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51817" y="86723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розповіді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65717F-4C3C-4021-98AD-34726F88569E}"/>
              </a:ext>
            </a:extLst>
          </p:cNvPr>
          <p:cNvSpPr txBox="1"/>
          <p:nvPr/>
        </p:nvSpPr>
        <p:spPr>
          <a:xfrm>
            <a:off x="1028699" y="1449086"/>
            <a:ext cx="106342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Запишіть у зошитах заголовок нашого твору. Складіть твір, в тексті є пропущені слова, де ви можете записати свою власну думку.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418B75-BECD-453D-B648-3F4CEEDF8D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4" r="44048" b="56561"/>
          <a:stretch/>
        </p:blipFill>
        <p:spPr>
          <a:xfrm>
            <a:off x="339231" y="2458528"/>
            <a:ext cx="11492213" cy="41095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916E5C-DE1B-4F0D-9041-D1417B5EA6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0" t="41425" r="16950" b="31937"/>
          <a:stretch/>
        </p:blipFill>
        <p:spPr>
          <a:xfrm>
            <a:off x="4042991" y="2995450"/>
            <a:ext cx="5053226" cy="155307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62DD16A-C022-4358-97B0-E18B31CF75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92" r="53292" b="72760"/>
          <a:stretch/>
        </p:blipFill>
        <p:spPr>
          <a:xfrm>
            <a:off x="3991218" y="4317069"/>
            <a:ext cx="2265170" cy="79878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D219B60-8700-41FB-8205-C85706ACB7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5" t="34515" r="36379" b="52151"/>
          <a:stretch/>
        </p:blipFill>
        <p:spPr>
          <a:xfrm>
            <a:off x="6130029" y="4510951"/>
            <a:ext cx="2812113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97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 «Хмарина слів»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87E685-97C7-4752-839C-68803C6E1C30}"/>
              </a:ext>
            </a:extLst>
          </p:cNvPr>
          <p:cNvSpPr txBox="1"/>
          <p:nvPr/>
        </p:nvSpPr>
        <p:spPr>
          <a:xfrm>
            <a:off x="1035170" y="2321237"/>
            <a:ext cx="10644996" cy="3555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з _______чекаю літні канікули. Адже _______  – це пора ________ігор  та __________. 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буду купатись в ______, засмагати на _________ сонечку. А ще  збиратиму в лісі ______ та ______. Допомагатиму _______ і _______ доглядати за ________. Із своїми друзями буду грати в ___________ на природі. 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дуже ______ цю пору року за те, що __________________!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13BB1-0371-4FBD-ABB3-519ED35814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92" r="53292" b="72760"/>
          <a:stretch/>
        </p:blipFill>
        <p:spPr>
          <a:xfrm>
            <a:off x="3991218" y="1504863"/>
            <a:ext cx="2265170" cy="79878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4B8C80-12A7-48EF-BD3E-4D4EDC339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5" t="34515" r="36379" b="52151"/>
          <a:stretch/>
        </p:blipFill>
        <p:spPr>
          <a:xfrm>
            <a:off x="6130029" y="1698745"/>
            <a:ext cx="2812113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1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Вправа</a:t>
            </a:r>
            <a:r>
              <a:rPr lang="ru-RU" sz="2400" b="1" spc="1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ru-RU" sz="2400" b="1" spc="10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Крісло</a:t>
            </a:r>
            <a:r>
              <a:rPr lang="ru-RU" sz="2400" b="1" spc="1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автора» </a:t>
            </a:r>
            <a:endParaRPr lang="uk-UA" sz="4000" b="1" dirty="0">
              <a:solidFill>
                <a:srgbClr val="FFFF00"/>
              </a:solidFill>
            </a:endParaRPr>
          </a:p>
        </p:txBody>
      </p:sp>
      <p:pic>
        <p:nvPicPr>
          <p:cNvPr id="14338" name="Picture 2" descr="Кресло «Апельсин» | Шарарам вики | Fandom">
            <a:extLst>
              <a:ext uri="{FF2B5EF4-FFF2-40B4-BE49-F238E27FC236}">
                <a16:creationId xmlns:a16="http://schemas.microsoft.com/office/drawing/2014/main" id="{A3DF46E3-E357-4229-847A-414CBFAAF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685" y="2424021"/>
            <a:ext cx="3944608" cy="405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289678-912D-4304-839F-7170B4021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8652" y="1634295"/>
            <a:ext cx="5341842" cy="4197162"/>
          </a:xfrm>
          <a:prstGeom prst="rect">
            <a:avLst/>
          </a:prstGeom>
        </p:spPr>
      </p:pic>
      <p:sp>
        <p:nvSpPr>
          <p:cNvPr id="10" name="Свиток: вертикальный 9">
            <a:extLst>
              <a:ext uri="{FF2B5EF4-FFF2-40B4-BE49-F238E27FC236}">
                <a16:creationId xmlns:a16="http://schemas.microsoft.com/office/drawing/2014/main" id="{D9721057-65FF-44D8-B3CD-66FF0C1C2A57}"/>
              </a:ext>
            </a:extLst>
          </p:cNvPr>
          <p:cNvSpPr/>
          <p:nvPr/>
        </p:nvSpPr>
        <p:spPr>
          <a:xfrm>
            <a:off x="1071506" y="1322938"/>
            <a:ext cx="6045286" cy="4919486"/>
          </a:xfrm>
          <a:prstGeom prst="vertic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E7BDBB-965D-4DF3-A623-E4B6A2418665}"/>
              </a:ext>
            </a:extLst>
          </p:cNvPr>
          <p:cNvSpPr txBox="1"/>
          <p:nvPr/>
        </p:nvSpPr>
        <p:spPr>
          <a:xfrm>
            <a:off x="1463092" y="2039030"/>
            <a:ext cx="5262113" cy="4074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з _______чекаю літні канікули. Адже _______  – це пора ________ігор  та __________. </a:t>
            </a:r>
            <a:endParaRPr lang="uk-UA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буду купатись в ______, засмагати на _________ сонечку. А ще  збиратиму в лісі ______ та ______. Допомагатиму _______ і _______ доглядати за ________. Із своїми друзями буду грати в ___________ на природі. </a:t>
            </a:r>
            <a:endParaRPr lang="uk-UA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Aft>
                <a:spcPts val="800"/>
              </a:spcAft>
            </a:pPr>
            <a:r>
              <a:rPr lang="uk-UA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дуже ______ цю пору року за те, що __________________!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922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 «</a:t>
            </a:r>
            <a:r>
              <a:rPr lang="uk-UA" sz="24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0FBD58-F200-4301-B826-EC38840C8B7F}"/>
              </a:ext>
            </a:extLst>
          </p:cNvPr>
          <p:cNvSpPr txBox="1"/>
          <p:nvPr/>
        </p:nvSpPr>
        <p:spPr>
          <a:xfrm>
            <a:off x="1183975" y="1911703"/>
            <a:ext cx="6094562" cy="3462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1.Слово, що називає предмет. </a:t>
            </a:r>
          </a:p>
          <a:p>
            <a:pPr marL="179705" marR="179705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2.Слова, що означають його ознаку. </a:t>
            </a:r>
          </a:p>
          <a:p>
            <a:pPr marL="179705" marR="179705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Слова – порівняння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marR="179705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Висновок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8EF990-8D01-4649-8DD8-088A2AEF115C}"/>
              </a:ext>
            </a:extLst>
          </p:cNvPr>
          <p:cNvSpPr txBox="1"/>
          <p:nvPr/>
        </p:nvSpPr>
        <p:spPr>
          <a:xfrm>
            <a:off x="6122597" y="2053515"/>
            <a:ext cx="23269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1. Канікули.</a:t>
            </a:r>
            <a:endParaRPr lang="uk-UA" sz="2800" dirty="0">
              <a:highlight>
                <a:srgbClr val="FFFF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C634D6-277D-4669-B1AE-AD881CD9B21A}"/>
              </a:ext>
            </a:extLst>
          </p:cNvPr>
          <p:cNvSpPr txBox="1"/>
          <p:nvPr/>
        </p:nvSpPr>
        <p:spPr>
          <a:xfrm>
            <a:off x="5972175" y="2643794"/>
            <a:ext cx="3137859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marR="179705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</a:pPr>
            <a:r>
              <a:rPr lang="uk-UA" sz="2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Веселі, цікаві.</a:t>
            </a:r>
            <a:endParaRPr lang="uk-UA" sz="20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4EC0BE-B39B-4B74-AF46-E09EDC7B0E7A}"/>
              </a:ext>
            </a:extLst>
          </p:cNvPr>
          <p:cNvSpPr txBox="1"/>
          <p:nvPr/>
        </p:nvSpPr>
        <p:spPr>
          <a:xfrm>
            <a:off x="6122597" y="3543922"/>
            <a:ext cx="60945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uk-UA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Весело розважатись з друзями</a:t>
            </a:r>
            <a:r>
              <a:rPr lang="uk-UA" sz="2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uk-UA" sz="2800" dirty="0">
              <a:highlight>
                <a:srgbClr val="FFFF00"/>
              </a:highligh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CFF326-2310-4736-BA1F-90E915787119}"/>
              </a:ext>
            </a:extLst>
          </p:cNvPr>
          <p:cNvSpPr txBox="1"/>
          <p:nvPr/>
        </p:nvSpPr>
        <p:spPr>
          <a:xfrm>
            <a:off x="6122597" y="4310792"/>
            <a:ext cx="63102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ru-RU" sz="2800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Щастя</a:t>
            </a:r>
            <a:r>
              <a:rPr lang="ru-RU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!</a:t>
            </a:r>
            <a:r>
              <a:rPr lang="uk-UA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2800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Тепло!Радість</a:t>
            </a:r>
            <a:r>
              <a:rPr lang="uk-UA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!</a:t>
            </a:r>
            <a:r>
              <a:rPr lang="uk-UA" sz="2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uk-UA" sz="28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1233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E72CDE2-3D4F-489B-B223-200D2768E57F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 «Мікрофон» </a:t>
            </a:r>
          </a:p>
        </p:txBody>
      </p:sp>
      <p:pic>
        <p:nvPicPr>
          <p:cNvPr id="5" name="Picture 6" descr="Математика для 7 класу: задачі та завдання онлайн - Learning.ua -  Відновлюємо розв'язок">
            <a:extLst>
              <a:ext uri="{FF2B5EF4-FFF2-40B4-BE49-F238E27FC236}">
                <a16:creationId xmlns:a16="http://schemas.microsoft.com/office/drawing/2014/main" id="{CB62A30E-6BF1-4269-A7BA-B60409C6D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9456" y="2579298"/>
            <a:ext cx="1990661" cy="376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Микрофон PNG file | PNG Mart">
            <a:extLst>
              <a:ext uri="{FF2B5EF4-FFF2-40B4-BE49-F238E27FC236}">
                <a16:creationId xmlns:a16="http://schemas.microsoft.com/office/drawing/2014/main" id="{20987833-368A-457D-A0CF-1DF04C048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127" y="3715320"/>
            <a:ext cx="1492129" cy="250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6A071C4-A1BC-487D-9684-553C25C3E71A}"/>
              </a:ext>
            </a:extLst>
          </p:cNvPr>
          <p:cNvSpPr txBox="1"/>
          <p:nvPr/>
        </p:nvSpPr>
        <p:spPr>
          <a:xfrm>
            <a:off x="4205256" y="1916908"/>
            <a:ext cx="7392837" cy="3349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705"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Що нового ми дізналися на сьогоднішньому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?</a:t>
            </a:r>
          </a:p>
          <a:p>
            <a:pPr marL="179705"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Що допомогло вам  написати власний текст?</a:t>
            </a:r>
          </a:p>
          <a:p>
            <a:pPr marL="179705"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Як ви гадаєте, чи вдалося нам порівняти мрії ровесників ? </a:t>
            </a:r>
          </a:p>
          <a:p>
            <a:pPr marL="179705"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Що вам найбільше запам’яталось?</a:t>
            </a:r>
          </a:p>
          <a:p>
            <a:pPr marL="179705"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Чи вдала вийшла хмара слів?</a:t>
            </a:r>
          </a:p>
        </p:txBody>
      </p:sp>
    </p:spTree>
    <p:extLst>
      <p:ext uri="{BB962C8B-B14F-4D97-AF65-F5344CB8AC3E}">
        <p14:creationId xmlns:p14="http://schemas.microsoft.com/office/powerpoint/2010/main" val="3788828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AD1F02-803B-4A48-BE30-F0DCED900BF0}"/>
              </a:ext>
            </a:extLst>
          </p:cNvPr>
          <p:cNvSpPr/>
          <p:nvPr/>
        </p:nvSpPr>
        <p:spPr>
          <a:xfrm>
            <a:off x="5589917" y="744970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Рефлексія</a:t>
            </a:r>
            <a:endParaRPr lang="uk-UA" sz="2400" b="1" dirty="0">
              <a:solidFill>
                <a:srgbClr val="FFFF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9CC47E-3BF1-4AC0-92FA-138A7E39BA5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290" y="3015521"/>
            <a:ext cx="3470191" cy="1150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Бумага Sheet PNG изображения | PNG Play">
            <a:extLst>
              <a:ext uri="{FF2B5EF4-FFF2-40B4-BE49-F238E27FC236}">
                <a16:creationId xmlns:a16="http://schemas.microsoft.com/office/drawing/2014/main" id="{185072D3-D0BE-4F98-9B08-3A1A2A39B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573" y="1874707"/>
            <a:ext cx="6538821" cy="458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примечание Бумага png | PNGWing">
            <a:extLst>
              <a:ext uri="{FF2B5EF4-FFF2-40B4-BE49-F238E27FC236}">
                <a16:creationId xmlns:a16="http://schemas.microsoft.com/office/drawing/2014/main" id="{0AE14A26-6B45-430D-87DD-65B46E4E68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3" t="13145" r="22306" b="25723"/>
          <a:stretch/>
        </p:blipFill>
        <p:spPr bwMode="auto">
          <a:xfrm>
            <a:off x="5722188" y="2080587"/>
            <a:ext cx="5460522" cy="417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EC205AB-2D56-487C-A284-3082AE243B09}"/>
              </a:ext>
            </a:extLst>
          </p:cNvPr>
          <p:cNvSpPr txBox="1"/>
          <p:nvPr/>
        </p:nvSpPr>
        <p:spPr>
          <a:xfrm>
            <a:off x="1257512" y="1310102"/>
            <a:ext cx="72222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</a:t>
            </a:r>
            <a:r>
              <a:rPr lang="uk-U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амалюйте </a:t>
            </a:r>
            <a:r>
              <a:rPr lang="uk-UA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смайлик</a:t>
            </a:r>
            <a:r>
              <a:rPr lang="uk-U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свого настрою в кінці уроку</a:t>
            </a:r>
            <a:r>
              <a:rPr lang="uk-UA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uk-U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722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86E57AF-A565-42F9-81FF-4FDFC4C45020}"/>
              </a:ext>
            </a:extLst>
          </p:cNvPr>
          <p:cNvSpPr txBox="1">
            <a:spLocks/>
          </p:cNvSpPr>
          <p:nvPr/>
        </p:nvSpPr>
        <p:spPr>
          <a:xfrm>
            <a:off x="2195580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960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uk-UA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9F1CDF-C4EC-48F2-BC10-E867BEF3B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756" y="2268582"/>
            <a:ext cx="6600688" cy="4047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230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1019</Words>
  <Application>Microsoft Office PowerPoint</Application>
  <PresentationFormat>Широкоэкранный</PresentationFormat>
  <Paragraphs>143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</cp:revision>
  <dcterms:created xsi:type="dcterms:W3CDTF">2023-04-19T12:37:37Z</dcterms:created>
  <dcterms:modified xsi:type="dcterms:W3CDTF">2023-04-20T11:54:23Z</dcterms:modified>
</cp:coreProperties>
</file>