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72" r:id="rId9"/>
    <p:sldId id="263" r:id="rId10"/>
    <p:sldId id="264" r:id="rId11"/>
    <p:sldId id="265" r:id="rId12"/>
    <p:sldId id="270" r:id="rId13"/>
    <p:sldId id="266" r:id="rId14"/>
    <p:sldId id="267" r:id="rId15"/>
    <p:sldId id="269" r:id="rId16"/>
    <p:sldId id="271" r:id="rId1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5F6924-3A3A-4B31-9264-AAEAE16F4D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E6E84B7-7CCD-441D-981F-AF52E97C6C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373E20-8D45-41DF-AF30-7A9F26B60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8FFFAB-8208-4FBD-B8E5-34CBCBAC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A407C9-A22D-494C-B450-FE16F84E8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9611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3DAD67-385B-4C92-BCC9-83A42F38A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FCD882-B6FE-44B9-91FD-7625E64152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A3FA9B-D886-4B56-9D65-564D97873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99C301-4A4A-4E54-8B67-6D5434487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B518C29-738E-45AE-96C6-371489398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3456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3DD0C5-E3FE-4280-9872-DAFE7CEB9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2E8AC81-6CD4-478B-AF8B-78351A3528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04C5C0-4B06-4129-85BF-F8E1A54A3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FCC702-83FB-4778-AE10-47E75F92A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078F76E-9396-4BD9-985F-EE77B7586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3590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559B21-7AFB-4E24-AE8B-F6A66E1D09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616567-E00A-416D-84B2-BDBE4E1499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531E23-9594-47B3-B1BD-48DE99353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E6FDA3-BDA1-46E2-9DE8-83333D5DE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CEAC486-C68B-48E2-B925-FE577B7CF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6B7EEF9-6E00-40EC-AD29-8EF008E3D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1959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40D816-78CB-43CF-A89F-77A3C4630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098DA3-9B45-4CD3-A0D2-16CC67964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2864E37-CAD2-4C8C-B026-3CD3CEC85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85F5D9B-FDA0-4028-8D95-6B3D2E7458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72CB70B-E072-4DE2-A539-38541AD6DB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10053E1-E11F-432E-9945-C884E7E83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39F039E-9AC7-4C47-8417-1FB6D5301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6ECB0C3-C645-438E-9E97-BF79B4A7A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7822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DC00CC-24E1-4847-93D1-BA56916CC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3C8D99A-01F3-4B73-B560-4011A5C57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63C9EFB-EF3E-4D80-9357-EB72912C1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1290ACE-73D7-49E2-9851-7CECB723F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1914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9B3F342-A299-4928-AAA7-E17F1FED8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A16539E-E40D-4AAF-AF46-8AC787D42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F73946E-43BD-40A2-A5A8-0CB3CA91A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9950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57BC5-915D-45E0-A9CB-B53FD59A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096E6A-3E5F-4F27-B3D5-F846F1230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1F30C6B-3428-473E-9F2D-FC71EFBA1B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E6920B-1F8C-4A85-AEDE-AE6EF0C4E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03EBF69-C148-4535-80D1-FD9BE121D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78CD60-C951-4A48-86AB-6AEFC7930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071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BBE6D4-6CE2-43E9-9860-0DC5A9CE0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AFF3D66-604D-42DB-98FD-62C1EB05B8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0FEE7CF-AF64-4522-A9A1-98E6F5012F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6969BB9-E7F1-4A26-B093-07492572E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ED8F40-E2CC-49B1-81A5-AF1BBA64E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EA3139-7F49-4E81-BC46-4B71F2081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1658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59F716-E671-4653-B1C0-83E078C60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AC1CE1E-D3CC-4F93-89B9-CD03A2E1C8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71F35E5-48A6-4C64-A4B3-6F94B8B84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87DC20-50ED-4125-8564-095BC5DEF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77BA29A-8D3A-4EB8-8CA0-8DB959478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1330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3B5A4DD9-380F-4DC4-9AD0-7AE8C5DC41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6CE6BE7-675D-4C1C-B0D5-82CE1BA19B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5E30D4-C6C7-469E-B141-A58CB6C1F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2678307-A73E-4999-945C-E47F4594F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26B282-BB7C-4C7D-A93D-22DE71DB9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6481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9A25E1-277E-4B16-8DCA-E6AF73071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292535-D5A8-43C5-A747-797A7D521A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08007A-AD35-4790-ACFB-7F2EBF888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1DA19-B207-40C9-81D7-EDDD001F624C}" type="datetimeFigureOut">
              <a:rPr lang="uk-UA" smtClean="0"/>
              <a:t>20.04.2023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FDACAB-7F17-414E-A2B3-35FCC5D013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BDD2EBB-4020-4DBF-9D7F-6F12773160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A2103-8841-48F6-86C1-64E299B69A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7210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abetka-healthykids.com.ua/video-lessons/smachno-j-korysno-dvi-skladovi-zdorovogo-harchuvannja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CE7B1E-B197-497B-A7C2-082919ABE7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03563" y="5184475"/>
            <a:ext cx="9144000" cy="1534514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Способи поліпшення смаку корисних продуктів</a:t>
            </a:r>
            <a:endParaRPr lang="uk-UA" sz="138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Bogdana Betliemskaya on Behance">
            <a:extLst>
              <a:ext uri="{FF2B5EF4-FFF2-40B4-BE49-F238E27FC236}">
                <a16:creationId xmlns:a16="http://schemas.microsoft.com/office/drawing/2014/main" id="{5325B5CE-58ED-4437-B758-368DC05DDF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1903563" y="2122098"/>
            <a:ext cx="2008886" cy="323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ольорові овочі та фрукти - купити насіння з доставкою поштою по Україні з  Вінниці посівного матеріалу">
            <a:extLst>
              <a:ext uri="{FF2B5EF4-FFF2-40B4-BE49-F238E27FC236}">
                <a16:creationId xmlns:a16="http://schemas.microsoft.com/office/drawing/2014/main" id="{AD5E26A3-9D39-4BE0-9202-BE0E819E9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520" y="278023"/>
            <a:ext cx="4347714" cy="2717321"/>
          </a:xfrm>
          <a:prstGeom prst="cloudCallout">
            <a:avLst>
              <a:gd name="adj1" fmla="val -54365"/>
              <a:gd name="adj2" fmla="val 41865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Bogdana Betliemskaya on Behance">
            <a:extLst>
              <a:ext uri="{FF2B5EF4-FFF2-40B4-BE49-F238E27FC236}">
                <a16:creationId xmlns:a16="http://schemas.microsoft.com/office/drawing/2014/main" id="{F15F0E6C-6DE0-411A-B9B7-A64EFCBBFF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r="-716"/>
          <a:stretch/>
        </p:blipFill>
        <p:spPr bwMode="auto">
          <a:xfrm>
            <a:off x="3857801" y="955376"/>
            <a:ext cx="2617762" cy="4079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183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B42F306-11DA-467A-ABC0-276A13E94E1F}"/>
              </a:ext>
            </a:extLst>
          </p:cNvPr>
          <p:cNvSpPr txBox="1"/>
          <p:nvPr/>
        </p:nvSpPr>
        <p:spPr>
          <a:xfrm>
            <a:off x="1853793" y="968720"/>
            <a:ext cx="8342630" cy="4680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Доброго ранку, доброго ранку!</a:t>
            </a: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Хай плещуть долоньки!</a:t>
            </a: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Хай тупають ніжки!</a:t>
            </a: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Доброго ранку, доброго ранку!</a:t>
            </a: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Aft>
                <a:spcPts val="800"/>
              </a:spcAft>
            </a:pPr>
            <a:r>
              <a:rPr lang="uk-UA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Бажаю Вам здоров’я і добра!</a:t>
            </a: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Bogdana Betliemskaya on Behance">
            <a:extLst>
              <a:ext uri="{FF2B5EF4-FFF2-40B4-BE49-F238E27FC236}">
                <a16:creationId xmlns:a16="http://schemas.microsoft.com/office/drawing/2014/main" id="{EFCDE9CC-A094-4793-BEF7-6EBD035F0A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r="-716"/>
          <a:stretch/>
        </p:blipFill>
        <p:spPr bwMode="auto">
          <a:xfrm rot="20409382" flipH="1">
            <a:off x="8560422" y="3674978"/>
            <a:ext cx="1946639" cy="303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Bogdana Betliemskaya on Behance">
            <a:extLst>
              <a:ext uri="{FF2B5EF4-FFF2-40B4-BE49-F238E27FC236}">
                <a16:creationId xmlns:a16="http://schemas.microsoft.com/office/drawing/2014/main" id="{2BEA281A-DF3F-4479-B87E-E4FA6C9352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 rot="255911">
            <a:off x="1725824" y="4751429"/>
            <a:ext cx="1335856" cy="215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50531153-0BF4-4C26-876E-55F520A64986}"/>
              </a:ext>
            </a:extLst>
          </p:cNvPr>
          <p:cNvSpPr/>
          <p:nvPr/>
        </p:nvSpPr>
        <p:spPr>
          <a:xfrm>
            <a:off x="5633049" y="294524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FFFF00"/>
                </a:solidFill>
              </a:rPr>
              <a:t>П</a:t>
            </a:r>
            <a:r>
              <a:rPr lang="uk-UA" sz="3200" dirty="0" err="1">
                <a:solidFill>
                  <a:srgbClr val="FFFF00"/>
                </a:solidFill>
              </a:rPr>
              <a:t>ривітання</a:t>
            </a:r>
            <a:endParaRPr lang="uk-UA" sz="32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Средний тон кожи ладони в стороны эмодзи клипарт. Бесплатная загрузка. |  Creazilla">
            <a:extLst>
              <a:ext uri="{FF2B5EF4-FFF2-40B4-BE49-F238E27FC236}">
                <a16:creationId xmlns:a16="http://schemas.microsoft.com/office/drawing/2014/main" id="{B555348B-6919-404D-BB73-8266CC58F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048" y="1890115"/>
            <a:ext cx="1200509" cy="120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Детские ножки – Бесплатные иконки: ребенок и ребенок">
            <a:extLst>
              <a:ext uri="{FF2B5EF4-FFF2-40B4-BE49-F238E27FC236}">
                <a16:creationId xmlns:a16="http://schemas.microsoft.com/office/drawing/2014/main" id="{79ECB23F-C218-4491-BFA8-EED9FFBC0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209" y="3092761"/>
            <a:ext cx="885679" cy="88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Солнце PNG">
            <a:extLst>
              <a:ext uri="{FF2B5EF4-FFF2-40B4-BE49-F238E27FC236}">
                <a16:creationId xmlns:a16="http://schemas.microsoft.com/office/drawing/2014/main" id="{99B8DE30-910C-4102-8E3A-4233998AB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776" y="3833987"/>
            <a:ext cx="1347672" cy="134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Солнце PNG">
            <a:extLst>
              <a:ext uri="{FF2B5EF4-FFF2-40B4-BE49-F238E27FC236}">
                <a16:creationId xmlns:a16="http://schemas.microsoft.com/office/drawing/2014/main" id="{4E476A74-0DD6-484B-B5FF-5979C3847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252" y="913609"/>
            <a:ext cx="1347672" cy="134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4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CE7B1E-B197-497B-A7C2-082919ABE7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60075" y="901653"/>
            <a:ext cx="9144000" cy="844401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«Я люблю їсти… тому, що ....»</a:t>
            </a: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26504670-2E57-4EAD-8B31-B001FF56A035}"/>
              </a:ext>
            </a:extLst>
          </p:cNvPr>
          <p:cNvSpPr/>
          <p:nvPr/>
        </p:nvSpPr>
        <p:spPr>
          <a:xfrm>
            <a:off x="5633049" y="294524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FFFF00"/>
                </a:solidFill>
              </a:rPr>
              <a:t>Дидактична </a:t>
            </a:r>
            <a:r>
              <a:rPr lang="ru-RU" sz="3200" dirty="0" err="1">
                <a:solidFill>
                  <a:srgbClr val="FFFF00"/>
                </a:solidFill>
              </a:rPr>
              <a:t>гра</a:t>
            </a:r>
            <a:r>
              <a:rPr lang="ru-RU" sz="3200" dirty="0">
                <a:solidFill>
                  <a:srgbClr val="FFFF00"/>
                </a:solidFill>
              </a:rPr>
              <a:t> </a:t>
            </a:r>
            <a:endParaRPr lang="uk-UA" sz="3200" dirty="0">
              <a:solidFill>
                <a:srgbClr val="FFFF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6A29AE-5F6E-480C-937C-406D0805B119}"/>
              </a:ext>
            </a:extLst>
          </p:cNvPr>
          <p:cNvSpPr txBox="1"/>
          <p:nvPr/>
        </p:nvSpPr>
        <p:spPr>
          <a:xfrm>
            <a:off x="2044168" y="2496137"/>
            <a:ext cx="632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Смачно</a:t>
            </a:r>
            <a:r>
              <a:rPr lang="uk-UA" sz="2400" b="1" dirty="0">
                <a:solidFill>
                  <a:srgbClr val="FFFF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endParaRPr lang="uk-UA" sz="2000" dirty="0">
              <a:solidFill>
                <a:srgbClr val="FFFF00"/>
              </a:solidFill>
              <a:highlight>
                <a:srgbClr val="FFFF0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A48CB3A-4182-45A0-9206-8013640C4F9B}"/>
              </a:ext>
            </a:extLst>
          </p:cNvPr>
          <p:cNvSpPr txBox="1"/>
          <p:nvPr/>
        </p:nvSpPr>
        <p:spPr>
          <a:xfrm>
            <a:off x="6139104" y="2301621"/>
            <a:ext cx="632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Корисно</a:t>
            </a:r>
            <a:r>
              <a:rPr lang="uk-UA" sz="2400" b="1" dirty="0">
                <a:solidFill>
                  <a:srgbClr val="00FF00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uk-UA" sz="2400" b="1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2400" dirty="0">
              <a:highlight>
                <a:srgbClr val="00FF00"/>
              </a:highlight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6EEC763-9DF6-4FD2-AE5D-2E160688133C}"/>
              </a:ext>
            </a:extLst>
          </p:cNvPr>
          <p:cNvSpPr txBox="1"/>
          <p:nvPr/>
        </p:nvSpPr>
        <p:spPr>
          <a:xfrm>
            <a:off x="4265853" y="3988157"/>
            <a:ext cx="632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Енергійно</a:t>
            </a:r>
            <a:r>
              <a:rPr lang="uk-UA" sz="2400" b="1" dirty="0">
                <a:solidFill>
                  <a:srgbClr val="00FFFF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uk-UA" sz="2400" b="1" dirty="0"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2000" dirty="0">
              <a:highlight>
                <a:srgbClr val="00FFFF"/>
              </a:highligh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BAAF01-E992-4D0E-B169-1C4AF9417855}"/>
              </a:ext>
            </a:extLst>
          </p:cNvPr>
          <p:cNvSpPr txBox="1"/>
          <p:nvPr/>
        </p:nvSpPr>
        <p:spPr>
          <a:xfrm>
            <a:off x="8854601" y="3173553"/>
            <a:ext cx="632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Вітаміни</a:t>
            </a:r>
            <a:r>
              <a:rPr lang="uk-UA" sz="2400" b="1" dirty="0">
                <a:solidFill>
                  <a:srgbClr val="FFFF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uk-UA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2000" dirty="0">
              <a:highlight>
                <a:srgbClr val="FFFF00"/>
              </a:highligh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3024331-C701-4C80-8B2A-78A555BC3906}"/>
              </a:ext>
            </a:extLst>
          </p:cNvPr>
          <p:cNvSpPr txBox="1"/>
          <p:nvPr/>
        </p:nvSpPr>
        <p:spPr>
          <a:xfrm>
            <a:off x="6545901" y="4972092"/>
            <a:ext cx="632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Пожив</a:t>
            </a:r>
            <a:r>
              <a:rPr lang="uk-UA" sz="2400" b="1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</a:t>
            </a:r>
            <a:r>
              <a:rPr lang="uk-UA" sz="2400" b="1" dirty="0">
                <a:solidFill>
                  <a:srgbClr val="00FF00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uk-UA" sz="2400" b="1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2400" dirty="0">
              <a:highlight>
                <a:srgbClr val="00FF00"/>
              </a:highligh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91F3C62-E078-4A39-BAD8-3896F822F830}"/>
              </a:ext>
            </a:extLst>
          </p:cNvPr>
          <p:cNvSpPr txBox="1"/>
          <p:nvPr/>
        </p:nvSpPr>
        <p:spPr>
          <a:xfrm>
            <a:off x="8979158" y="5873348"/>
            <a:ext cx="632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Необхід</a:t>
            </a:r>
            <a:r>
              <a:rPr lang="uk-UA" sz="2400" b="1" dirty="0"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</a:t>
            </a:r>
            <a:r>
              <a:rPr lang="uk-UA" sz="2400" b="1" dirty="0">
                <a:solidFill>
                  <a:srgbClr val="00FFFF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uk-UA" sz="2400" b="1" dirty="0"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2000" dirty="0">
              <a:highlight>
                <a:srgbClr val="00FFFF"/>
              </a:highligh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CC2073-CC33-4549-8871-A5F7A27BB365}"/>
              </a:ext>
            </a:extLst>
          </p:cNvPr>
          <p:cNvSpPr txBox="1"/>
          <p:nvPr/>
        </p:nvSpPr>
        <p:spPr>
          <a:xfrm>
            <a:off x="3142503" y="5642515"/>
            <a:ext cx="63231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Мінерали</a:t>
            </a:r>
            <a:r>
              <a:rPr lang="uk-UA" sz="2400" b="1" dirty="0">
                <a:solidFill>
                  <a:srgbClr val="FFFF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r>
              <a:rPr lang="uk-UA" sz="24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uk-UA" sz="2000" dirty="0">
              <a:highlight>
                <a:srgbClr val="FFFF00"/>
              </a:highlight>
            </a:endParaRPr>
          </a:p>
        </p:txBody>
      </p:sp>
      <p:pic>
        <p:nvPicPr>
          <p:cNvPr id="3074" name="Picture 2" descr="Груша – Бесплатные иконки: еда">
            <a:extLst>
              <a:ext uri="{FF2B5EF4-FFF2-40B4-BE49-F238E27FC236}">
                <a16:creationId xmlns:a16="http://schemas.microsoft.com/office/drawing/2014/main" id="{D8996C63-429B-451C-A0E7-C21187268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136" y="5642515"/>
            <a:ext cx="1147465" cy="114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Мандарин Апельсин Еда - Бесплатная векторная графика на Pixabay">
            <a:extLst>
              <a:ext uri="{FF2B5EF4-FFF2-40B4-BE49-F238E27FC236}">
                <a16:creationId xmlns:a16="http://schemas.microsoft.com/office/drawing/2014/main" id="{70EBC10C-B708-41F2-BB24-1326E6FE3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358" y="5595691"/>
            <a:ext cx="1016977" cy="1016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Бургер – Бесплатные иконки: еда и ресторан">
            <a:extLst>
              <a:ext uri="{FF2B5EF4-FFF2-40B4-BE49-F238E27FC236}">
                <a16:creationId xmlns:a16="http://schemas.microsoft.com/office/drawing/2014/main" id="{1E28639D-05EA-4879-ABA3-5160145F5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368" y="3269934"/>
            <a:ext cx="851055" cy="851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herry PNG Image - PurePNG | Free transparent CC0 PNG Image Library">
            <a:extLst>
              <a:ext uri="{FF2B5EF4-FFF2-40B4-BE49-F238E27FC236}">
                <a16:creationId xmlns:a16="http://schemas.microsoft.com/office/drawing/2014/main" id="{A8EE2DE4-A726-4254-B6B6-6C23054924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749" y="5084749"/>
            <a:ext cx="1233779" cy="140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Японская еда PNG Images HD - PNG All">
            <a:extLst>
              <a:ext uri="{FF2B5EF4-FFF2-40B4-BE49-F238E27FC236}">
                <a16:creationId xmlns:a16="http://schemas.microsoft.com/office/drawing/2014/main" id="{E86B10A7-CB0C-402F-9A2A-83306C56C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027" y="2069774"/>
            <a:ext cx="1428583" cy="1428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Еда – Бесплатные иконки: еда">
            <a:extLst>
              <a:ext uri="{FF2B5EF4-FFF2-40B4-BE49-F238E27FC236}">
                <a16:creationId xmlns:a16="http://schemas.microsoft.com/office/drawing/2014/main" id="{D4FB93E1-38FD-4E81-A922-489AD1F74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954" y="4266800"/>
            <a:ext cx="1096832" cy="109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Еда PNG изображения | PNG Play">
            <a:extLst>
              <a:ext uri="{FF2B5EF4-FFF2-40B4-BE49-F238E27FC236}">
                <a16:creationId xmlns:a16="http://schemas.microsoft.com/office/drawing/2014/main" id="{80D3D2A6-19E5-4551-BA80-EC477BBFA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984" y="3956294"/>
            <a:ext cx="2012219" cy="101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Pancake PNG transparent image download, size: 512x512px">
            <a:extLst>
              <a:ext uri="{FF2B5EF4-FFF2-40B4-BE49-F238E27FC236}">
                <a16:creationId xmlns:a16="http://schemas.microsoft.com/office/drawing/2014/main" id="{2C2305EC-71F2-4E1E-8F36-DF3978DD1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128" y="1565365"/>
            <a:ext cx="1163635" cy="1163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15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27592317-40B1-4474-87F1-D58EF7D1A78B}"/>
              </a:ext>
            </a:extLst>
          </p:cNvPr>
          <p:cNvSpPr/>
          <p:nvPr/>
        </p:nvSpPr>
        <p:spPr>
          <a:xfrm>
            <a:off x="5633049" y="294524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Вправа « Хмарина слів » </a:t>
            </a:r>
            <a:endParaRPr lang="uk-UA" sz="3200" dirty="0">
              <a:solidFill>
                <a:srgbClr val="FFFF00"/>
              </a:solidFill>
            </a:endParaRPr>
          </a:p>
        </p:txBody>
      </p:sp>
      <p:pic>
        <p:nvPicPr>
          <p:cNvPr id="5" name="Picture 2" descr="Bogdana Betliemskaya on Behance">
            <a:extLst>
              <a:ext uri="{FF2B5EF4-FFF2-40B4-BE49-F238E27FC236}">
                <a16:creationId xmlns:a16="http://schemas.microsoft.com/office/drawing/2014/main" id="{6EE021C4-22A6-423B-A96D-90A5F91A27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r="-716"/>
          <a:stretch/>
        </p:blipFill>
        <p:spPr bwMode="auto">
          <a:xfrm rot="20409382" flipH="1">
            <a:off x="8841644" y="3016864"/>
            <a:ext cx="2314426" cy="3607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Bogdana Betliemskaya on Behance">
            <a:extLst>
              <a:ext uri="{FF2B5EF4-FFF2-40B4-BE49-F238E27FC236}">
                <a16:creationId xmlns:a16="http://schemas.microsoft.com/office/drawing/2014/main" id="{3AB4B44B-4876-4491-AD77-26C731EAB7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 rot="255911">
            <a:off x="1587418" y="3872565"/>
            <a:ext cx="1686654" cy="271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DD3B8E5-3D07-4BDB-AE3F-8638C823C1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" t="-1002" r="637" b="-10788"/>
          <a:stretch/>
        </p:blipFill>
        <p:spPr bwMode="auto">
          <a:xfrm>
            <a:off x="3372736" y="1057340"/>
            <a:ext cx="5658928" cy="4743320"/>
          </a:xfrm>
          <a:prstGeom prst="cloud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759207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81E2D4E7-2403-4D20-92E2-562AA302C25D}"/>
              </a:ext>
            </a:extLst>
          </p:cNvPr>
          <p:cNvSpPr/>
          <p:nvPr/>
        </p:nvSpPr>
        <p:spPr>
          <a:xfrm>
            <a:off x="5533843" y="402059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</a:rPr>
              <a:t>Загадка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AA5A1E-FB00-4449-807C-F33B61A41873}"/>
              </a:ext>
            </a:extLst>
          </p:cNvPr>
          <p:cNvSpPr txBox="1"/>
          <p:nvPr/>
        </p:nvSpPr>
        <p:spPr>
          <a:xfrm>
            <a:off x="1984075" y="997611"/>
            <a:ext cx="9420045" cy="6127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Два братики через дорогу живуть,</a:t>
            </a: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 одного тільки в дзеркалі бачать.</a:t>
            </a: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</a:p>
          <a:p>
            <a:pPr>
              <a:spcAft>
                <a:spcPts val="800"/>
              </a:spcAft>
            </a:pPr>
            <a:r>
              <a:rPr lang="uk-UA" sz="2400" dirty="0">
                <a:solidFill>
                  <a:srgbClr val="42424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</a:t>
            </a: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Першим пробувати звик</a:t>
            </a: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			Частування всі …</a:t>
            </a:r>
          </a:p>
          <a:p>
            <a:pPr>
              <a:spcAft>
                <a:spcPts val="800"/>
              </a:spcAft>
            </a:pP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>
              <a:solidFill>
                <a:srgbClr val="424242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обличчі кожен має</a:t>
            </a: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 запахи він розпізнає</a:t>
            </a: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Повітря через себе ганяє</a:t>
            </a: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Морозів не полюбляє.</a:t>
            </a:r>
            <a:br>
              <a:rPr lang="uk-UA" sz="240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Глаза PNG изображения можно загрузить бесплатно - CrazyPNG-PNG изображение  скачать бесплатно-CrazyPNG-PNG изображение скачать бесплатно">
            <a:extLst>
              <a:ext uri="{FF2B5EF4-FFF2-40B4-BE49-F238E27FC236}">
                <a16:creationId xmlns:a16="http://schemas.microsoft.com/office/drawing/2014/main" id="{15020E5F-C74C-44AF-93AA-5F551A93A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376" y="986198"/>
            <a:ext cx="2498781" cy="1585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человеческий нос ПНГ скачать бесплатно - Нос человека лицо картинки - Нос">
            <a:extLst>
              <a:ext uri="{FF2B5EF4-FFF2-40B4-BE49-F238E27FC236}">
                <a16:creationId xmlns:a16="http://schemas.microsoft.com/office/drawing/2014/main" id="{20961881-6A85-484A-8433-B5B5E78EB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356" y="4285831"/>
            <a:ext cx="24765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Язык PNG">
            <a:extLst>
              <a:ext uri="{FF2B5EF4-FFF2-40B4-BE49-F238E27FC236}">
                <a16:creationId xmlns:a16="http://schemas.microsoft.com/office/drawing/2014/main" id="{8D64622B-32E7-49B9-82D4-362A571A1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946" y="2279650"/>
            <a:ext cx="1854680" cy="1980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52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10F322E1-D4C1-461B-AA92-885F3EBC8777}"/>
              </a:ext>
            </a:extLst>
          </p:cNvPr>
          <p:cNvSpPr/>
          <p:nvPr/>
        </p:nvSpPr>
        <p:spPr>
          <a:xfrm>
            <a:off x="5533843" y="402059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</a:rPr>
              <a:t>Загадка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E82FB3-A926-4559-BF02-EDEA7B01B8BC}"/>
              </a:ext>
            </a:extLst>
          </p:cNvPr>
          <p:cNvSpPr txBox="1"/>
          <p:nvPr/>
        </p:nvSpPr>
        <p:spPr>
          <a:xfrm>
            <a:off x="2719476" y="1418491"/>
            <a:ext cx="8848545" cy="45266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 насіння виростає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 міцне коріння має.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Ним їмо і хліб, і суп.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це буде, дітки?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endParaRPr lang="uk-UA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140075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двох матерів по п’ятьох синів, –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140075">
              <a:lnSpc>
                <a:spcPct val="150000"/>
              </a:lnSpc>
              <a:spcAft>
                <a:spcPts val="800"/>
              </a:spcAft>
            </a:pPr>
            <a:r>
              <a:rPr lang="uk-UA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одне ім’я всім.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Зуб прозрачный PNG | PNG Mart">
            <a:extLst>
              <a:ext uri="{FF2B5EF4-FFF2-40B4-BE49-F238E27FC236}">
                <a16:creationId xmlns:a16="http://schemas.microsoft.com/office/drawing/2014/main" id="{16035E33-4E41-44F7-94C1-F455F2F26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086" y="776377"/>
            <a:ext cx="2973837" cy="3818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54F255E-4C87-4C24-8598-3183BCFBD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54" y="4218317"/>
            <a:ext cx="2517290" cy="238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5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Урок на тему: Органи чуття та процеси харчування і травлення. Способи  покращення смаку корисних продуктів. Естетичний вигляд їжі.">
            <a:extLst>
              <a:ext uri="{FF2B5EF4-FFF2-40B4-BE49-F238E27FC236}">
                <a16:creationId xmlns:a16="http://schemas.microsoft.com/office/drawing/2014/main" id="{482E25CE-45E2-4ED3-A00C-616FAB36458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" r="4414"/>
          <a:stretch/>
        </p:blipFill>
        <p:spPr bwMode="auto">
          <a:xfrm>
            <a:off x="1147315" y="2046975"/>
            <a:ext cx="10329346" cy="462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BA449EF-41E3-40B6-95D2-533D664BBBDD}"/>
              </a:ext>
            </a:extLst>
          </p:cNvPr>
          <p:cNvSpPr txBox="1"/>
          <p:nvPr/>
        </p:nvSpPr>
        <p:spPr>
          <a:xfrm>
            <a:off x="1147314" y="1191247"/>
            <a:ext cx="63404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Що можуть відчути мої органи ? </a:t>
            </a:r>
            <a:endParaRPr lang="uk-UA" sz="3200" b="1" dirty="0">
              <a:solidFill>
                <a:srgbClr val="FF0000"/>
              </a:solidFill>
            </a:endParaRPr>
          </a:p>
        </p:txBody>
      </p:sp>
      <p:pic>
        <p:nvPicPr>
          <p:cNvPr id="8" name="Picture 2" descr="Bogdana Betliemskaya on Behance">
            <a:extLst>
              <a:ext uri="{FF2B5EF4-FFF2-40B4-BE49-F238E27FC236}">
                <a16:creationId xmlns:a16="http://schemas.microsoft.com/office/drawing/2014/main" id="{A162233E-67AB-4A6F-AF77-51CCE48902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1147313" y="5010482"/>
            <a:ext cx="1498293" cy="184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Bogdana Betliemskaya on Behance">
            <a:extLst>
              <a:ext uri="{FF2B5EF4-FFF2-40B4-BE49-F238E27FC236}">
                <a16:creationId xmlns:a16="http://schemas.microsoft.com/office/drawing/2014/main" id="{FD7486DA-CEC0-4ACD-9826-CB70722A93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0" y="5010483"/>
            <a:ext cx="1147314" cy="184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1018FB6-1186-4E87-9AD3-48B7C4D3A305}"/>
              </a:ext>
            </a:extLst>
          </p:cNvPr>
          <p:cNvSpPr/>
          <p:nvPr/>
        </p:nvSpPr>
        <p:spPr>
          <a:xfrm>
            <a:off x="5525217" y="238157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Гра «Органи чуття»</a:t>
            </a:r>
            <a:endParaRPr lang="uk-UA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012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5525217" y="238157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Гра «Органи чуття»</a:t>
            </a:r>
            <a:endParaRPr lang="uk-UA" sz="3200" dirty="0">
              <a:solidFill>
                <a:srgbClr val="FFFF00"/>
              </a:solidFill>
            </a:endParaRPr>
          </a:p>
        </p:txBody>
      </p:sp>
      <p:pic>
        <p:nvPicPr>
          <p:cNvPr id="8" name="Picture 2" descr="Bogdana Betliemskaya on Behance">
            <a:extLst>
              <a:ext uri="{FF2B5EF4-FFF2-40B4-BE49-F238E27FC236}">
                <a16:creationId xmlns:a16="http://schemas.microsoft.com/office/drawing/2014/main" id="{A162233E-67AB-4A6F-AF77-51CCE48902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10317385" y="4846582"/>
            <a:ext cx="1498293" cy="184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Bogdana Betliemskaya on Behance">
            <a:extLst>
              <a:ext uri="{FF2B5EF4-FFF2-40B4-BE49-F238E27FC236}">
                <a16:creationId xmlns:a16="http://schemas.microsoft.com/office/drawing/2014/main" id="{FD7486DA-CEC0-4ACD-9826-CB70722A93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698740" y="4975245"/>
            <a:ext cx="1147314" cy="1847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A753BC2-DD5C-45E0-B3DE-3EC22E5C74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335" r="14612"/>
          <a:stretch/>
        </p:blipFill>
        <p:spPr bwMode="auto">
          <a:xfrm>
            <a:off x="2424010" y="824755"/>
            <a:ext cx="7343980" cy="59807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62457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5533843" y="402059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Гра «А це корисно?» </a:t>
            </a:r>
            <a:endParaRPr lang="uk-UA" sz="3200" dirty="0">
              <a:solidFill>
                <a:srgbClr val="FFFF00"/>
              </a:solidFill>
            </a:endParaRP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3D77A6D1-0736-4DC1-960F-D650007473CA}"/>
              </a:ext>
            </a:extLst>
          </p:cNvPr>
          <p:cNvGrpSpPr/>
          <p:nvPr/>
        </p:nvGrpSpPr>
        <p:grpSpPr>
          <a:xfrm>
            <a:off x="8331235" y="1188934"/>
            <a:ext cx="3181074" cy="1682647"/>
            <a:chOff x="8771177" y="3192286"/>
            <a:chExt cx="3181074" cy="1166507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05595E61-4FF7-47B9-A285-9866E9970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71177" y="3192286"/>
              <a:ext cx="3181074" cy="1166507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63B38E9-6E03-4A0D-9C10-4DC6F78782BD}"/>
                </a:ext>
              </a:extLst>
            </p:cNvPr>
            <p:cNvSpPr txBox="1"/>
            <p:nvPr/>
          </p:nvSpPr>
          <p:spPr>
            <a:xfrm>
              <a:off x="8837852" y="3543386"/>
              <a:ext cx="286324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Корисно</a:t>
              </a:r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ADF2EE5E-E3B4-4F00-ADCA-45D3BEBB728E}"/>
              </a:ext>
            </a:extLst>
          </p:cNvPr>
          <p:cNvGrpSpPr/>
          <p:nvPr/>
        </p:nvGrpSpPr>
        <p:grpSpPr>
          <a:xfrm>
            <a:off x="8331235" y="3054790"/>
            <a:ext cx="3181074" cy="1682647"/>
            <a:chOff x="4718700" y="4369417"/>
            <a:chExt cx="3181074" cy="1166507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DE42EE08-C4A3-4915-A26A-3300C70CEB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8700" y="4369417"/>
              <a:ext cx="3181074" cy="1166507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E91CFBC-1595-48C7-BF3B-A7D873E17F8D}"/>
                </a:ext>
              </a:extLst>
            </p:cNvPr>
            <p:cNvSpPr txBox="1"/>
            <p:nvPr/>
          </p:nvSpPr>
          <p:spPr>
            <a:xfrm>
              <a:off x="4845465" y="4723044"/>
              <a:ext cx="286324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Смачно</a:t>
              </a:r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371B87E5-7423-4F7B-9BFC-622043FA3246}"/>
              </a:ext>
            </a:extLst>
          </p:cNvPr>
          <p:cNvGrpSpPr/>
          <p:nvPr/>
        </p:nvGrpSpPr>
        <p:grpSpPr>
          <a:xfrm>
            <a:off x="8331235" y="4892532"/>
            <a:ext cx="3181076" cy="2735534"/>
            <a:chOff x="4686549" y="5579685"/>
            <a:chExt cx="3181076" cy="1655348"/>
          </a:xfrm>
        </p:grpSpPr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1F226E04-8E0E-4B13-A45E-73BCD1F9F8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6549" y="5579685"/>
              <a:ext cx="3181076" cy="1166508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04A2982-6442-44D7-9B47-50DEB025C228}"/>
                </a:ext>
              </a:extLst>
            </p:cNvPr>
            <p:cNvSpPr txBox="1"/>
            <p:nvPr/>
          </p:nvSpPr>
          <p:spPr>
            <a:xfrm>
              <a:off x="4810941" y="5911594"/>
              <a:ext cx="2863243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4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Смачно і корисно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0B709C77-4189-4914-AA17-BA2CCE30E439}"/>
              </a:ext>
            </a:extLst>
          </p:cNvPr>
          <p:cNvSpPr txBox="1"/>
          <p:nvPr/>
        </p:nvSpPr>
        <p:spPr>
          <a:xfrm>
            <a:off x="2159202" y="2552222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https://www.youtube.com/watch?v=wclg5gcd2y4</a:t>
            </a:r>
          </a:p>
        </p:txBody>
      </p:sp>
      <p:pic>
        <p:nvPicPr>
          <p:cNvPr id="15" name="Picture 2" descr="Bogdana Betliemskaya on Behance">
            <a:extLst>
              <a:ext uri="{FF2B5EF4-FFF2-40B4-BE49-F238E27FC236}">
                <a16:creationId xmlns:a16="http://schemas.microsoft.com/office/drawing/2014/main" id="{D967DA18-093E-4A99-98FD-F10759159A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>
            <a:off x="922913" y="4100535"/>
            <a:ext cx="1394103" cy="171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Bogdana Betliemskaya on Behance">
            <a:extLst>
              <a:ext uri="{FF2B5EF4-FFF2-40B4-BE49-F238E27FC236}">
                <a16:creationId xmlns:a16="http://schemas.microsoft.com/office/drawing/2014/main" id="{C4CA785B-C10D-4F38-9544-048D564DC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807427" y="523307"/>
            <a:ext cx="1150769" cy="1853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89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5533843" y="402059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err="1">
                <a:solidFill>
                  <a:srgbClr val="FFFF00"/>
                </a:solidFill>
              </a:rPr>
              <a:t>Руханка</a:t>
            </a:r>
            <a:endParaRPr lang="uk-UA" sz="3200" dirty="0">
              <a:solidFill>
                <a:srgbClr val="FFFF00"/>
              </a:solidFill>
            </a:endParaRPr>
          </a:p>
        </p:txBody>
      </p:sp>
      <p:pic>
        <p:nvPicPr>
          <p:cNvPr id="5" name="Picture 2" descr="Bogdana Betliemskaya on Behance">
            <a:extLst>
              <a:ext uri="{FF2B5EF4-FFF2-40B4-BE49-F238E27FC236}">
                <a16:creationId xmlns:a16="http://schemas.microsoft.com/office/drawing/2014/main" id="{8DB5449B-430F-47B5-A79E-EC6BE09FB7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9290649" y="3835217"/>
            <a:ext cx="2395440" cy="29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Bogdana Betliemskaya on Behance">
            <a:extLst>
              <a:ext uri="{FF2B5EF4-FFF2-40B4-BE49-F238E27FC236}">
                <a16:creationId xmlns:a16="http://schemas.microsoft.com/office/drawing/2014/main" id="{C358D14C-44C1-49F5-AF30-6289EEDB46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983411" y="4177465"/>
            <a:ext cx="1621765" cy="261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5659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3278039" y="402059"/>
            <a:ext cx="7975118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Робота в зошиті «Як ми сприймаємо їжу?»</a:t>
            </a:r>
            <a:endParaRPr lang="uk-UA" sz="3200" dirty="0">
              <a:solidFill>
                <a:srgbClr val="FFFF00"/>
              </a:solidFill>
            </a:endParaRPr>
          </a:p>
        </p:txBody>
      </p:sp>
      <p:pic>
        <p:nvPicPr>
          <p:cNvPr id="9" name="Picture 2" descr="Bogdana Betliemskaya on Behance">
            <a:extLst>
              <a:ext uri="{FF2B5EF4-FFF2-40B4-BE49-F238E27FC236}">
                <a16:creationId xmlns:a16="http://schemas.microsoft.com/office/drawing/2014/main" id="{95BEF812-8A14-4C34-B82D-B1B573D8F8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9290649" y="3835217"/>
            <a:ext cx="2395440" cy="29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Bogdana Betliemskaya on Behance">
            <a:extLst>
              <a:ext uri="{FF2B5EF4-FFF2-40B4-BE49-F238E27FC236}">
                <a16:creationId xmlns:a16="http://schemas.microsoft.com/office/drawing/2014/main" id="{0C375FCF-EBFB-4D0F-8038-19C8C1EC20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983411" y="4177465"/>
            <a:ext cx="1621765" cy="261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AE9748C-1477-4900-8F2B-D2B3E785FC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2887" y="921717"/>
            <a:ext cx="5314272" cy="582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662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3234907" y="238157"/>
            <a:ext cx="7975118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Робота в зошиті «Як ми сприймаємо їжу?»</a:t>
            </a:r>
            <a:endParaRPr lang="uk-UA" sz="3200" dirty="0">
              <a:solidFill>
                <a:srgbClr val="FFFF00"/>
              </a:solidFill>
            </a:endParaRPr>
          </a:p>
        </p:txBody>
      </p:sp>
      <p:pic>
        <p:nvPicPr>
          <p:cNvPr id="3" name="Picture 2" descr="Bogdana Betliemskaya on Behance">
            <a:extLst>
              <a:ext uri="{FF2B5EF4-FFF2-40B4-BE49-F238E27FC236}">
                <a16:creationId xmlns:a16="http://schemas.microsoft.com/office/drawing/2014/main" id="{66DF035C-5D95-4F24-B576-194B9FE773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9290649" y="3835217"/>
            <a:ext cx="2395440" cy="29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Bogdana Betliemskaya on Behance">
            <a:extLst>
              <a:ext uri="{FF2B5EF4-FFF2-40B4-BE49-F238E27FC236}">
                <a16:creationId xmlns:a16="http://schemas.microsoft.com/office/drawing/2014/main" id="{30E17390-1A45-4ED0-B4A4-13BF85F07F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983411" y="4177465"/>
            <a:ext cx="1621765" cy="261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7C4504C-3D1F-49BF-AEE7-6D94EE1C02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879" b="1531"/>
          <a:stretch/>
        </p:blipFill>
        <p:spPr>
          <a:xfrm>
            <a:off x="3121376" y="785004"/>
            <a:ext cx="5635800" cy="6003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012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5533843" y="402059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</a:rPr>
              <a:t>Загадка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3E267-C3E1-4B6B-9A69-B9BBCBF685EF}"/>
              </a:ext>
            </a:extLst>
          </p:cNvPr>
          <p:cNvSpPr txBox="1"/>
          <p:nvPr/>
        </p:nvSpPr>
        <p:spPr>
          <a:xfrm>
            <a:off x="3047281" y="3105835"/>
            <a:ext cx="60945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https://abetka-healthykids.com.ua/video-lessons/smachno-j-korysno-dvi-skladovi-zdorovogo-harchuvannja</a:t>
            </a:r>
            <a:endParaRPr lang="uk-UA" dirty="0"/>
          </a:p>
        </p:txBody>
      </p:sp>
      <p:pic>
        <p:nvPicPr>
          <p:cNvPr id="7" name="Picture 2" descr="Bogdana Betliemskaya on Behance">
            <a:extLst>
              <a:ext uri="{FF2B5EF4-FFF2-40B4-BE49-F238E27FC236}">
                <a16:creationId xmlns:a16="http://schemas.microsoft.com/office/drawing/2014/main" id="{C64BB045-8E29-45EE-BB9A-24732F4749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9290649" y="3835217"/>
            <a:ext cx="2395440" cy="29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ogdana Betliemskaya on Behance">
            <a:extLst>
              <a:ext uri="{FF2B5EF4-FFF2-40B4-BE49-F238E27FC236}">
                <a16:creationId xmlns:a16="http://schemas.microsoft.com/office/drawing/2014/main" id="{C96D297D-B501-4C62-9AC5-6B0A8A18B5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983411" y="4177465"/>
            <a:ext cx="1621765" cy="261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629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5533843" y="402059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Проблемне запитання :</a:t>
            </a:r>
            <a:endParaRPr lang="uk-UA" sz="3200" dirty="0">
              <a:solidFill>
                <a:srgbClr val="FFFF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392897-ECED-45F0-802D-8FCB96C607F3}"/>
              </a:ext>
            </a:extLst>
          </p:cNvPr>
          <p:cNvSpPr txBox="1"/>
          <p:nvPr/>
        </p:nvSpPr>
        <p:spPr>
          <a:xfrm>
            <a:off x="1176787" y="850633"/>
            <a:ext cx="7915455" cy="752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 algn="just">
              <a:lnSpc>
                <a:spcPct val="150000"/>
              </a:lnSpc>
              <a:spcAft>
                <a:spcPts val="800"/>
              </a:spcAft>
            </a:pPr>
            <a:r>
              <a:rPr lang="uk-UA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</a:t>
            </a:r>
            <a:r>
              <a:rPr lang="uk-UA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 же зробити корисну їжу смачною ? </a:t>
            </a:r>
            <a:endParaRPr lang="uk-UA" sz="3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Bogdana Betliemskaya on Behance">
            <a:extLst>
              <a:ext uri="{FF2B5EF4-FFF2-40B4-BE49-F238E27FC236}">
                <a16:creationId xmlns:a16="http://schemas.microsoft.com/office/drawing/2014/main" id="{FB15E256-8544-433C-8F1C-63FF4E7A44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9484025" y="3783458"/>
            <a:ext cx="2395440" cy="29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Bogdana Betliemskaya on Behance">
            <a:extLst>
              <a:ext uri="{FF2B5EF4-FFF2-40B4-BE49-F238E27FC236}">
                <a16:creationId xmlns:a16="http://schemas.microsoft.com/office/drawing/2014/main" id="{61D12A5F-8223-428A-8F1C-05BB45718A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1176787" y="4125706"/>
            <a:ext cx="1621765" cy="261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22351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3E8B7051-6C15-43F0-BD57-36EB0AC5BCDE}"/>
              </a:ext>
            </a:extLst>
          </p:cNvPr>
          <p:cNvSpPr/>
          <p:nvPr/>
        </p:nvSpPr>
        <p:spPr>
          <a:xfrm>
            <a:off x="5533843" y="393433"/>
            <a:ext cx="5719313" cy="4485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>
                <a:solidFill>
                  <a:srgbClr val="FFFF00"/>
                </a:solidFill>
                <a:effectLst/>
                <a:ea typeface="Calibri" panose="020F0502020204030204" pitchFamily="34" charset="0"/>
              </a:rPr>
              <a:t>Гра «Поліпшення смаку »</a:t>
            </a:r>
            <a:endParaRPr lang="uk-UA" sz="3200" dirty="0">
              <a:solidFill>
                <a:srgbClr val="FFFF00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7AF90BF-D147-4123-B874-7FF34041D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431" y="965887"/>
            <a:ext cx="7134774" cy="5714341"/>
          </a:xfrm>
          <a:prstGeom prst="rect">
            <a:avLst/>
          </a:prstGeom>
        </p:spPr>
      </p:pic>
      <p:pic>
        <p:nvPicPr>
          <p:cNvPr id="10" name="Picture 2" descr="Bogdana Betliemskaya on Behance">
            <a:extLst>
              <a:ext uri="{FF2B5EF4-FFF2-40B4-BE49-F238E27FC236}">
                <a16:creationId xmlns:a16="http://schemas.microsoft.com/office/drawing/2014/main" id="{C9C484B1-6019-4349-AC05-67FA1CD26F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0" t="9460" r="-716" b="11423"/>
          <a:stretch/>
        </p:blipFill>
        <p:spPr bwMode="auto">
          <a:xfrm flipH="1">
            <a:off x="9290649" y="3835217"/>
            <a:ext cx="2395440" cy="29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Bogdana Betliemskaya on Behance">
            <a:extLst>
              <a:ext uri="{FF2B5EF4-FFF2-40B4-BE49-F238E27FC236}">
                <a16:creationId xmlns:a16="http://schemas.microsoft.com/office/drawing/2014/main" id="{C6000671-0F68-485F-A8E9-0FA524DC7C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13739" r="57463" b="6973"/>
          <a:stretch/>
        </p:blipFill>
        <p:spPr bwMode="auto">
          <a:xfrm>
            <a:off x="983411" y="4177465"/>
            <a:ext cx="1621765" cy="261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354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78B6C8D2-4473-4390-BFBB-49DE05E8489C}"/>
              </a:ext>
            </a:extLst>
          </p:cNvPr>
          <p:cNvSpPr txBox="1">
            <a:spLocks/>
          </p:cNvSpPr>
          <p:nvPr/>
        </p:nvSpPr>
        <p:spPr>
          <a:xfrm>
            <a:off x="2195580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CB91F84-FC9D-4A36-8A66-32A74E31D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756" y="2268582"/>
            <a:ext cx="6600688" cy="4047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642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256</Words>
  <Application>Microsoft Office PowerPoint</Application>
  <PresentationFormat>Широкоэкранный</PresentationFormat>
  <Paragraphs>47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Тема Office</vt:lpstr>
      <vt:lpstr>Способи поліпшення смаку корисних продуктів</vt:lpstr>
      <vt:lpstr>Презентация PowerPoint</vt:lpstr>
      <vt:lpstr>«Я люблю їсти… тому, що ....»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Способи поліпшення смаку корисних продуктів</dc:title>
  <dc:creator>Admin</dc:creator>
  <cp:lastModifiedBy>Admin</cp:lastModifiedBy>
  <cp:revision>2</cp:revision>
  <dcterms:created xsi:type="dcterms:W3CDTF">2023-04-20T10:19:47Z</dcterms:created>
  <dcterms:modified xsi:type="dcterms:W3CDTF">2023-04-20T11:18:13Z</dcterms:modified>
</cp:coreProperties>
</file>