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5" r:id="rId4"/>
    <p:sldId id="266" r:id="rId5"/>
    <p:sldId id="267" r:id="rId6"/>
    <p:sldId id="261" r:id="rId7"/>
    <p:sldId id="262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D53B"/>
    <a:srgbClr val="FFB265"/>
    <a:srgbClr val="FFFF66"/>
    <a:srgbClr val="B7D214"/>
    <a:srgbClr val="D7EE4C"/>
    <a:srgbClr val="68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D5F91-5ECB-48D5-A6D4-5F15B84E01B0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9D599-BACA-4D0B-960F-8959CDDFC7A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8625B-FA59-4B10-98AD-D83C02540FD0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A528F-5065-42D9-BF7F-497120B7200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4E5AB-33A6-47A3-B777-A5F1CEDDCE73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3AFDD-4B6F-48B5-BA19-9D0D0F4841E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0C393-160F-4738-B644-D76878EDC44D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11FF2-EDE0-420F-8A97-FB9CC9CF5F6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A92F2-F29E-4BE2-A25E-AE09362EE26D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15539-9043-4587-8002-70BBE2C86D2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37BE6-0463-4794-BEA6-AE8BDA4FC0EB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394E2-8361-4558-AD80-71BB666A737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489F3-3A4D-4EDC-A2A1-8C24B39C2D65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10BEF-8AB1-4321-9453-328EDF89AF0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02A50-A348-46D3-B7A3-383D99006282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DDB5C-F692-4CCB-ADC5-121DFEBF7F6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D4035-E207-4E22-BB1F-2D0EF85B3EBF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3F4F-067F-42ED-AE39-6FABD2FF64A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EADC5-780E-43AC-AF2D-C7F664F8981F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190F-260F-4C56-94CF-3C3DFA411DA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3C0AD-82C7-48FF-B175-CF8AF58D28A7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85BD3-2C97-4CDA-9E6F-A9412A00487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B7D21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C7EEB2-6D03-4D54-AEC0-DD7304245C7A}" type="datetimeFigureOut">
              <a:rPr lang="ru-RU"/>
              <a:pPr>
                <a:defRPr/>
              </a:pPr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72C6FE-2B2B-41FF-BE72-A9C1654170C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 l="3920" r="153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WordArt 6"/>
          <p:cNvSpPr>
            <a:spLocks noChangeArrowheads="1" noChangeShapeType="1" noTextEdit="1"/>
          </p:cNvSpPr>
          <p:nvPr/>
        </p:nvSpPr>
        <p:spPr bwMode="auto">
          <a:xfrm>
            <a:off x="1476375" y="1700213"/>
            <a:ext cx="5688013" cy="115252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ru-RU" sz="3600" kern="10" spc="72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В </a:t>
            </a:r>
            <a:r>
              <a:rPr lang="ru-RU" sz="3600" kern="10" spc="720" dirty="0" err="1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світі</a:t>
            </a:r>
            <a:r>
              <a:rPr lang="ru-RU" sz="3600" kern="10" spc="72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ru-RU" sz="3600" kern="10" spc="720" dirty="0" err="1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казки</a:t>
            </a:r>
            <a:r>
              <a:rPr lang="ru-RU" sz="3600" kern="10" spc="72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ru-RU" sz="3600" kern="10" spc="720" dirty="0" err="1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чарівної</a:t>
            </a:r>
            <a:endParaRPr lang="ru-RU" sz="3600" kern="10" spc="720" dirty="0">
              <a:ln w="9525">
                <a:solidFill>
                  <a:srgbClr val="FF33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6" name="Group 10"/>
          <p:cNvGrpSpPr>
            <a:grpSpLocks/>
          </p:cNvGrpSpPr>
          <p:nvPr/>
        </p:nvGrpSpPr>
        <p:grpSpPr bwMode="auto">
          <a:xfrm>
            <a:off x="1582738" y="476250"/>
            <a:ext cx="5976937" cy="2808288"/>
            <a:chOff x="1156" y="799"/>
            <a:chExt cx="3765" cy="1769"/>
          </a:xfrm>
        </p:grpSpPr>
        <p:grpSp>
          <p:nvGrpSpPr>
            <p:cNvPr id="14340" name="Group 9"/>
            <p:cNvGrpSpPr>
              <a:grpSpLocks/>
            </p:cNvGrpSpPr>
            <p:nvPr/>
          </p:nvGrpSpPr>
          <p:grpSpPr bwMode="auto">
            <a:xfrm>
              <a:off x="1156" y="799"/>
              <a:ext cx="3765" cy="1769"/>
              <a:chOff x="997" y="2160"/>
              <a:chExt cx="3765" cy="1769"/>
            </a:xfrm>
          </p:grpSpPr>
          <p:sp>
            <p:nvSpPr>
              <p:cNvPr id="14342" name="Rectangle 6"/>
              <p:cNvSpPr>
                <a:spLocks noChangeArrowheads="1"/>
              </p:cNvSpPr>
              <p:nvPr/>
            </p:nvSpPr>
            <p:spPr bwMode="auto">
              <a:xfrm>
                <a:off x="997" y="2160"/>
                <a:ext cx="3765" cy="1769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343" name="Line 7"/>
              <p:cNvSpPr>
                <a:spLocks noChangeShapeType="1"/>
              </p:cNvSpPr>
              <p:nvPr/>
            </p:nvSpPr>
            <p:spPr bwMode="auto">
              <a:xfrm>
                <a:off x="102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4" name="Line 8"/>
              <p:cNvSpPr>
                <a:spLocks noChangeShapeType="1"/>
              </p:cNvSpPr>
              <p:nvPr/>
            </p:nvSpPr>
            <p:spPr bwMode="auto">
              <a:xfrm flipV="1">
                <a:off x="288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4341" name="TextBox 3"/>
            <p:cNvSpPr txBox="1">
              <a:spLocks noChangeArrowheads="1"/>
            </p:cNvSpPr>
            <p:nvPr/>
          </p:nvSpPr>
          <p:spPr bwMode="auto">
            <a:xfrm>
              <a:off x="1247" y="1480"/>
              <a:ext cx="3628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800">
                  <a:latin typeface="Calibri" pitchFamily="34" charset="0"/>
                </a:rPr>
                <a:t>Дуже засмучена. Мишка розбила яєчко, прийти не зможу.</a:t>
              </a:r>
            </a:p>
            <a:p>
              <a:endParaRPr lang="ru-RU" sz="2800">
                <a:latin typeface="Calibri" pitchFamily="34" charset="0"/>
              </a:endParaRPr>
            </a:p>
          </p:txBody>
        </p:sp>
      </p:grpSp>
      <p:pic>
        <p:nvPicPr>
          <p:cNvPr id="14338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3284538"/>
            <a:ext cx="3286125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31" name="Group 3"/>
          <p:cNvGrpSpPr>
            <a:grpSpLocks/>
          </p:cNvGrpSpPr>
          <p:nvPr/>
        </p:nvGrpSpPr>
        <p:grpSpPr bwMode="auto">
          <a:xfrm>
            <a:off x="1582738" y="476250"/>
            <a:ext cx="5976937" cy="2808288"/>
            <a:chOff x="1156" y="799"/>
            <a:chExt cx="3765" cy="1769"/>
          </a:xfrm>
        </p:grpSpPr>
        <p:grpSp>
          <p:nvGrpSpPr>
            <p:cNvPr id="15364" name="Group 4"/>
            <p:cNvGrpSpPr>
              <a:grpSpLocks/>
            </p:cNvGrpSpPr>
            <p:nvPr/>
          </p:nvGrpSpPr>
          <p:grpSpPr bwMode="auto">
            <a:xfrm>
              <a:off x="1156" y="799"/>
              <a:ext cx="3765" cy="1769"/>
              <a:chOff x="997" y="2160"/>
              <a:chExt cx="3765" cy="1769"/>
            </a:xfrm>
          </p:grpSpPr>
          <p:sp>
            <p:nvSpPr>
              <p:cNvPr id="15366" name="Rectangle 5"/>
              <p:cNvSpPr>
                <a:spLocks noChangeArrowheads="1"/>
              </p:cNvSpPr>
              <p:nvPr/>
            </p:nvSpPr>
            <p:spPr bwMode="auto">
              <a:xfrm>
                <a:off x="997" y="2160"/>
                <a:ext cx="3765" cy="1769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367" name="Line 6"/>
              <p:cNvSpPr>
                <a:spLocks noChangeShapeType="1"/>
              </p:cNvSpPr>
              <p:nvPr/>
            </p:nvSpPr>
            <p:spPr bwMode="auto">
              <a:xfrm>
                <a:off x="102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368" name="Line 7"/>
              <p:cNvSpPr>
                <a:spLocks noChangeShapeType="1"/>
              </p:cNvSpPr>
              <p:nvPr/>
            </p:nvSpPr>
            <p:spPr bwMode="auto">
              <a:xfrm flipV="1">
                <a:off x="288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5365" name="TextBox 3"/>
            <p:cNvSpPr txBox="1">
              <a:spLocks noChangeArrowheads="1"/>
            </p:cNvSpPr>
            <p:nvPr/>
          </p:nvSpPr>
          <p:spPr bwMode="auto">
            <a:xfrm>
              <a:off x="1247" y="1480"/>
              <a:ext cx="3628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>
                  <a:latin typeface="Calibri" pitchFamily="34" charset="0"/>
                </a:rPr>
                <a:t>З`їв семеро козенят.</a:t>
              </a:r>
              <a:endParaRPr lang="en-US" sz="2800">
                <a:latin typeface="Calibri" pitchFamily="34" charset="0"/>
              </a:endParaRPr>
            </a:p>
            <a:p>
              <a:pPr algn="ctr"/>
              <a:r>
                <a:rPr lang="ru-RU" sz="2800">
                  <a:latin typeface="Calibri" pitchFamily="34" charset="0"/>
                </a:rPr>
                <a:t>Болить живіт.</a:t>
              </a:r>
              <a:endParaRPr lang="uk-UA" sz="2800">
                <a:latin typeface="Calibri" pitchFamily="34" charset="0"/>
              </a:endParaRPr>
            </a:p>
            <a:p>
              <a:endParaRPr lang="ru-RU" sz="2800">
                <a:latin typeface="Calibri" pitchFamily="34" charset="0"/>
              </a:endParaRPr>
            </a:p>
          </p:txBody>
        </p:sp>
      </p:grpSp>
      <p:pic>
        <p:nvPicPr>
          <p:cNvPr id="22538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1788" y="3213100"/>
            <a:ext cx="340042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1582738" y="476250"/>
            <a:ext cx="5976937" cy="2881313"/>
            <a:chOff x="1156" y="799"/>
            <a:chExt cx="3765" cy="1815"/>
          </a:xfrm>
        </p:grpSpPr>
        <p:grpSp>
          <p:nvGrpSpPr>
            <p:cNvPr id="16388" name="Group 4"/>
            <p:cNvGrpSpPr>
              <a:grpSpLocks/>
            </p:cNvGrpSpPr>
            <p:nvPr/>
          </p:nvGrpSpPr>
          <p:grpSpPr bwMode="auto">
            <a:xfrm>
              <a:off x="1156" y="799"/>
              <a:ext cx="3765" cy="1769"/>
              <a:chOff x="997" y="2160"/>
              <a:chExt cx="3765" cy="1769"/>
            </a:xfrm>
          </p:grpSpPr>
          <p:sp>
            <p:nvSpPr>
              <p:cNvPr id="16390" name="Rectangle 5"/>
              <p:cNvSpPr>
                <a:spLocks noChangeArrowheads="1"/>
              </p:cNvSpPr>
              <p:nvPr/>
            </p:nvSpPr>
            <p:spPr bwMode="auto">
              <a:xfrm>
                <a:off x="997" y="2160"/>
                <a:ext cx="3765" cy="1769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391" name="Line 6"/>
              <p:cNvSpPr>
                <a:spLocks noChangeShapeType="1"/>
              </p:cNvSpPr>
              <p:nvPr/>
            </p:nvSpPr>
            <p:spPr bwMode="auto">
              <a:xfrm>
                <a:off x="102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2" name="Line 7"/>
              <p:cNvSpPr>
                <a:spLocks noChangeShapeType="1"/>
              </p:cNvSpPr>
              <p:nvPr/>
            </p:nvSpPr>
            <p:spPr bwMode="auto">
              <a:xfrm flipV="1">
                <a:off x="288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6389" name="TextBox 3"/>
            <p:cNvSpPr txBox="1">
              <a:spLocks noChangeArrowheads="1"/>
            </p:cNvSpPr>
            <p:nvPr/>
          </p:nvSpPr>
          <p:spPr bwMode="auto">
            <a:xfrm>
              <a:off x="1247" y="1480"/>
              <a:ext cx="3628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>
                  <a:latin typeface="Calibri" pitchFamily="34" charset="0"/>
                </a:rPr>
                <a:t>Від дідуся втік, від бабусі втік, </a:t>
              </a:r>
              <a:endParaRPr lang="en-US" sz="2800">
                <a:latin typeface="Calibri" pitchFamily="34" charset="0"/>
              </a:endParaRPr>
            </a:p>
            <a:p>
              <a:pPr algn="ctr"/>
              <a:r>
                <a:rPr lang="ru-RU" sz="2800">
                  <a:latin typeface="Calibri" pitchFamily="34" charset="0"/>
                </a:rPr>
                <a:t>а лисичка відпускати не хоче.</a:t>
              </a:r>
            </a:p>
            <a:p>
              <a:pPr algn="ctr"/>
              <a:endParaRPr lang="uk-UA" sz="2800">
                <a:latin typeface="Calibri" pitchFamily="34" charset="0"/>
              </a:endParaRPr>
            </a:p>
            <a:p>
              <a:endParaRPr lang="ru-RU" sz="2800">
                <a:latin typeface="Calibri" pitchFamily="34" charset="0"/>
              </a:endParaRPr>
            </a:p>
          </p:txBody>
        </p:sp>
      </p:grpSp>
      <p:pic>
        <p:nvPicPr>
          <p:cNvPr id="23562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3429000"/>
            <a:ext cx="3338512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579" name="Group 3"/>
          <p:cNvGrpSpPr>
            <a:grpSpLocks/>
          </p:cNvGrpSpPr>
          <p:nvPr/>
        </p:nvGrpSpPr>
        <p:grpSpPr bwMode="auto">
          <a:xfrm>
            <a:off x="1582738" y="476250"/>
            <a:ext cx="5868987" cy="2520950"/>
            <a:chOff x="1156" y="799"/>
            <a:chExt cx="3765" cy="1769"/>
          </a:xfrm>
        </p:grpSpPr>
        <p:grpSp>
          <p:nvGrpSpPr>
            <p:cNvPr id="17412" name="Group 4"/>
            <p:cNvGrpSpPr>
              <a:grpSpLocks/>
            </p:cNvGrpSpPr>
            <p:nvPr/>
          </p:nvGrpSpPr>
          <p:grpSpPr bwMode="auto">
            <a:xfrm>
              <a:off x="1156" y="799"/>
              <a:ext cx="3765" cy="1769"/>
              <a:chOff x="997" y="2160"/>
              <a:chExt cx="3765" cy="1769"/>
            </a:xfrm>
          </p:grpSpPr>
          <p:sp>
            <p:nvSpPr>
              <p:cNvPr id="17414" name="Rectangle 5"/>
              <p:cNvSpPr>
                <a:spLocks noChangeArrowheads="1"/>
              </p:cNvSpPr>
              <p:nvPr/>
            </p:nvSpPr>
            <p:spPr bwMode="auto">
              <a:xfrm>
                <a:off x="997" y="2160"/>
                <a:ext cx="3765" cy="1769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415" name="Line 6"/>
              <p:cNvSpPr>
                <a:spLocks noChangeShapeType="1"/>
              </p:cNvSpPr>
              <p:nvPr/>
            </p:nvSpPr>
            <p:spPr bwMode="auto">
              <a:xfrm>
                <a:off x="102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16" name="Line 7"/>
              <p:cNvSpPr>
                <a:spLocks noChangeShapeType="1"/>
              </p:cNvSpPr>
              <p:nvPr/>
            </p:nvSpPr>
            <p:spPr bwMode="auto">
              <a:xfrm flipV="1">
                <a:off x="2880" y="2160"/>
                <a:ext cx="1860" cy="454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7413" name="TextBox 3"/>
            <p:cNvSpPr txBox="1">
              <a:spLocks noChangeArrowheads="1"/>
            </p:cNvSpPr>
            <p:nvPr/>
          </p:nvSpPr>
          <p:spPr bwMode="auto">
            <a:xfrm>
              <a:off x="1247" y="1480"/>
              <a:ext cx="3628" cy="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>
                  <a:latin typeface="Calibri" pitchFamily="34" charset="0"/>
                </a:rPr>
                <a:t>Ніяк не витягнемо ріпку, тому прибути не зможемо.</a:t>
              </a:r>
              <a:endParaRPr lang="uk-UA" sz="2800">
                <a:latin typeface="Calibri" pitchFamily="34" charset="0"/>
              </a:endParaRPr>
            </a:p>
            <a:p>
              <a:endParaRPr lang="ru-RU" sz="2800">
                <a:latin typeface="Calibri" pitchFamily="34" charset="0"/>
              </a:endParaRPr>
            </a:p>
          </p:txBody>
        </p:sp>
      </p:grpSp>
      <p:pic>
        <p:nvPicPr>
          <p:cNvPr id="24586" name="Picture 2"/>
          <p:cNvPicPr>
            <a:picLocks noChangeAspect="1" noChangeArrowheads="1"/>
          </p:cNvPicPr>
          <p:nvPr/>
        </p:nvPicPr>
        <p:blipFill>
          <a:blip r:embed="rId3"/>
          <a:srcRect t="15971" b="8647"/>
          <a:stretch>
            <a:fillRect/>
          </a:stretch>
        </p:blipFill>
        <p:spPr bwMode="auto">
          <a:xfrm>
            <a:off x="827088" y="3328988"/>
            <a:ext cx="7488237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 r="7227"/>
          <a:stretch>
            <a:fillRect/>
          </a:stretch>
        </p:blipFill>
        <p:spPr bwMode="auto">
          <a:xfrm>
            <a:off x="0" y="0"/>
            <a:ext cx="9144000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5" descr="68416626_w640_h640_prom9s1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1300" y="260350"/>
            <a:ext cx="61214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492500" y="3789363"/>
            <a:ext cx="21590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ru-RU" sz="3200" b="1">
                <a:solidFill>
                  <a:srgbClr val="68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Загублені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uk-UA" sz="3200" b="1">
                <a:solidFill>
                  <a:srgbClr val="68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речі</a:t>
            </a:r>
            <a:endParaRPr lang="ru-RU" sz="3200" b="1">
              <a:solidFill>
                <a:srgbClr val="68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38090_html_m5d4942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0"/>
            <a:ext cx="8424863" cy="67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/>
          </p:cNvSpPr>
          <p:nvPr/>
        </p:nvSpPr>
        <p:spPr bwMode="auto">
          <a:xfrm>
            <a:off x="457200" y="404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Оголошення теми, мети</a:t>
            </a:r>
            <a:br>
              <a:rPr lang="ru-RU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</a:br>
            <a:r>
              <a:rPr lang="ru-RU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і завдань уроку</a:t>
            </a:r>
          </a:p>
        </p:txBody>
      </p:sp>
      <p:pic>
        <p:nvPicPr>
          <p:cNvPr id="20482" name="Picture 8" descr="94599318_1_PERSONAZHI__kopiy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50" t="67276" r="71907" b="3912"/>
          <a:stretch>
            <a:fillRect/>
          </a:stretch>
        </p:blipFill>
        <p:spPr bwMode="auto">
          <a:xfrm>
            <a:off x="2268538" y="5084763"/>
            <a:ext cx="172720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9" descr="94599318_1_PERSONAZHI__kopiy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915" t="41920" r="46764" b="32724"/>
          <a:stretch>
            <a:fillRect/>
          </a:stretch>
        </p:blipFill>
        <p:spPr bwMode="auto">
          <a:xfrm>
            <a:off x="4572000" y="5229225"/>
            <a:ext cx="1728788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0" descr="Малюнок-до-уроку-№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25" t="55070" r="45799"/>
          <a:stretch>
            <a:fillRect/>
          </a:stretch>
        </p:blipFill>
        <p:spPr bwMode="auto">
          <a:xfrm>
            <a:off x="3779838" y="3429000"/>
            <a:ext cx="185896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2" descr="94598697_large_6_PERSONAZHI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059" t="28055" r="11070" b="6110"/>
          <a:stretch>
            <a:fillRect/>
          </a:stretch>
        </p:blipFill>
        <p:spPr bwMode="auto">
          <a:xfrm>
            <a:off x="5580063" y="1484313"/>
            <a:ext cx="26082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6" name="Group 18"/>
          <p:cNvGrpSpPr>
            <a:grpSpLocks/>
          </p:cNvGrpSpPr>
          <p:nvPr/>
        </p:nvGrpSpPr>
        <p:grpSpPr bwMode="auto">
          <a:xfrm>
            <a:off x="6877050" y="4292600"/>
            <a:ext cx="1755775" cy="2333625"/>
            <a:chOff x="4150" y="2568"/>
            <a:chExt cx="1106" cy="1470"/>
          </a:xfrm>
        </p:grpSpPr>
        <p:sp>
          <p:nvSpPr>
            <p:cNvPr id="20489" name="Oval 17"/>
            <p:cNvSpPr>
              <a:spLocks noChangeArrowheads="1"/>
            </p:cNvSpPr>
            <p:nvPr/>
          </p:nvSpPr>
          <p:spPr bwMode="auto">
            <a:xfrm>
              <a:off x="4740" y="3249"/>
              <a:ext cx="318" cy="40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20490" name="Group 16"/>
            <p:cNvGrpSpPr>
              <a:grpSpLocks/>
            </p:cNvGrpSpPr>
            <p:nvPr/>
          </p:nvGrpSpPr>
          <p:grpSpPr bwMode="auto">
            <a:xfrm>
              <a:off x="4150" y="2568"/>
              <a:ext cx="1106" cy="1470"/>
              <a:chOff x="4513" y="2750"/>
              <a:chExt cx="1106" cy="1470"/>
            </a:xfrm>
          </p:grpSpPr>
          <p:sp>
            <p:nvSpPr>
              <p:cNvPr id="20491" name="Oval 15"/>
              <p:cNvSpPr>
                <a:spLocks noChangeArrowheads="1"/>
              </p:cNvSpPr>
              <p:nvPr/>
            </p:nvSpPr>
            <p:spPr bwMode="auto">
              <a:xfrm>
                <a:off x="4876" y="2931"/>
                <a:ext cx="182" cy="136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20492" name="Picture 6" descr="94599318_1_PERSONAZHI__kopiya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73515" t="50000"/>
              <a:stretch>
                <a:fillRect/>
              </a:stretch>
            </p:blipFill>
            <p:spPr bwMode="auto">
              <a:xfrm>
                <a:off x="4513" y="2750"/>
                <a:ext cx="1106" cy="1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0487" name="Picture 13" descr="94598694_large_5_PERSONAZHI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10" t="30373" r="56491" b="4964"/>
          <a:stretch>
            <a:fillRect/>
          </a:stretch>
        </p:blipFill>
        <p:spPr bwMode="auto">
          <a:xfrm>
            <a:off x="1692275" y="1628775"/>
            <a:ext cx="2430463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7" descr="94599318_1_PERSONAZHI__kopiya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312" t="52432" r="2744" b="4578"/>
          <a:stretch>
            <a:fillRect/>
          </a:stretch>
        </p:blipFill>
        <p:spPr bwMode="auto">
          <a:xfrm>
            <a:off x="0" y="2924175"/>
            <a:ext cx="2278063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7" descr="Картинки по запросу пекарь лепит"/>
          <p:cNvPicPr>
            <a:picLocks noChangeAspect="1" noChangeArrowheads="1"/>
          </p:cNvPicPr>
          <p:nvPr/>
        </p:nvPicPr>
        <p:blipFill>
          <a:blip r:embed="rId2"/>
          <a:srcRect r="7253"/>
          <a:stretch>
            <a:fillRect/>
          </a:stretch>
        </p:blipFill>
        <p:spPr bwMode="auto">
          <a:xfrm>
            <a:off x="4356100" y="3017838"/>
            <a:ext cx="4608513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9" descr="Картинки по запросу повар лепит"/>
          <p:cNvPicPr>
            <a:picLocks noChangeAspect="1" noChangeArrowheads="1"/>
          </p:cNvPicPr>
          <p:nvPr/>
        </p:nvPicPr>
        <p:blipFill>
          <a:blip r:embed="rId3"/>
          <a:srcRect t="26405" b="1563"/>
          <a:stretch>
            <a:fillRect/>
          </a:stretch>
        </p:blipFill>
        <p:spPr bwMode="auto">
          <a:xfrm>
            <a:off x="250825" y="188913"/>
            <a:ext cx="40576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1042988" y="4619625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/>
              <a:t>Пекар</a:t>
            </a:r>
            <a:endParaRPr lang="ru-RU" sz="2800"/>
          </a:p>
        </p:txBody>
      </p:sp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6011863" y="2493963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/>
              <a:t>Кухар</a:t>
            </a: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Картинки по запросу скульптор лепит"/>
          <p:cNvPicPr>
            <a:picLocks noChangeAspect="1" noChangeArrowheads="1"/>
          </p:cNvPicPr>
          <p:nvPr/>
        </p:nvPicPr>
        <p:blipFill>
          <a:blip r:embed="rId2"/>
          <a:srcRect l="15831" r="9360"/>
          <a:stretch>
            <a:fillRect/>
          </a:stretch>
        </p:blipFill>
        <p:spPr bwMode="auto">
          <a:xfrm>
            <a:off x="107950" y="73025"/>
            <a:ext cx="4464050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7" descr="Картинки по запросу гончар лепи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2997200"/>
            <a:ext cx="4932362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900113" y="3462338"/>
            <a:ext cx="215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/>
              <a:t>Скульптор</a:t>
            </a:r>
            <a:endParaRPr lang="ru-RU" sz="2800"/>
          </a:p>
        </p:txBody>
      </p:sp>
      <p:sp>
        <p:nvSpPr>
          <p:cNvPr id="22532" name="TextBox 4"/>
          <p:cNvSpPr txBox="1">
            <a:spLocks noChangeArrowheads="1"/>
          </p:cNvSpPr>
          <p:nvPr/>
        </p:nvSpPr>
        <p:spPr bwMode="auto">
          <a:xfrm>
            <a:off x="5940425" y="2451100"/>
            <a:ext cx="18002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/>
              <a:t>Гончар</a:t>
            </a: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Правила з техніки безпеки</a:t>
            </a:r>
            <a:endParaRPr lang="ru-RU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3554" name="Rectangle 5"/>
          <p:cNvSpPr>
            <a:spLocks noGrp="1"/>
          </p:cNvSpPr>
          <p:nvPr>
            <p:ph type="body" idx="1"/>
          </p:nvPr>
        </p:nvSpPr>
        <p:spPr>
          <a:xfrm>
            <a:off x="682625" y="1341438"/>
            <a:ext cx="7777163" cy="3671887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Працювати охайно.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Економно витрачати матеріал.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Бути обережним з інструментами.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Виконувати завдання спокійно.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Цінувати кожну хвилину робочого часу.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mtClean="0"/>
              <a:t>Прибрати робоче місце після </a:t>
            </a:r>
            <a:br>
              <a:rPr lang="uk-UA" smtClean="0"/>
            </a:br>
            <a:r>
              <a:rPr lang="uk-UA" smtClean="0"/>
              <a:t>уроку.</a:t>
            </a:r>
            <a:endParaRPr lang="ru-RU" smtClean="0"/>
          </a:p>
        </p:txBody>
      </p:sp>
      <p:grpSp>
        <p:nvGrpSpPr>
          <p:cNvPr id="23555" name="Group 16"/>
          <p:cNvGrpSpPr>
            <a:grpSpLocks/>
          </p:cNvGrpSpPr>
          <p:nvPr/>
        </p:nvGrpSpPr>
        <p:grpSpPr bwMode="auto">
          <a:xfrm>
            <a:off x="6877050" y="4005263"/>
            <a:ext cx="1800225" cy="2665412"/>
            <a:chOff x="1927" y="2840"/>
            <a:chExt cx="1464" cy="2046"/>
          </a:xfrm>
        </p:grpSpPr>
        <p:sp>
          <p:nvSpPr>
            <p:cNvPr id="23556" name="Rectangle 15"/>
            <p:cNvSpPr>
              <a:spLocks noChangeArrowheads="1"/>
            </p:cNvSpPr>
            <p:nvPr/>
          </p:nvSpPr>
          <p:spPr bwMode="auto">
            <a:xfrm>
              <a:off x="2472" y="3158"/>
              <a:ext cx="408" cy="2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3557" name="Picture 14" descr="dzherri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1927" y="2840"/>
              <a:ext cx="1464" cy="20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Правила роботи з пластиліном</a:t>
            </a:r>
            <a:endParaRPr lang="ru-RU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323850" y="1196975"/>
            <a:ext cx="8229600" cy="501967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Розминати і розгортати пластилін потрібно на дощечці.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Розрізати пластилін стекою.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Невикористаний пластилін класти в </a:t>
            </a:r>
            <a:br>
              <a:rPr lang="uk-UA" sz="2600" smtClean="0"/>
            </a:br>
            <a:r>
              <a:rPr lang="uk-UA" sz="2600" smtClean="0"/>
              <a:t>клітинку упаковки.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Після завершення роботи з пластиліном </a:t>
            </a:r>
            <a:br>
              <a:rPr lang="uk-UA" sz="2600" smtClean="0"/>
            </a:br>
            <a:r>
              <a:rPr lang="uk-UA" sz="2600" smtClean="0"/>
              <a:t>витирати руки вологою серветкою.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Не бери пластилін до рота.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Не торкайся брудними руками обличчя, очей, одягу.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Не чіпай брудними руками зошити, книги, щоденник – скрізь будуть жирні плями.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eriod"/>
            </a:pPr>
            <a:r>
              <a:rPr lang="uk-UA" sz="2600" smtClean="0"/>
              <a:t>Поважай свою працю та працю своїх товаришів.</a:t>
            </a:r>
            <a:endParaRPr lang="ru-RU" sz="2600" smtClean="0"/>
          </a:p>
        </p:txBody>
      </p:sp>
      <p:grpSp>
        <p:nvGrpSpPr>
          <p:cNvPr id="24579" name="Group 8"/>
          <p:cNvGrpSpPr>
            <a:grpSpLocks/>
          </p:cNvGrpSpPr>
          <p:nvPr/>
        </p:nvGrpSpPr>
        <p:grpSpPr bwMode="auto">
          <a:xfrm flipH="1">
            <a:off x="7019925" y="1484313"/>
            <a:ext cx="1873250" cy="2881312"/>
            <a:chOff x="793" y="1570"/>
            <a:chExt cx="1498" cy="2223"/>
          </a:xfrm>
        </p:grpSpPr>
        <p:sp>
          <p:nvSpPr>
            <p:cNvPr id="24580" name="Rectangle 6"/>
            <p:cNvSpPr>
              <a:spLocks noChangeArrowheads="1"/>
            </p:cNvSpPr>
            <p:nvPr/>
          </p:nvSpPr>
          <p:spPr bwMode="auto">
            <a:xfrm rot="-973982">
              <a:off x="1090" y="1830"/>
              <a:ext cx="681" cy="3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4581" name="Picture 5" descr="Похожее изображение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93" y="1570"/>
              <a:ext cx="1498" cy="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Фізкультхвилинка</a:t>
            </a:r>
            <a:endParaRPr lang="ru-RU" sz="4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5602" name="Picture 5" descr="zaec2 коп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196975"/>
            <a:ext cx="5616575" cy="539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Практична робота</a:t>
            </a:r>
            <a:endParaRPr lang="ru-RU" sz="4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5163" y="4217988"/>
            <a:ext cx="3287712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2" descr="F:\Фадеэва\Рисунок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1404938"/>
            <a:ext cx="22098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35350" y="1376363"/>
            <a:ext cx="2798763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Рисунок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3238" y="3554413"/>
            <a:ext cx="2209800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9" descr="Рисунок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77050" y="4005263"/>
            <a:ext cx="2008188" cy="2490787"/>
          </a:xfrm>
          <a:prstGeom prst="rect">
            <a:avLst/>
          </a:prstGeom>
          <a:noFill/>
        </p:spPr>
      </p:pic>
      <p:pic>
        <p:nvPicPr>
          <p:cNvPr id="26634" name="Picture 10" descr="Рисунок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64388" y="1263650"/>
            <a:ext cx="1543050" cy="2597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" t="2769" r="53185" b="52571"/>
          <a:stretch>
            <a:fillRect/>
          </a:stretch>
        </p:blipFill>
        <p:spPr bwMode="auto">
          <a:xfrm rot="1373796">
            <a:off x="-1327727" y="-297234"/>
            <a:ext cx="11416577" cy="727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4"/>
          <p:cNvSpPr>
            <a:spLocks/>
          </p:cNvSpPr>
          <p:nvPr/>
        </p:nvSpPr>
        <p:spPr bwMode="auto">
          <a:xfrm>
            <a:off x="274424" y="-40727"/>
            <a:ext cx="8229600" cy="827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Фізкультхвилинка</a:t>
            </a:r>
            <a:endParaRPr lang="ru-RU" sz="44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7651" name="Picture 5" descr="images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2439" y="3068637"/>
            <a:ext cx="1882775" cy="225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722524" y="3493917"/>
            <a:ext cx="1439863" cy="1327150"/>
          </a:xfrm>
          <a:prstGeom prst="rect">
            <a:avLst/>
          </a:prstGeom>
          <a:noFill/>
        </p:spPr>
      </p:pic>
      <p:pic>
        <p:nvPicPr>
          <p:cNvPr id="27659" name="Picture 11" descr="Малюнок-до-уроку-№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799" t="56749"/>
          <a:stretch>
            <a:fillRect/>
          </a:stretch>
        </p:blipFill>
        <p:spPr bwMode="auto">
          <a:xfrm>
            <a:off x="5634780" y="1061815"/>
            <a:ext cx="1944688" cy="1920875"/>
          </a:xfrm>
          <a:prstGeom prst="rect">
            <a:avLst/>
          </a:prstGeom>
          <a:noFill/>
        </p:spPr>
      </p:pic>
      <p:pic>
        <p:nvPicPr>
          <p:cNvPr id="27660" name="Picture 12" descr="Малюнок-до-уроку-№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3394" r="54201"/>
          <a:stretch>
            <a:fillRect/>
          </a:stretch>
        </p:blipFill>
        <p:spPr bwMode="auto">
          <a:xfrm>
            <a:off x="4827609" y="4024501"/>
            <a:ext cx="1687512" cy="2127250"/>
          </a:xfrm>
          <a:prstGeom prst="rect">
            <a:avLst/>
          </a:prstGeom>
          <a:noFill/>
        </p:spPr>
      </p:pic>
      <p:pic>
        <p:nvPicPr>
          <p:cNvPr id="27661" name="Picture 13" descr="Малюнок-до-уроку-№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647" r="50000" b="46606"/>
          <a:stretch>
            <a:fillRect/>
          </a:stretch>
        </p:blipFill>
        <p:spPr bwMode="auto">
          <a:xfrm>
            <a:off x="3190460" y="1357959"/>
            <a:ext cx="1090613" cy="1368425"/>
          </a:xfrm>
          <a:prstGeom prst="rect">
            <a:avLst/>
          </a:prstGeom>
          <a:noFill/>
        </p:spPr>
      </p:pic>
      <p:grpSp>
        <p:nvGrpSpPr>
          <p:cNvPr id="5" name="Групувати 4"/>
          <p:cNvGrpSpPr/>
          <p:nvPr/>
        </p:nvGrpSpPr>
        <p:grpSpPr>
          <a:xfrm>
            <a:off x="6881018" y="2413367"/>
            <a:ext cx="1905000" cy="2447925"/>
            <a:chOff x="6881018" y="2413367"/>
            <a:chExt cx="1905000" cy="2447925"/>
          </a:xfrm>
        </p:grpSpPr>
        <p:sp>
          <p:nvSpPr>
            <p:cNvPr id="4" name="Овальна виноска 3"/>
            <p:cNvSpPr/>
            <p:nvPr/>
          </p:nvSpPr>
          <p:spPr>
            <a:xfrm>
              <a:off x="7530805" y="3265134"/>
              <a:ext cx="457200" cy="612648"/>
            </a:xfrm>
            <a:prstGeom prst="wedgeEllipseCallo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7663" name="Picture 15" descr="Похожее изображение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3000" t="5263" r="14084" b="5263"/>
            <a:stretch>
              <a:fillRect/>
            </a:stretch>
          </p:blipFill>
          <p:spPr bwMode="auto">
            <a:xfrm>
              <a:off x="6881018" y="2413367"/>
              <a:ext cx="1905000" cy="2447925"/>
            </a:xfrm>
            <a:prstGeom prst="rect">
              <a:avLst/>
            </a:prstGeom>
            <a:noFill/>
          </p:spPr>
        </p:pic>
      </p:grpSp>
      <p:pic>
        <p:nvPicPr>
          <p:cNvPr id="27665" name="Picture 17" descr="Картинки по запросу ведмедик малюнок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0701" y="1531144"/>
            <a:ext cx="2635250" cy="3074987"/>
          </a:xfrm>
          <a:prstGeom prst="rect">
            <a:avLst/>
          </a:prstGeom>
          <a:noFill/>
        </p:spPr>
      </p:pic>
      <p:pic>
        <p:nvPicPr>
          <p:cNvPr id="2" name="03. АНСАМБЛЬ МРIЯ - ПIСНЯ ПРО ДРУЖБУ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48930" y="5451475"/>
            <a:ext cx="609600" cy="609600"/>
          </a:xfrm>
          <a:prstGeom prst="rect">
            <a:avLst/>
          </a:prstGeom>
        </p:spPr>
      </p:pic>
      <p:sp>
        <p:nvSpPr>
          <p:cNvPr id="12" name="Rectangle 4"/>
          <p:cNvSpPr>
            <a:spLocks/>
          </p:cNvSpPr>
          <p:nvPr/>
        </p:nvSpPr>
        <p:spPr bwMode="auto">
          <a:xfrm>
            <a:off x="5219700" y="1925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44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Овальна виноска 2"/>
          <p:cNvSpPr/>
          <p:nvPr/>
        </p:nvSpPr>
        <p:spPr>
          <a:xfrm>
            <a:off x="4104246" y="2234000"/>
            <a:ext cx="1931194" cy="1157680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uk-UA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Нас єднає дружба</a:t>
            </a:r>
            <a:endParaRPr lang="ru-RU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2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Крісло автора</a:t>
            </a:r>
            <a:endParaRPr lang="ru-RU" sz="4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8674" name="Picture 5" descr="7dc7fc6a0836d7a9a6ed3417dee7fac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875" y="1484313"/>
            <a:ext cx="3597275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Підсумок уроку</a:t>
            </a:r>
            <a:endParaRPr lang="ru-RU" sz="4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117</Words>
  <Application>Microsoft Office PowerPoint</Application>
  <PresentationFormat>Екран (4:3)</PresentationFormat>
  <Paragraphs>36</Paragraphs>
  <Slides>17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1" baseType="lpstr">
      <vt:lpstr>Arial</vt:lpstr>
      <vt:lpstr>Calibri</vt:lpstr>
      <vt:lpstr>Impact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Правила з техніки безпеки</vt:lpstr>
      <vt:lpstr>Правила роботи з пластиліном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світі казки чарівної</dc:title>
  <dc:creator>WS0</dc:creator>
  <cp:lastModifiedBy>Рыбкин Володислав</cp:lastModifiedBy>
  <cp:revision>33</cp:revision>
  <dcterms:created xsi:type="dcterms:W3CDTF">2017-01-31T12:16:50Z</dcterms:created>
  <dcterms:modified xsi:type="dcterms:W3CDTF">2017-02-01T21:37:40Z</dcterms:modified>
</cp:coreProperties>
</file>