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4" r:id="rId3"/>
    <p:sldId id="275" r:id="rId4"/>
    <p:sldId id="285" r:id="rId5"/>
    <p:sldId id="284" r:id="rId6"/>
    <p:sldId id="276" r:id="rId7"/>
    <p:sldId id="277" r:id="rId8"/>
    <p:sldId id="257" r:id="rId9"/>
    <p:sldId id="271" r:id="rId10"/>
    <p:sldId id="278" r:id="rId11"/>
    <p:sldId id="279" r:id="rId12"/>
    <p:sldId id="280" r:id="rId13"/>
    <p:sldId id="281" r:id="rId14"/>
    <p:sldId id="282" r:id="rId15"/>
    <p:sldId id="283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285860"/>
            <a:ext cx="3786214" cy="1470025"/>
          </a:xfrm>
          <a:ln>
            <a:solidFill>
              <a:srgbClr val="FFC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none"/>
        </p:style>
        <p:txBody>
          <a:bodyPr/>
          <a:lstStyle>
            <a:lvl1pPr>
              <a:defRPr>
                <a:solidFill>
                  <a:srgbClr val="6633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4286256"/>
            <a:ext cx="3057524" cy="1214446"/>
          </a:xfrm>
          <a:ln>
            <a:solidFill>
              <a:srgbClr val="FFC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none"/>
        </p:style>
        <p:txBody>
          <a:bodyPr/>
          <a:lstStyle>
            <a:lvl1pPr marL="0" indent="0" algn="ctr">
              <a:buNone/>
              <a:defRPr>
                <a:solidFill>
                  <a:srgbClr val="6633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A291D-8C10-4A5B-9344-8C50131F0F52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3545A-FF5C-419F-B8BA-67E517ED4D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5469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E9225-0B11-42FF-952C-15223E8176FC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74F1B-8484-4503-B5B4-6F6A94A3D7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3315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45166-E109-4FE9-A088-B8D146F8C489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F39E3-226C-4E17-9FDA-200A662EE2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921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942AE-377A-447C-B05C-4649ADB7668E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D7118-19A8-4F81-A1B7-103699D4A5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1137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88EB5-650F-4E7F-B35B-B69F389CE07F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30DED-85C4-475B-AB6A-5086261A6A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3302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BB88E-E4A4-4303-893B-3D056480EC7C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EF693-987F-4867-9031-B133835518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6395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7ED43-8AE9-4950-810D-3163A27727F4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2DFF9-0059-4397-AA17-8A52F78326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953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8BA80-A8F5-4B53-BD60-34D49B4F6245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89591-3464-420F-80C1-5919E838C4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536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CB5C9-45D0-4CC9-AFD8-4307D0AFFF0A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30B11-12F4-4C9F-87E8-E1DFC205F3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6496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C19ED-53A2-4BFF-9521-2D4A7B244DF4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E8D56-9A85-40A8-B45F-B85AC8B2C7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7212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35F3F-F78B-44F7-ADB7-924AD4216668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D85E1-F8E1-47D9-A8F6-34C814DA2A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7395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0"/>
            <a:ext cx="7229475" cy="785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928688" y="1071563"/>
            <a:ext cx="7215187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E68599E-5072-48AD-8BF4-B11D13194A49}" type="datetimeFigureOut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E3901D7-1AE4-4735-9AFB-0476C5D2EB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 spc="150">
          <a:ln w="11430"/>
          <a:solidFill>
            <a:srgbClr val="F8F8F8"/>
          </a:solidFill>
          <a:effectLst>
            <a:outerShdw blurRad="25400" algn="tl" rotWithShape="0">
              <a:srgbClr val="000000">
                <a:alpha val="43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8F8F8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8F8F8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8F8F8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8F8F8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F8F8F8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F8F8F8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F8F8F8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F8F8F8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&#1057;&#1091;&#1093;&#1086;&#1084;&#1083;&#1080;&#1085;&#1089;&#1100;&#1082;&#1080;&#1081;.pptx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&#1075;&#1080;&#1087;&#1077;&#1088;&#1089;&#1089;&#1099;&#1083;&#1082;&#1072;.pptx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5" Type="http://schemas.openxmlformats.org/officeDocument/2006/relationships/image" Target="../media/image10.png"/><Relationship Id="rId4" Type="http://schemas.microsoft.com/office/2007/relationships/media" Target="../media/media1.mp3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92;&#1110;&#1079;&#1082;&#1091;&#1083;&#1100;&#1090;&#1093;&#1074;&#1080;&#1083;&#1080;&#1085;&#1082;\&#1060;&#1110;&#1079;&#1082;&#1091;&#1083;&#1100;&#1090;&#1093;&#1074;&#1080;&#1083;&#1080;&#1085;&#1082;&#1072;%20&#1056;&#1072;&#1081;&#1076;&#1091;&#1075;&#1072;.mp4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5400" dirty="0" smtClean="0">
                <a:solidFill>
                  <a:srgbClr val="FF0000"/>
                </a:solidFill>
              </a:rPr>
              <a:t>Девіз уроку:</a:t>
            </a:r>
            <a:endParaRPr lang="uk-UA" sz="5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900163"/>
            <a:ext cx="8496944" cy="5957837"/>
          </a:xfrm>
        </p:spPr>
        <p:txBody>
          <a:bodyPr/>
          <a:lstStyle/>
          <a:p>
            <a:pPr>
              <a:buNone/>
            </a:pPr>
            <a:r>
              <a:rPr lang="uk-UA" sz="6000" b="1" dirty="0" smtClean="0">
                <a:solidFill>
                  <a:schemeClr val="tx1"/>
                </a:solidFill>
              </a:rPr>
              <a:t>Хто багато читає,</a:t>
            </a:r>
          </a:p>
          <a:p>
            <a:pPr>
              <a:buNone/>
            </a:pPr>
            <a:r>
              <a:rPr lang="uk-UA" sz="6000" b="1" dirty="0" smtClean="0">
                <a:solidFill>
                  <a:schemeClr val="tx1"/>
                </a:solidFill>
              </a:rPr>
              <a:t>Той багато знає.</a:t>
            </a:r>
          </a:p>
          <a:p>
            <a:pPr>
              <a:buNone/>
            </a:pPr>
            <a:r>
              <a:rPr lang="uk-UA" sz="6000" b="1" dirty="0" smtClean="0">
                <a:solidFill>
                  <a:schemeClr val="tx1"/>
                </a:solidFill>
              </a:rPr>
              <a:t>Хто швидко читає,</a:t>
            </a:r>
          </a:p>
          <a:p>
            <a:pPr>
              <a:buNone/>
            </a:pPr>
            <a:r>
              <a:rPr lang="uk-UA" sz="6000" b="1" dirty="0" smtClean="0">
                <a:solidFill>
                  <a:schemeClr val="tx1"/>
                </a:solidFill>
              </a:rPr>
              <a:t>Той багато зробити встигає.</a:t>
            </a:r>
            <a:endParaRPr lang="uk-UA" sz="6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2204864"/>
            <a:ext cx="554461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1500" b="1" dirty="0" smtClean="0">
                <a:latin typeface="+mn-lt"/>
              </a:rPr>
              <a:t>Дружба</a:t>
            </a:r>
            <a:endParaRPr lang="uk-UA" sz="11500" b="1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476673"/>
            <a:ext cx="8280920" cy="6381328"/>
          </a:xfrm>
        </p:spPr>
        <p:txBody>
          <a:bodyPr/>
          <a:lstStyle/>
          <a:p>
            <a:r>
              <a:rPr lang="uk-UA" sz="4800" b="1" dirty="0" err="1" smtClean="0">
                <a:solidFill>
                  <a:schemeClr val="tx1"/>
                </a:solidFill>
              </a:rPr>
              <a:t>“Покинуте</a:t>
            </a:r>
            <a:r>
              <a:rPr lang="uk-UA" sz="4800" b="1" dirty="0" smtClean="0">
                <a:solidFill>
                  <a:schemeClr val="tx1"/>
                </a:solidFill>
              </a:rPr>
              <a:t> </a:t>
            </a:r>
            <a:r>
              <a:rPr lang="uk-UA" sz="4800" b="1" dirty="0" err="1" smtClean="0">
                <a:solidFill>
                  <a:schemeClr val="tx1"/>
                </a:solidFill>
              </a:rPr>
              <a:t>кошеня”</a:t>
            </a:r>
            <a:endParaRPr lang="uk-UA" sz="4800" b="1" dirty="0" smtClean="0">
              <a:solidFill>
                <a:schemeClr val="tx1"/>
              </a:solidFill>
            </a:endParaRPr>
          </a:p>
          <a:p>
            <a:r>
              <a:rPr lang="uk-UA" sz="4800" b="1" dirty="0" err="1" smtClean="0">
                <a:solidFill>
                  <a:schemeClr val="tx1"/>
                </a:solidFill>
              </a:rPr>
              <a:t>“Горбатенька</a:t>
            </a:r>
            <a:r>
              <a:rPr lang="uk-UA" sz="4800" b="1" dirty="0" smtClean="0">
                <a:solidFill>
                  <a:schemeClr val="tx1"/>
                </a:solidFill>
              </a:rPr>
              <a:t> </a:t>
            </a:r>
            <a:r>
              <a:rPr lang="uk-UA" sz="4800" b="1" dirty="0" err="1" smtClean="0">
                <a:solidFill>
                  <a:schemeClr val="tx1"/>
                </a:solidFill>
              </a:rPr>
              <a:t>дівчинка”</a:t>
            </a:r>
            <a:endParaRPr lang="uk-UA" sz="4800" b="1" dirty="0" smtClean="0">
              <a:solidFill>
                <a:schemeClr val="tx1"/>
              </a:solidFill>
            </a:endParaRPr>
          </a:p>
          <a:p>
            <a:r>
              <a:rPr lang="uk-UA" sz="4800" b="1" dirty="0" smtClean="0">
                <a:solidFill>
                  <a:schemeClr val="tx1"/>
                </a:solidFill>
              </a:rPr>
              <a:t>“Я хочу сказати своє </a:t>
            </a:r>
            <a:r>
              <a:rPr lang="uk-UA" sz="4800" b="1" dirty="0" err="1" smtClean="0">
                <a:solidFill>
                  <a:schemeClr val="tx1"/>
                </a:solidFill>
              </a:rPr>
              <a:t>слово”</a:t>
            </a:r>
            <a:endParaRPr lang="uk-UA" sz="4800" b="1" dirty="0" smtClean="0">
              <a:solidFill>
                <a:schemeClr val="tx1"/>
              </a:solidFill>
            </a:endParaRPr>
          </a:p>
          <a:p>
            <a:r>
              <a:rPr lang="uk-UA" sz="4800" b="1" dirty="0" err="1" smtClean="0">
                <a:solidFill>
                  <a:schemeClr val="tx1"/>
                </a:solidFill>
              </a:rPr>
              <a:t>“Соромно</a:t>
            </a:r>
            <a:r>
              <a:rPr lang="uk-UA" sz="4800" b="1" dirty="0" smtClean="0">
                <a:solidFill>
                  <a:schemeClr val="tx1"/>
                </a:solidFill>
              </a:rPr>
              <a:t> перед </a:t>
            </a:r>
            <a:r>
              <a:rPr lang="uk-UA" sz="4800" b="1" dirty="0" err="1" smtClean="0">
                <a:solidFill>
                  <a:schemeClr val="tx1"/>
                </a:solidFill>
              </a:rPr>
              <a:t>соловейком”</a:t>
            </a:r>
            <a:endParaRPr lang="uk-UA" sz="4800" b="1" dirty="0" smtClean="0">
              <a:solidFill>
                <a:schemeClr val="tx1"/>
              </a:solidFill>
            </a:endParaRPr>
          </a:p>
          <a:p>
            <a:r>
              <a:rPr lang="uk-UA" sz="4800" b="1" dirty="0" err="1" smtClean="0">
                <a:solidFill>
                  <a:schemeClr val="tx1"/>
                </a:solidFill>
              </a:rPr>
              <a:t>“Як</a:t>
            </a:r>
            <a:r>
              <a:rPr lang="uk-UA" sz="4800" b="1" dirty="0" smtClean="0">
                <a:solidFill>
                  <a:schemeClr val="tx1"/>
                </a:solidFill>
              </a:rPr>
              <a:t> Наталя у Лисиці хитринку </a:t>
            </a:r>
            <a:r>
              <a:rPr lang="uk-UA" sz="4800" b="1" dirty="0" err="1" smtClean="0">
                <a:solidFill>
                  <a:schemeClr val="tx1"/>
                </a:solidFill>
              </a:rPr>
              <a:t>купила”</a:t>
            </a:r>
            <a:endParaRPr lang="uk-UA" sz="4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1259632" y="404664"/>
            <a:ext cx="3479349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 err="1"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Що</a:t>
            </a:r>
            <a:r>
              <a:rPr lang="ru-RU" sz="3600" i="1" kern="10" dirty="0"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3600" i="1" kern="10" dirty="0" err="1"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таке</a:t>
            </a:r>
            <a:r>
              <a:rPr lang="ru-RU" sz="3600" i="1" kern="10" dirty="0"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3600" i="1" kern="10" dirty="0" err="1"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справжня</a:t>
            </a:r>
            <a:r>
              <a:rPr lang="ru-RU" sz="3600" i="1" kern="10" dirty="0"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дружба</a:t>
            </a:r>
          </a:p>
        </p:txBody>
      </p:sp>
      <p:sp>
        <p:nvSpPr>
          <p:cNvPr id="7" name="WordArt 8"/>
          <p:cNvSpPr>
            <a:spLocks noGrp="1" noChangeArrowheads="1" noChangeShapeType="1" noTextEdit="1"/>
          </p:cNvSpPr>
          <p:nvPr>
            <p:ph type="subTitle" idx="1"/>
          </p:nvPr>
        </p:nvSpPr>
        <p:spPr bwMode="auto">
          <a:xfrm>
            <a:off x="634297" y="1052737"/>
            <a:ext cx="3827907" cy="2377400"/>
          </a:xfrm>
          <a:prstGeom prst="rect">
            <a:avLst/>
          </a:prstGeom>
          <a:ln w="38100">
            <a:solidFill>
              <a:srgbClr val="C00000"/>
            </a:solidFill>
            <a:round/>
            <a:headEnd/>
            <a:tailEnd/>
          </a:ln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spc="720" dirty="0">
                <a:solidFill>
                  <a:srgbClr val="C00000"/>
                </a:solidFill>
                <a:latin typeface="Monotype Corsiva" pitchFamily="66" charset="0"/>
                <a:cs typeface="Arial"/>
              </a:rPr>
              <a:t>В. </a:t>
            </a:r>
            <a:r>
              <a:rPr lang="ru-RU" sz="3600" b="1" kern="10" spc="720" dirty="0" smtClean="0">
                <a:solidFill>
                  <a:srgbClr val="C00000"/>
                </a:solidFill>
                <a:latin typeface="Monotype Corsiva" pitchFamily="66" charset="0"/>
                <a:cs typeface="Arial"/>
              </a:rPr>
              <a:t>Сухомлинський</a:t>
            </a:r>
          </a:p>
          <a:p>
            <a:pPr algn="ctr"/>
            <a:r>
              <a:rPr lang="ru-RU" sz="3600" b="1" kern="10" spc="720" dirty="0" smtClean="0">
                <a:solidFill>
                  <a:srgbClr val="C00000"/>
                </a:solidFill>
                <a:latin typeface="Monotype Corsiva" pitchFamily="66" charset="0"/>
                <a:cs typeface="Arial"/>
              </a:rPr>
              <a:t> </a:t>
            </a:r>
            <a:r>
              <a:rPr lang="ru-RU" sz="3600" b="1" kern="10" spc="720" dirty="0">
                <a:solidFill>
                  <a:srgbClr val="FF0000"/>
                </a:solidFill>
                <a:latin typeface="Monotype Corsiva" pitchFamily="66" charset="0"/>
                <a:cs typeface="Arial"/>
              </a:rPr>
              <a:t>"</a:t>
            </a:r>
            <a:r>
              <a:rPr lang="ru-RU" sz="3600" b="1" kern="10" spc="720" dirty="0" err="1">
                <a:solidFill>
                  <a:srgbClr val="FF0000"/>
                </a:solidFill>
                <a:latin typeface="Monotype Corsiva" pitchFamily="66" charset="0"/>
                <a:cs typeface="Arial"/>
              </a:rPr>
              <a:t>Кінь</a:t>
            </a:r>
            <a:r>
              <a:rPr lang="ru-RU" sz="3600" b="1" kern="10" spc="720" dirty="0">
                <a:solidFill>
                  <a:srgbClr val="FF0000"/>
                </a:solidFill>
                <a:latin typeface="Monotype Corsiva" pitchFamily="66" charset="0"/>
                <a:cs typeface="Arial"/>
              </a:rPr>
              <a:t> </a:t>
            </a:r>
            <a:r>
              <a:rPr lang="ru-RU" sz="3600" b="1" kern="10" spc="720" dirty="0" err="1">
                <a:solidFill>
                  <a:srgbClr val="FF0000"/>
                </a:solidFill>
                <a:latin typeface="Monotype Corsiva" pitchFamily="66" charset="0"/>
                <a:cs typeface="Arial"/>
              </a:rPr>
              <a:t>утік</a:t>
            </a:r>
            <a:r>
              <a:rPr lang="ru-RU" sz="3600" b="1" kern="10" spc="720" dirty="0">
                <a:solidFill>
                  <a:srgbClr val="FF0000"/>
                </a:solidFill>
                <a:latin typeface="Monotype Corsiva" pitchFamily="66" charset="0"/>
                <a:cs typeface="Arial"/>
              </a:rPr>
              <a:t>..."</a:t>
            </a:r>
          </a:p>
        </p:txBody>
      </p:sp>
      <p:pic>
        <p:nvPicPr>
          <p:cNvPr id="1027" name="Picture 3" descr="C:\Documents and Settings\Оксана Алексеевна\Рабочий стол\ФОНИ для презентацій\1362834813_mayli-afalinochka_tirami_kiroki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42774" y="3437638"/>
            <a:ext cx="2429426" cy="32392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9" name="WordArt 8"/>
          <p:cNvSpPr txBox="1">
            <a:spLocks noChangeArrowheads="1" noChangeShapeType="1" noTextEdit="1"/>
          </p:cNvSpPr>
          <p:nvPr/>
        </p:nvSpPr>
        <p:spPr bwMode="auto">
          <a:xfrm>
            <a:off x="772329" y="4149081"/>
            <a:ext cx="2791559" cy="1800200"/>
          </a:xfrm>
          <a:prstGeom prst="rect">
            <a:avLst/>
          </a:prstGeom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 extrusionH="82550" contourW="12700">
            <a:bevelT/>
            <a:contourClr>
              <a:srgbClr val="C00000"/>
            </a:contourClr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fromWordArt="1" anchor="t" anchorCtr="0" compatLnSpc="1">
            <a:prstTxWarp prst="textPlain">
              <a:avLst>
                <a:gd name="adj" fmla="val 50000"/>
              </a:avLst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rgbClr val="663300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36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0" name="Picture 8" descr="Suhomlinskii_">
            <a:hlinkClick r:id="rId3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4" cstate="print">
            <a:lum bright="10000" contrast="20000"/>
          </a:blip>
          <a:srcRect/>
          <a:stretch>
            <a:fillRect/>
          </a:stretch>
        </p:blipFill>
        <p:spPr bwMode="auto">
          <a:xfrm flipH="1">
            <a:off x="7068485" y="0"/>
            <a:ext cx="2172334" cy="26159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Сел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92696"/>
            <a:ext cx="5174303" cy="27363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 descr="http://www.dnpb.gov.ua/datas/upload/imgs/1887767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3476318"/>
            <a:ext cx="5688632" cy="3381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http://www.odb.te.ua/userfiles/3(3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04664"/>
            <a:ext cx="2052637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http://images02.olx.com.ua/ui/11/63/67/1305104918_198885667_1----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48300" y="3645024"/>
            <a:ext cx="369570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sz="7000" b="1" dirty="0" err="1" smtClean="0"/>
              <a:t>Фізкультхвилинка</a:t>
            </a:r>
            <a:endParaRPr lang="uk-UA" sz="70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Словникова робота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sz="8000" b="1" dirty="0" err="1" smtClean="0">
                <a:solidFill>
                  <a:schemeClr val="tx1"/>
                </a:solidFill>
              </a:rPr>
              <a:t>Підв</a:t>
            </a:r>
            <a:r>
              <a:rPr lang="vi-VN" sz="8000" b="1" dirty="0" smtClean="0">
                <a:solidFill>
                  <a:schemeClr val="tx1"/>
                </a:solidFill>
                <a:latin typeface="Calibri" pitchFamily="34" charset="0"/>
              </a:rPr>
              <a:t>о́</a:t>
            </a:r>
            <a:r>
              <a:rPr lang="uk-UA" sz="8000" b="1" dirty="0" smtClean="0">
                <a:solidFill>
                  <a:schemeClr val="tx1"/>
                </a:solidFill>
              </a:rPr>
              <a:t>див</a:t>
            </a:r>
          </a:p>
          <a:p>
            <a:pPr>
              <a:buNone/>
            </a:pPr>
            <a:r>
              <a:rPr lang="uk-UA" sz="8000" b="1" dirty="0" smtClean="0">
                <a:solidFill>
                  <a:schemeClr val="tx1"/>
                </a:solidFill>
              </a:rPr>
              <a:t>Об</a:t>
            </a:r>
            <a:r>
              <a:rPr lang="vi-VN" sz="8000" b="1" dirty="0" smtClean="0">
                <a:solidFill>
                  <a:schemeClr val="tx1"/>
                </a:solidFill>
                <a:latin typeface="Calibri" pitchFamily="34" charset="0"/>
              </a:rPr>
              <a:t>у́</a:t>
            </a:r>
            <a:r>
              <a:rPr lang="uk-UA" sz="8000" b="1" dirty="0" err="1" smtClean="0">
                <a:solidFill>
                  <a:schemeClr val="tx1"/>
                </a:solidFill>
              </a:rPr>
              <a:t>рення</a:t>
            </a:r>
            <a:endParaRPr lang="uk-UA" sz="8000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uk-UA" sz="8000" b="1" dirty="0" err="1" smtClean="0">
                <a:solidFill>
                  <a:schemeClr val="tx1"/>
                </a:solidFill>
              </a:rPr>
              <a:t>Вонегр</a:t>
            </a:r>
            <a:r>
              <a:rPr lang="vi-VN" sz="8000" b="1" dirty="0" smtClean="0">
                <a:solidFill>
                  <a:schemeClr val="tx1"/>
                </a:solidFill>
                <a:latin typeface="Calibri" pitchFamily="34" charset="0"/>
              </a:rPr>
              <a:t>и́</a:t>
            </a:r>
            <a:r>
              <a:rPr lang="uk-UA" sz="8000" b="1" dirty="0" smtClean="0">
                <a:solidFill>
                  <a:schemeClr val="tx1"/>
                </a:solidFill>
              </a:rPr>
              <a:t>вий</a:t>
            </a:r>
            <a:endParaRPr lang="uk-UA" sz="8000" b="1" dirty="0">
              <a:solidFill>
                <a:schemeClr val="tx1"/>
              </a:solidFill>
            </a:endParaRPr>
          </a:p>
        </p:txBody>
      </p:sp>
      <p:pic>
        <p:nvPicPr>
          <p:cNvPr id="4" name="Picture 2" descr="C:\Documents and Settings\Оксана Алексеевна\Рабочий стол\ФОНИ для презентацій\1361796689807056506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0484" y="3861048"/>
            <a:ext cx="2593516" cy="299695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>
          <a:xfrm>
            <a:off x="1547664" y="-171400"/>
            <a:ext cx="7200800" cy="1143000"/>
          </a:xfrm>
        </p:spPr>
        <p:txBody>
          <a:bodyPr>
            <a:normAutofit fontScale="90000"/>
          </a:bodyPr>
          <a:lstStyle/>
          <a:p>
            <a:r>
              <a:rPr lang="uk-UA" sz="2800" b="1" i="1" dirty="0" smtClean="0">
                <a:solidFill>
                  <a:srgbClr val="FFFFFF"/>
                </a:solidFill>
              </a:rPr>
              <a:t/>
            </a:r>
            <a:br>
              <a:rPr lang="uk-UA" sz="2800" b="1" i="1" dirty="0" smtClean="0">
                <a:solidFill>
                  <a:srgbClr val="FFFFFF"/>
                </a:solidFill>
              </a:rPr>
            </a:br>
            <a:r>
              <a:rPr lang="uk-UA" sz="2800" b="1" i="1" dirty="0" smtClean="0">
                <a:solidFill>
                  <a:srgbClr val="FFFFFF"/>
                </a:solidFill>
              </a:rPr>
              <a:t/>
            </a:r>
            <a:br>
              <a:rPr lang="uk-UA" sz="2800" b="1" i="1" dirty="0" smtClean="0">
                <a:solidFill>
                  <a:srgbClr val="FFFFFF"/>
                </a:solidFill>
              </a:rPr>
            </a:br>
            <a:r>
              <a:rPr lang="uk-UA" sz="3100" b="1" i="1" dirty="0" smtClean="0">
                <a:solidFill>
                  <a:srgbClr val="002060"/>
                </a:solidFill>
              </a:rPr>
              <a:t>Робота над оповіданням </a:t>
            </a:r>
            <a:br>
              <a:rPr lang="uk-UA" sz="3100" b="1" i="1" dirty="0" smtClean="0">
                <a:solidFill>
                  <a:srgbClr val="002060"/>
                </a:solidFill>
              </a:rPr>
            </a:br>
            <a:r>
              <a:rPr lang="uk-UA" sz="3100" b="1" i="1" dirty="0" smtClean="0">
                <a:solidFill>
                  <a:srgbClr val="002060"/>
                </a:solidFill>
              </a:rPr>
              <a:t>В. Сухомлинського «Кінь утік...»</a:t>
            </a:r>
            <a:r>
              <a:rPr lang="en-US" sz="3100" b="1" i="1" dirty="0" smtClean="0">
                <a:solidFill>
                  <a:srgbClr val="002060"/>
                </a:solidFill>
              </a:rPr>
              <a:t/>
            </a:r>
            <a:br>
              <a:rPr lang="en-US" sz="3100" b="1" i="1" dirty="0" smtClean="0">
                <a:solidFill>
                  <a:srgbClr val="002060"/>
                </a:solidFill>
              </a:rPr>
            </a:br>
            <a:r>
              <a:rPr lang="uk-UA" sz="2800" b="1" i="1" dirty="0" smtClean="0">
                <a:solidFill>
                  <a:srgbClr val="002060"/>
                </a:solidFill>
                <a:hlinkClick r:id="rId3" action="ppaction://hlinkpres?slideindex=1&amp;slidetitle="/>
              </a:rPr>
              <a:t>Читання</a:t>
            </a:r>
            <a:r>
              <a:rPr lang="uk-UA" sz="2800" b="1" i="1" dirty="0" smtClean="0">
                <a:solidFill>
                  <a:srgbClr val="002060"/>
                </a:solidFill>
              </a:rPr>
              <a:t> за звуковим орієнтиром.</a:t>
            </a:r>
            <a:r>
              <a:rPr lang="ru-RU" sz="2800" b="1" i="1" dirty="0" smtClean="0">
                <a:solidFill>
                  <a:srgbClr val="002060"/>
                </a:solidFill>
              </a:rPr>
              <a:t/>
            </a:r>
            <a:br>
              <a:rPr lang="ru-RU" sz="2800" b="1" i="1" dirty="0" smtClean="0">
                <a:solidFill>
                  <a:srgbClr val="002060"/>
                </a:solidFill>
              </a:rPr>
            </a:br>
            <a:endParaRPr lang="ru-RU" sz="2800" b="1" i="1" dirty="0" smtClean="0">
              <a:solidFill>
                <a:srgbClr val="002060"/>
              </a:solidFill>
            </a:endParaRPr>
          </a:p>
        </p:txBody>
      </p:sp>
      <p:pic>
        <p:nvPicPr>
          <p:cNvPr id="2" name="101_kin utik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956376" y="90872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6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7030A0"/>
                </a:solidFill>
              </a:rPr>
              <a:t>Відповіді: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928688" y="1071563"/>
            <a:ext cx="7963792" cy="5500687"/>
          </a:xfrm>
        </p:spPr>
        <p:txBody>
          <a:bodyPr/>
          <a:lstStyle/>
          <a:p>
            <a:pPr marL="514350" indent="-514350">
              <a:buNone/>
            </a:pPr>
            <a:r>
              <a:rPr lang="uk-UA" sz="6000" b="1" dirty="0" smtClean="0">
                <a:solidFill>
                  <a:schemeClr val="tx1"/>
                </a:solidFill>
              </a:rPr>
              <a:t>1 а; 2 б; 3 б; 4 в; 5 б; 6 а</a:t>
            </a:r>
          </a:p>
          <a:p>
            <a:pPr marL="514350" indent="-514350" algn="ctr">
              <a:buNone/>
            </a:pPr>
            <a:endParaRPr lang="uk-UA" sz="5400" u="sng" dirty="0" smtClean="0">
              <a:solidFill>
                <a:srgbClr val="FF0000"/>
              </a:solidFill>
            </a:endParaRPr>
          </a:p>
          <a:p>
            <a:pPr marL="514350" indent="-514350" algn="ctr">
              <a:buNone/>
            </a:pPr>
            <a:endParaRPr lang="uk-UA" sz="5400" u="sng" dirty="0" smtClean="0">
              <a:solidFill>
                <a:srgbClr val="FF0000"/>
              </a:solidFill>
            </a:endParaRPr>
          </a:p>
          <a:p>
            <a:pPr marL="514350" indent="-514350" algn="ctr">
              <a:buNone/>
            </a:pPr>
            <a:r>
              <a:rPr lang="uk-UA" sz="5400" u="sng" dirty="0" smtClean="0">
                <a:solidFill>
                  <a:srgbClr val="FF0000"/>
                </a:solidFill>
              </a:rPr>
              <a:t>Для Сергія:</a:t>
            </a:r>
          </a:p>
          <a:p>
            <a:pPr marL="514350" indent="-514350">
              <a:buNone/>
            </a:pPr>
            <a:r>
              <a:rPr lang="uk-UA" sz="9600" b="1" dirty="0" smtClean="0">
                <a:solidFill>
                  <a:schemeClr val="tx1"/>
                </a:solidFill>
              </a:rPr>
              <a:t>1 Б; 2 Б; 3 А</a:t>
            </a:r>
            <a:endParaRPr lang="uk-UA" sz="9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Фізкультхвилинка</a:t>
            </a:r>
            <a:endParaRPr lang="uk-UA" dirty="0"/>
          </a:p>
        </p:txBody>
      </p:sp>
      <p:pic>
        <p:nvPicPr>
          <p:cNvPr id="6" name="Фізкультхвилинка Райдуга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683568" y="764704"/>
            <a:ext cx="7632848" cy="58326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sz="8800" dirty="0" smtClean="0"/>
              <a:t> </a:t>
            </a:r>
            <a:r>
              <a:rPr lang="uk-UA" sz="8800" b="1" dirty="0" smtClean="0">
                <a:solidFill>
                  <a:schemeClr val="tx1"/>
                </a:solidFill>
              </a:rPr>
              <a:t>- Що ж я йому весь час даватиму свої ковзани?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84784"/>
            <a:ext cx="8640960" cy="5159475"/>
          </a:xfrm>
        </p:spPr>
        <p:txBody>
          <a:bodyPr/>
          <a:lstStyle/>
          <a:p>
            <a:pPr>
              <a:buFontTx/>
              <a:buChar char="-"/>
            </a:pPr>
            <a:r>
              <a:rPr lang="uk-UA" sz="8800" b="1" dirty="0" smtClean="0">
                <a:solidFill>
                  <a:schemeClr val="tx1"/>
                </a:solidFill>
              </a:rPr>
              <a:t>Хіба ж можна на уроці записки писати?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071563"/>
            <a:ext cx="8388424" cy="5500687"/>
          </a:xfrm>
        </p:spPr>
        <p:txBody>
          <a:bodyPr/>
          <a:lstStyle/>
          <a:p>
            <a:pPr>
              <a:buNone/>
            </a:pPr>
            <a:r>
              <a:rPr lang="uk-UA" sz="6000" b="1" dirty="0" smtClean="0">
                <a:solidFill>
                  <a:srgbClr val="7030A0"/>
                </a:solidFill>
              </a:rPr>
              <a:t>Приятеля легше</a:t>
            </a:r>
          </a:p>
          <a:p>
            <a:pPr>
              <a:buNone/>
            </a:pPr>
            <a:r>
              <a:rPr lang="uk-UA" sz="6000" b="1" dirty="0" smtClean="0">
                <a:solidFill>
                  <a:srgbClr val="7030A0"/>
                </a:solidFill>
              </a:rPr>
              <a:t>знайти, ніж зберегти.</a:t>
            </a:r>
          </a:p>
          <a:p>
            <a:pPr>
              <a:buNone/>
            </a:pPr>
            <a:endParaRPr lang="uk-UA" sz="60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sz="6000" b="1" dirty="0" smtClean="0">
                <a:solidFill>
                  <a:srgbClr val="C00000"/>
                </a:solidFill>
              </a:rPr>
              <a:t>Біда друзів випробовує. </a:t>
            </a:r>
            <a:endParaRPr lang="uk-UA" sz="6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завдання: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88" y="1071563"/>
            <a:ext cx="7819776" cy="5500687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uk-UA" sz="4000" b="1" u="sng" dirty="0" smtClean="0">
                <a:solidFill>
                  <a:srgbClr val="7030A0"/>
                </a:solidFill>
              </a:rPr>
              <a:t>Виразно читати оповідання </a:t>
            </a:r>
          </a:p>
          <a:p>
            <a:pPr marL="514350" indent="-514350">
              <a:buNone/>
            </a:pPr>
            <a:r>
              <a:rPr lang="uk-UA" sz="4000" b="1" dirty="0" smtClean="0">
                <a:solidFill>
                  <a:srgbClr val="7030A0"/>
                </a:solidFill>
              </a:rPr>
              <a:t>В. Сухомлинського  </a:t>
            </a:r>
            <a:r>
              <a:rPr lang="uk-UA" sz="4000" b="1" dirty="0" err="1" smtClean="0">
                <a:solidFill>
                  <a:srgbClr val="7030A0"/>
                </a:solidFill>
              </a:rPr>
              <a:t>“Кінь</a:t>
            </a:r>
            <a:r>
              <a:rPr lang="uk-UA" sz="4000" b="1" dirty="0" smtClean="0">
                <a:solidFill>
                  <a:srgbClr val="7030A0"/>
                </a:solidFill>
              </a:rPr>
              <a:t> утік…”</a:t>
            </a:r>
          </a:p>
          <a:p>
            <a:pPr marL="514350" indent="-514350">
              <a:buNone/>
            </a:pPr>
            <a:r>
              <a:rPr lang="uk-UA" sz="4000" b="1" dirty="0" smtClean="0">
                <a:solidFill>
                  <a:srgbClr val="7030A0"/>
                </a:solidFill>
              </a:rPr>
              <a:t>ст. 114-116,</a:t>
            </a:r>
          </a:p>
          <a:p>
            <a:pPr marL="514350" indent="-514350">
              <a:buNone/>
            </a:pPr>
            <a:r>
              <a:rPr lang="uk-UA" sz="4000" b="1" dirty="0" smtClean="0">
                <a:solidFill>
                  <a:srgbClr val="7030A0"/>
                </a:solidFill>
              </a:rPr>
              <a:t>відповідати на запитання.</a:t>
            </a:r>
          </a:p>
          <a:p>
            <a:pPr marL="514350" indent="-514350">
              <a:buNone/>
            </a:pPr>
            <a:endParaRPr lang="uk-UA" sz="4000" b="1" dirty="0" smtClean="0">
              <a:solidFill>
                <a:srgbClr val="7030A0"/>
              </a:solidFill>
            </a:endParaRPr>
          </a:p>
          <a:p>
            <a:pPr marL="514350" indent="-514350">
              <a:buNone/>
            </a:pPr>
            <a:r>
              <a:rPr lang="uk-UA" sz="4000" b="1" dirty="0" smtClean="0">
                <a:solidFill>
                  <a:srgbClr val="7030A0"/>
                </a:solidFill>
              </a:rPr>
              <a:t>2. </a:t>
            </a:r>
            <a:r>
              <a:rPr lang="uk-UA" sz="4000" b="1" u="sng" dirty="0" smtClean="0">
                <a:solidFill>
                  <a:srgbClr val="7030A0"/>
                </a:solidFill>
              </a:rPr>
              <a:t>Творче завдання: </a:t>
            </a:r>
            <a:r>
              <a:rPr lang="uk-UA" sz="4000" b="1" dirty="0" smtClean="0">
                <a:solidFill>
                  <a:srgbClr val="7030A0"/>
                </a:solidFill>
              </a:rPr>
              <a:t>скласти</a:t>
            </a:r>
          </a:p>
          <a:p>
            <a:pPr marL="514350" indent="-514350">
              <a:buNone/>
            </a:pPr>
            <a:r>
              <a:rPr lang="uk-UA" sz="4000" b="1" dirty="0" smtClean="0">
                <a:solidFill>
                  <a:srgbClr val="7030A0"/>
                </a:solidFill>
              </a:rPr>
              <a:t>роздум </a:t>
            </a:r>
            <a:r>
              <a:rPr lang="uk-UA" sz="4000" b="1" dirty="0" err="1" smtClean="0">
                <a:solidFill>
                  <a:srgbClr val="7030A0"/>
                </a:solidFill>
              </a:rPr>
              <a:t>“Друг</a:t>
            </a:r>
            <a:r>
              <a:rPr lang="uk-UA" sz="4000" b="1" dirty="0" smtClean="0">
                <a:solidFill>
                  <a:srgbClr val="7030A0"/>
                </a:solidFill>
              </a:rPr>
              <a:t> – це той, хто…”</a:t>
            </a:r>
            <a:endParaRPr lang="uk-UA" sz="4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764704"/>
            <a:ext cx="7215187" cy="4943450"/>
          </a:xfrm>
        </p:spPr>
        <p:txBody>
          <a:bodyPr/>
          <a:lstStyle/>
          <a:p>
            <a:pPr algn="ctr">
              <a:buNone/>
            </a:pPr>
            <a:r>
              <a:rPr lang="uk-UA" sz="9600" b="1" dirty="0" smtClean="0">
                <a:solidFill>
                  <a:schemeClr val="tx1"/>
                </a:solidFill>
                <a:latin typeface="Monotype Corsiva" pitchFamily="66" charset="0"/>
              </a:rPr>
              <a:t>Дякую всім за урок!!!</a:t>
            </a:r>
            <a:endParaRPr lang="uk-UA" sz="96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4" name="Picture 5" descr="7f93e62aa12581bf5105164e354bd8dd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6261" y="2842395"/>
            <a:ext cx="6642238" cy="460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СВИ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ПрезентацияСВИТОК</Template>
  <TotalTime>338</TotalTime>
  <Words>176</Words>
  <Application>Microsoft Office PowerPoint</Application>
  <PresentationFormat>Экран (4:3)</PresentationFormat>
  <Paragraphs>42</Paragraphs>
  <Slides>15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ПрезентацияСВИТОК</vt:lpstr>
      <vt:lpstr>Девіз уроку:</vt:lpstr>
      <vt:lpstr>Слайд 2</vt:lpstr>
      <vt:lpstr>Слайд 3</vt:lpstr>
      <vt:lpstr>Слайд 4</vt:lpstr>
      <vt:lpstr>Слайд 5</vt:lpstr>
      <vt:lpstr>Слайд 6</vt:lpstr>
      <vt:lpstr>Словникова робота</vt:lpstr>
      <vt:lpstr>  Робота над оповіданням  В. Сухомлинського «Кінь утік...» Читання за звуковим орієнтиром. </vt:lpstr>
      <vt:lpstr>Відповіді:</vt:lpstr>
      <vt:lpstr>Фізкультхвилинка</vt:lpstr>
      <vt:lpstr>Слайд 11</vt:lpstr>
      <vt:lpstr>Слайд 12</vt:lpstr>
      <vt:lpstr>Слайд 13</vt:lpstr>
      <vt:lpstr>Домашнє завдання:</vt:lpstr>
      <vt:lpstr>Слайд 15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Comp</dc:creator>
  <cp:lastModifiedBy>Оля</cp:lastModifiedBy>
  <cp:revision>34</cp:revision>
  <dcterms:created xsi:type="dcterms:W3CDTF">2011-07-11T01:51:55Z</dcterms:created>
  <dcterms:modified xsi:type="dcterms:W3CDTF">2016-06-30T18:22:46Z</dcterms:modified>
</cp:coreProperties>
</file>