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6" r:id="rId2"/>
    <p:sldId id="271" r:id="rId3"/>
    <p:sldId id="268" r:id="rId4"/>
    <p:sldId id="269" r:id="rId5"/>
    <p:sldId id="270" r:id="rId6"/>
    <p:sldId id="258" r:id="rId7"/>
    <p:sldId id="259" r:id="rId8"/>
    <p:sldId id="272" r:id="rId9"/>
    <p:sldId id="273" r:id="rId10"/>
    <p:sldId id="274" r:id="rId11"/>
    <p:sldId id="262" r:id="rId12"/>
    <p:sldId id="266" r:id="rId13"/>
    <p:sldId id="263" r:id="rId14"/>
    <p:sldId id="265" r:id="rId15"/>
    <p:sldId id="267" r:id="rId16"/>
  </p:sldIdLst>
  <p:sldSz cx="11522075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14" y="552"/>
      </p:cViewPr>
      <p:guideLst>
        <p:guide orient="horz" pos="2160"/>
        <p:guide pos="362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7226AD-0967-4F2C-98F1-A5762EDA4E8E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549275" y="685800"/>
            <a:ext cx="57594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1D7244-A6F6-44EB-AF9F-18A73588708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7399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D7244-A6F6-44EB-AF9F-18A73588708F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8459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D7244-A6F6-44EB-AF9F-18A73588708F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8459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4156" y="2130434"/>
            <a:ext cx="9793764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28311" y="3886200"/>
            <a:ext cx="806545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349D-BE92-4938-83CB-6AC0C3454037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86E-8F05-4E7D-973F-AA0A4A1E050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092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349D-BE92-4938-83CB-6AC0C3454037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86E-8F05-4E7D-973F-AA0A4A1E050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065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0164" y="4406909"/>
            <a:ext cx="9793764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0164" y="2906713"/>
            <a:ext cx="9793764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349D-BE92-4938-83CB-6AC0C3454037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86E-8F05-4E7D-973F-AA0A4A1E050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270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26137" y="1600206"/>
            <a:ext cx="643715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355331" y="1600206"/>
            <a:ext cx="643715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349D-BE92-4938-83CB-6AC0C3454037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86E-8F05-4E7D-973F-AA0A4A1E050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339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6104" y="274638"/>
            <a:ext cx="1036986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6104" y="1535113"/>
            <a:ext cx="5090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76104" y="2174875"/>
            <a:ext cx="5090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853060" y="1535113"/>
            <a:ext cx="5092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853060" y="2174875"/>
            <a:ext cx="5092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349D-BE92-4938-83CB-6AC0C3454037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86E-8F05-4E7D-973F-AA0A4A1E050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1041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349D-BE92-4938-83CB-6AC0C3454037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86E-8F05-4E7D-973F-AA0A4A1E050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1949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349D-BE92-4938-83CB-6AC0C3454037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86E-8F05-4E7D-973F-AA0A4A1E050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2579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6110" y="273050"/>
            <a:ext cx="379068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04811" y="273059"/>
            <a:ext cx="644116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76110" y="1435103"/>
            <a:ext cx="379068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349D-BE92-4938-83CB-6AC0C3454037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86E-8F05-4E7D-973F-AA0A4A1E050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31821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8407" y="4800600"/>
            <a:ext cx="691324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58407" y="612775"/>
            <a:ext cx="691324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258407" y="5367338"/>
            <a:ext cx="691324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349D-BE92-4938-83CB-6AC0C3454037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86E-8F05-4E7D-973F-AA0A4A1E050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8665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349D-BE92-4938-83CB-6AC0C3454037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86E-8F05-4E7D-973F-AA0A4A1E050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04876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525898" y="274647"/>
            <a:ext cx="3266589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26131" y="274647"/>
            <a:ext cx="960773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349D-BE92-4938-83CB-6AC0C3454037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86E-8F05-4E7D-973F-AA0A4A1E050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688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6104" y="274638"/>
            <a:ext cx="1036986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6104" y="1600206"/>
            <a:ext cx="1036986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76104" y="6356359"/>
            <a:ext cx="26884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6349D-BE92-4938-83CB-6AC0C3454037}" type="datetimeFigureOut">
              <a:rPr lang="uk-UA" smtClean="0"/>
              <a:t>13.03.2024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936709" y="6356359"/>
            <a:ext cx="36486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57487" y="6356359"/>
            <a:ext cx="26884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7A86E-8F05-4E7D-973F-AA0A4A1E050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4367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0526" y="116632"/>
            <a:ext cx="112332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8800" b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Поширені </a:t>
            </a:r>
            <a:r>
              <a:rPr lang="uk-UA" sz="8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речення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6349" y="4972526"/>
            <a:ext cx="11233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Підручник – стор.47</a:t>
            </a:r>
          </a:p>
        </p:txBody>
      </p:sp>
      <p:pic>
        <p:nvPicPr>
          <p:cNvPr id="6148" name="Picture 4" descr="Поширення речень.Українська мова.2 клас.Матеріал для дистанційного навчання  - You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270" y="1412776"/>
            <a:ext cx="5493251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17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9DC81C-B06D-4A77-BDCC-5434640DE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b="1" i="1" dirty="0"/>
              <a:t>Девіз уроку</a:t>
            </a:r>
            <a:endParaRPr lang="ru-RU" sz="4800" b="1" i="1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0E0CD47-9164-4841-AAD1-2988745128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  <a:tabLst>
                <a:tab pos="2114550" algn="l"/>
              </a:tabLst>
            </a:pPr>
            <a:r>
              <a:rPr lang="uk-UA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Буду уважним, буду старанним.</a:t>
            </a:r>
            <a:endParaRPr lang="uk-UA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  <a:tabLst>
                <a:tab pos="2114550" algn="l"/>
              </a:tabLst>
            </a:pPr>
            <a:r>
              <a:rPr lang="uk-UA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Більше дізнаюсь ,і все буде гарно.</a:t>
            </a:r>
            <a:endParaRPr lang="uk-UA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3986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2445" y="54858"/>
            <a:ext cx="1109383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Перевірка  домашнього завдання</a:t>
            </a:r>
          </a:p>
          <a:p>
            <a:pPr algn="ctr"/>
            <a:r>
              <a:rPr lang="uk-UA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Читання напам'ять вірша «Чапля і крапля»</a:t>
            </a:r>
          </a:p>
        </p:txBody>
      </p:sp>
      <p:pic>
        <p:nvPicPr>
          <p:cNvPr id="7170" name="Picture 2" descr="Сказки для малышей 1-2-3 лет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5" t="8305" r="2452" b="8421"/>
          <a:stretch/>
        </p:blipFill>
        <p:spPr bwMode="auto">
          <a:xfrm>
            <a:off x="3245001" y="1700808"/>
            <a:ext cx="4757904" cy="37101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526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410826-E40B-486A-AA7E-AF389F7E2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104" y="274638"/>
            <a:ext cx="10369868" cy="2578298"/>
          </a:xfrm>
        </p:spPr>
        <p:txBody>
          <a:bodyPr>
            <a:normAutofit fontScale="90000"/>
          </a:bodyPr>
          <a:lstStyle/>
          <a:p>
            <a:pPr marL="342900" lvl="0" indent="-342900" algn="l">
              <a:spcBef>
                <a:spcPct val="20000"/>
              </a:spcBef>
            </a:pPr>
            <a:br>
              <a:rPr lang="uk-UA" sz="32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uk-UA" sz="4900" b="1" i="1" dirty="0">
                <a:solidFill>
                  <a:prstClr val="black"/>
                </a:solidFill>
                <a:ea typeface="+mn-ea"/>
                <a:cs typeface="+mn-cs"/>
              </a:rPr>
              <a:t>Словникова робота </a:t>
            </a:r>
            <a:br>
              <a:rPr lang="uk-UA" sz="49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uk-UA" sz="4900" dirty="0">
                <a:solidFill>
                  <a:prstClr val="black"/>
                </a:solidFill>
                <a:ea typeface="+mn-ea"/>
                <a:cs typeface="+mn-cs"/>
              </a:rPr>
              <a:t>Детектор- пристрій, який перевіряє правдивість інформації</a:t>
            </a:r>
            <a:b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5C2D183-EECF-465C-87B9-3C863A3407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104" y="3068960"/>
            <a:ext cx="10369868" cy="3057209"/>
          </a:xfrm>
        </p:spPr>
        <p:txBody>
          <a:bodyPr/>
          <a:lstStyle/>
          <a:p>
            <a:r>
              <a:rPr lang="uk-UA" sz="4400" dirty="0">
                <a:solidFill>
                  <a:prstClr val="black"/>
                </a:solidFill>
                <a:ea typeface="+mj-ea"/>
                <a:cs typeface="+mj-cs"/>
              </a:rPr>
              <a:t>Каліграфічна хвилинка</a:t>
            </a:r>
            <a:endParaRPr lang="uk-UA" dirty="0"/>
          </a:p>
          <a:p>
            <a:r>
              <a:rPr lang="uk-UA" dirty="0"/>
              <a:t>Де </a:t>
            </a:r>
            <a:r>
              <a:rPr lang="uk-UA" dirty="0" err="1"/>
              <a:t>де</a:t>
            </a:r>
            <a:r>
              <a:rPr lang="uk-UA" dirty="0"/>
              <a:t> </a:t>
            </a:r>
            <a:r>
              <a:rPr lang="uk-UA" dirty="0" err="1"/>
              <a:t>де</a:t>
            </a:r>
            <a:r>
              <a:rPr lang="uk-UA" dirty="0"/>
              <a:t> те </a:t>
            </a:r>
            <a:r>
              <a:rPr lang="uk-UA" dirty="0" err="1"/>
              <a:t>те</a:t>
            </a:r>
            <a:r>
              <a:rPr lang="uk-UA" dirty="0"/>
              <a:t> </a:t>
            </a:r>
            <a:r>
              <a:rPr lang="uk-UA" dirty="0" err="1"/>
              <a:t>те</a:t>
            </a:r>
            <a:r>
              <a:rPr lang="uk-UA" dirty="0"/>
              <a:t>  </a:t>
            </a:r>
            <a:r>
              <a:rPr lang="uk-UA" dirty="0" err="1"/>
              <a:t>кт</a:t>
            </a:r>
            <a:r>
              <a:rPr lang="uk-UA" dirty="0"/>
              <a:t> </a:t>
            </a:r>
            <a:r>
              <a:rPr lang="uk-UA" dirty="0" err="1"/>
              <a:t>кт</a:t>
            </a:r>
            <a:r>
              <a:rPr lang="uk-UA" dirty="0"/>
              <a:t> </a:t>
            </a:r>
            <a:r>
              <a:rPr lang="uk-UA" dirty="0" err="1"/>
              <a:t>кт</a:t>
            </a:r>
            <a:r>
              <a:rPr lang="uk-UA" dirty="0"/>
              <a:t> </a:t>
            </a:r>
            <a:r>
              <a:rPr lang="uk-UA" dirty="0" err="1"/>
              <a:t>ор</a:t>
            </a:r>
            <a:r>
              <a:rPr lang="uk-UA" dirty="0"/>
              <a:t> </a:t>
            </a:r>
            <a:r>
              <a:rPr lang="uk-UA" dirty="0" err="1"/>
              <a:t>ор</a:t>
            </a:r>
            <a:r>
              <a:rPr lang="uk-UA" dirty="0"/>
              <a:t> </a:t>
            </a:r>
            <a:r>
              <a:rPr lang="uk-UA" dirty="0" err="1"/>
              <a:t>ор</a:t>
            </a:r>
            <a:r>
              <a:rPr lang="uk-UA" dirty="0"/>
              <a:t> </a:t>
            </a:r>
          </a:p>
          <a:p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19216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8DEB08-C6E5-4A71-8FD2-8BC3DFE1A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b="1" i="1" dirty="0"/>
              <a:t>Вправа – детектор «Так чи ні»</a:t>
            </a:r>
            <a:endParaRPr lang="ru-RU" sz="4800" b="1" i="1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BEA3F55-A4D0-4FCA-B5BB-490991FE6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104" y="1196752"/>
            <a:ext cx="10369868" cy="4929417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0"/>
              </a:spcAft>
              <a:tabLst>
                <a:tab pos="2114550" algn="l"/>
              </a:tabLst>
            </a:pP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Речення виражає якусь закінчену думку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114550" algn="l"/>
              </a:tabLst>
            </a:pP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Речення складається в слів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114550" algn="l"/>
              </a:tabLst>
            </a:pP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Вкінці речення завжди ставимо крапку.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114550" algn="l"/>
              </a:tabLst>
            </a:pP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Перше слово в реченні можемо писати з малої або великої букви.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114550" algn="l"/>
              </a:tabLst>
            </a:pP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Якщо речення питальне, то вкінці ставимо знак оклику.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114550" algn="l"/>
              </a:tabLst>
            </a:pP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Якщо промовляємо речення спокійно, без емоцій, то вкінці ставимо знак оклику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114550" algn="l"/>
              </a:tabLst>
            </a:pP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Всі слова в реченні ми називаємо членами речення.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2114550" algn="l"/>
              </a:tabLst>
            </a:pP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Підмет і присудок є другорядними  членами речення.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3266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72405" y="-36909"/>
            <a:ext cx="11377264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32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Calibri" pitchFamily="34" charset="0"/>
                <a:cs typeface="Calibri" pitchFamily="34" charset="0"/>
              </a:rPr>
              <a:t>Знайомство з поширеним реченням</a:t>
            </a:r>
            <a:endParaRPr kumimoji="0" lang="uk-UA" altLang="uk-UA" sz="1600" b="1" i="0" u="none" strike="noStrike" normalizeH="0" baseline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altLang="uk-UA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Завдання 1 підручника</a:t>
            </a:r>
            <a:r>
              <a:rPr kumimoji="0" lang="uk-UA" altLang="uk-UA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.</a:t>
            </a:r>
            <a:endParaRPr kumimoji="0" lang="uk-UA" altLang="uk-UA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1546225"/>
            <a:ext cx="11522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216421" y="3645024"/>
            <a:ext cx="3960440" cy="1584176"/>
          </a:xfrm>
          <a:prstGeom prst="wedgeRoundRectCallou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Речення, яке складається тільки з головних членів речення (підмет + присудок), називається непоширеним. 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4392885" y="3645024"/>
            <a:ext cx="3528392" cy="1584176"/>
          </a:xfrm>
          <a:prstGeom prst="wedgeRoundRectCallou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Речення, яке складається з головних та другорядних членів речення, називається поширеним. </a:t>
            </a: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6421" y="906007"/>
            <a:ext cx="11089232" cy="2646878"/>
          </a:xfrm>
          <a:prstGeom prst="rect">
            <a:avLst/>
          </a:prstGeom>
          <a:ln w="38100"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>
                <a:latin typeface="Arial Black" panose="020B0A04020102020204" pitchFamily="34" charset="0"/>
              </a:rPr>
              <a:t>1. </a:t>
            </a:r>
            <a:r>
              <a:rPr lang="ru-RU" sz="2000" b="1" dirty="0" err="1"/>
              <a:t>Розгляньте</a:t>
            </a:r>
            <a:r>
              <a:rPr lang="ru-RU" sz="2000" b="1" dirty="0"/>
              <a:t> </a:t>
            </a:r>
            <a:r>
              <a:rPr lang="ru-RU" sz="2000" b="1" dirty="0" err="1"/>
              <a:t>таблицю</a:t>
            </a:r>
            <a:r>
              <a:rPr lang="ru-RU" sz="2000" b="1" dirty="0"/>
              <a:t>. </a:t>
            </a:r>
            <a:r>
              <a:rPr lang="ru-RU" sz="2000" b="1" dirty="0" err="1"/>
              <a:t>Сформулюйте</a:t>
            </a:r>
            <a:r>
              <a:rPr lang="ru-RU" sz="2000" b="1" dirty="0"/>
              <a:t> правило, </a:t>
            </a:r>
            <a:r>
              <a:rPr lang="ru-RU" sz="2000" b="1" dirty="0" err="1"/>
              <a:t>які</a:t>
            </a:r>
            <a:r>
              <a:rPr lang="ru-RU" sz="2000" b="1" dirty="0"/>
              <a:t> </a:t>
            </a:r>
            <a:r>
              <a:rPr lang="ru-RU" sz="2000" b="1" dirty="0" err="1"/>
              <a:t>речення</a:t>
            </a:r>
            <a:r>
              <a:rPr lang="ru-RU" sz="2000" b="1" dirty="0"/>
              <a:t> </a:t>
            </a:r>
            <a:r>
              <a:rPr lang="ru-RU" sz="2000" b="1" dirty="0" err="1"/>
              <a:t>називають</a:t>
            </a:r>
            <a:r>
              <a:rPr lang="ru-RU" sz="2000" b="1" dirty="0"/>
              <a:t> </a:t>
            </a:r>
            <a:r>
              <a:rPr lang="ru-RU" sz="2000" b="1" dirty="0" err="1"/>
              <a:t>непоширеними</a:t>
            </a:r>
            <a:r>
              <a:rPr lang="ru-RU" sz="2000" b="1" dirty="0"/>
              <a:t>, а </a:t>
            </a:r>
            <a:r>
              <a:rPr lang="ru-RU" sz="2000" b="1" dirty="0" err="1"/>
              <a:t>які</a:t>
            </a:r>
            <a:r>
              <a:rPr lang="ru-RU" sz="2000" b="1" dirty="0"/>
              <a:t> - </a:t>
            </a:r>
            <a:r>
              <a:rPr lang="ru-RU" sz="2000" b="1" dirty="0" err="1"/>
              <a:t>поширеними</a:t>
            </a:r>
            <a:r>
              <a:rPr lang="ru-RU" sz="2000" b="1" dirty="0"/>
              <a:t>.</a:t>
            </a:r>
          </a:p>
          <a:p>
            <a:pPr>
              <a:lnSpc>
                <a:spcPct val="150000"/>
              </a:lnSpc>
            </a:pPr>
            <a:r>
              <a:rPr lang="ru-RU" sz="2000" u="sng" dirty="0"/>
              <a:t>                         </a:t>
            </a:r>
            <a:r>
              <a:rPr lang="ru-RU" sz="2400" b="1" u="sng" dirty="0" err="1"/>
              <a:t>Непоширене</a:t>
            </a:r>
            <a:r>
              <a:rPr lang="ru-RU" sz="2400" b="1" u="sng" dirty="0"/>
              <a:t>                                                         </a:t>
            </a:r>
            <a:r>
              <a:rPr lang="ru-RU" sz="2400" b="1" u="sng" dirty="0" err="1"/>
              <a:t>Поширене</a:t>
            </a:r>
            <a:r>
              <a:rPr lang="ru-RU" sz="2400" u="sng" dirty="0"/>
              <a:t>________________</a:t>
            </a:r>
            <a:r>
              <a:rPr lang="ru-RU" sz="2400" dirty="0"/>
              <a:t>       </a:t>
            </a:r>
            <a:br>
              <a:rPr lang="ru-RU" sz="2400" dirty="0"/>
            </a:br>
            <a:r>
              <a:rPr lang="ru-RU" sz="2400" u="sng" dirty="0"/>
              <a:t>   Я </a:t>
            </a:r>
            <a:r>
              <a:rPr lang="ru-RU" sz="2400" u="sng" dirty="0" err="1"/>
              <a:t>спізнився</a:t>
            </a:r>
            <a:r>
              <a:rPr lang="ru-RU" sz="2400" u="sng" dirty="0"/>
              <a:t>.                                                          Я </a:t>
            </a:r>
            <a:r>
              <a:rPr lang="ru-RU" sz="2400" u="sng" dirty="0" err="1"/>
              <a:t>спізнився</a:t>
            </a:r>
            <a:r>
              <a:rPr lang="ru-RU" sz="2400" u="sng" dirty="0"/>
              <a:t> до </a:t>
            </a:r>
            <a:r>
              <a:rPr lang="ru-RU" sz="2400" u="sng" dirty="0" err="1"/>
              <a:t>школи</a:t>
            </a:r>
            <a:r>
              <a:rPr lang="ru-RU" sz="2400" u="sng" dirty="0"/>
              <a:t>._______________</a:t>
            </a:r>
          </a:p>
          <a:p>
            <a:pPr>
              <a:lnSpc>
                <a:spcPct val="150000"/>
              </a:lnSpc>
            </a:pPr>
            <a:r>
              <a:rPr lang="ru-RU" sz="2400" u="sng" dirty="0"/>
              <a:t>   </a:t>
            </a:r>
            <a:r>
              <a:rPr lang="ru-RU" sz="2400" u="sng" dirty="0" err="1"/>
              <a:t>Зламався</a:t>
            </a:r>
            <a:r>
              <a:rPr lang="ru-RU" sz="2400" u="sng" dirty="0"/>
              <a:t> автобус.                                              </a:t>
            </a:r>
            <a:r>
              <a:rPr lang="ru-RU" sz="2400" u="sng" dirty="0" err="1"/>
              <a:t>Посеред</a:t>
            </a:r>
            <a:r>
              <a:rPr lang="ru-RU" sz="2400" u="sng" dirty="0"/>
              <a:t> дороги </a:t>
            </a:r>
            <a:r>
              <a:rPr lang="ru-RU" sz="2400" u="sng" dirty="0" err="1"/>
              <a:t>зламався</a:t>
            </a:r>
            <a:r>
              <a:rPr lang="ru-RU" sz="2400" u="sng" dirty="0"/>
              <a:t> наш автобус.</a:t>
            </a:r>
            <a:br>
              <a:rPr lang="ru-RU" sz="2400" u="sng" dirty="0"/>
            </a:br>
            <a:r>
              <a:rPr lang="ru-RU" sz="1100" u="sng" dirty="0"/>
              <a:t>          </a:t>
            </a:r>
            <a:endParaRPr lang="uk-UA" sz="1100" u="sng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5473005" y="1546225"/>
            <a:ext cx="0" cy="159474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720477" y="2636912"/>
            <a:ext cx="1260140" cy="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720477" y="2708920"/>
            <a:ext cx="1260140" cy="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04453" y="3212976"/>
            <a:ext cx="1152128" cy="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504453" y="3276600"/>
            <a:ext cx="1162422" cy="8384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8137301" y="3212976"/>
            <a:ext cx="1260140" cy="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8137301" y="3284984"/>
            <a:ext cx="1260140" cy="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265093" y="2673871"/>
            <a:ext cx="1260140" cy="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265093" y="2745879"/>
            <a:ext cx="1260140" cy="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1793912" y="3212976"/>
            <a:ext cx="936104" cy="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0081517" y="3216027"/>
            <a:ext cx="936104" cy="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055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94563"/>
            <a:ext cx="115220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36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Calibri" pitchFamily="34" charset="0"/>
                <a:cs typeface="Calibri" pitchFamily="34" charset="0"/>
              </a:rPr>
              <a:t> Завдання 2, 3 підручника.</a:t>
            </a:r>
            <a:endParaRPr kumimoji="0" lang="uk-UA" altLang="uk-UA" b="1" i="0" u="none" strike="noStrike" normalizeH="0" baseline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2827338"/>
            <a:ext cx="11522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0437" y="559405"/>
            <a:ext cx="10873208" cy="4308872"/>
          </a:xfrm>
          <a:prstGeom prst="rect">
            <a:avLst/>
          </a:prstGeom>
          <a:ln w="38100"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2. </a:t>
            </a:r>
            <a:r>
              <a:rPr lang="uk-UA" sz="2400" b="1" dirty="0"/>
              <a:t>Прочитайте. Зробіть речення непоширеними (усно).</a:t>
            </a:r>
          </a:p>
          <a:p>
            <a:r>
              <a:rPr lang="uk-UA" sz="600" dirty="0"/>
              <a:t>   </a:t>
            </a:r>
          </a:p>
          <a:p>
            <a:pPr indent="361950" algn="just"/>
            <a:r>
              <a:rPr lang="uk-UA" sz="2400" dirty="0"/>
              <a:t>Подруга Жені вже два місяці живе в Канаді. Хлопчик майже щодня пише їй електронні листи. Для цього тато навіть віддав йому свій старий комп'ютер.</a:t>
            </a:r>
          </a:p>
          <a:p>
            <a:pPr indent="361950" algn="just"/>
            <a:r>
              <a:rPr lang="uk-UA" sz="2400" dirty="0"/>
              <a:t>Женя ще не дуже швидко друкує. Набір тексту забирає багато часу. Може, Таня вже відповіла? Женя увімкнув комп'ютер. На жаль, лист не прийшов. Він перевірить пошту пізніше.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400" i="1" dirty="0"/>
              <a:t>Для чого потрібні другорядні члени речення?</a:t>
            </a:r>
          </a:p>
          <a:p>
            <a:r>
              <a:rPr lang="uk-UA" sz="400" dirty="0"/>
              <a:t>      </a:t>
            </a:r>
            <a:r>
              <a:rPr lang="uk-UA" sz="100" dirty="0"/>
              <a:t>   </a:t>
            </a:r>
            <a:r>
              <a:rPr lang="uk-UA" sz="1600" dirty="0"/>
              <a:t>          </a:t>
            </a:r>
          </a:p>
          <a:p>
            <a:r>
              <a:rPr lang="uk-UA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3. </a:t>
            </a:r>
            <a:r>
              <a:rPr lang="uk-UA" sz="2400" b="1" dirty="0"/>
              <a:t>Прочитайте. Перетворіть речення на поширені і запишіть.</a:t>
            </a:r>
          </a:p>
          <a:p>
            <a:endParaRPr lang="uk-UA" sz="600" dirty="0"/>
          </a:p>
          <a:p>
            <a:r>
              <a:rPr lang="uk-UA" sz="2400" dirty="0"/>
              <a:t>1. Почався урок (який?). Ми розповідали (що?). Вчителька слухала (як?).</a:t>
            </a:r>
          </a:p>
          <a:p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700555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F0407F-240E-4A49-BE8A-2A2A6C78E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Поширюємо речення з </a:t>
            </a:r>
            <a:r>
              <a:rPr lang="en-US" dirty="0"/>
              <a:t>LEGO</a:t>
            </a:r>
            <a:endParaRPr lang="ru-RU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963B5C4-92E8-4545-99F9-2A0C985AC9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8629" y="1600206"/>
            <a:ext cx="6912768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F2B9687-28AE-4E10-9CB2-3288DB9885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493" y="274638"/>
            <a:ext cx="8928992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695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E0B62E-93E0-4A97-86C9-11B830906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580F1768-5A50-4FC0-867F-697E14FCDF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8429" y="274639"/>
            <a:ext cx="10369868" cy="5303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996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D01037-ED51-4279-9170-5882FE8EE0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104" y="274638"/>
            <a:ext cx="10369868" cy="778098"/>
          </a:xfrm>
        </p:spPr>
        <p:txBody>
          <a:bodyPr/>
          <a:lstStyle/>
          <a:p>
            <a:r>
              <a:rPr lang="uk-UA" dirty="0"/>
              <a:t>Робота в малих групах</a:t>
            </a:r>
            <a:endParaRPr lang="ru-RU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C2979F4-C095-4D31-BE50-75797ECA73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103" y="908721"/>
            <a:ext cx="10369868" cy="468052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/>
              <a:t>Виберіть потрібні слова  до картинок, складіть і запишіть поширене речення, визначте і підкресліть головні та другорядні члени речення</a:t>
            </a:r>
          </a:p>
          <a:p>
            <a:pPr>
              <a:buFontTx/>
              <a:buChar char="-"/>
            </a:pPr>
            <a:r>
              <a:rPr lang="uk-UA" sz="2800" dirty="0"/>
              <a:t>Випікає </a:t>
            </a:r>
          </a:p>
          <a:p>
            <a:pPr>
              <a:buFontTx/>
              <a:buChar char="-"/>
            </a:pPr>
            <a:r>
              <a:rPr lang="uk-UA" sz="2800" dirty="0"/>
              <a:t>Продає </a:t>
            </a:r>
          </a:p>
          <a:p>
            <a:pPr>
              <a:buFontTx/>
              <a:buChar char="-"/>
            </a:pPr>
            <a:r>
              <a:rPr lang="uk-UA" sz="2800" dirty="0"/>
              <a:t>Косить</a:t>
            </a:r>
          </a:p>
          <a:p>
            <a:pPr>
              <a:buFontTx/>
              <a:buChar char="-"/>
            </a:pPr>
            <a:r>
              <a:rPr lang="uk-UA" sz="2800" dirty="0"/>
              <a:t>Привозить </a:t>
            </a:r>
          </a:p>
          <a:p>
            <a:pPr>
              <a:buFontTx/>
              <a:buChar char="-"/>
            </a:pPr>
            <a:r>
              <a:rPr lang="uk-UA" sz="2800" dirty="0"/>
              <a:t>Перевіряє </a:t>
            </a:r>
          </a:p>
          <a:p>
            <a:pPr>
              <a:buFontTx/>
              <a:buChar char="-"/>
            </a:pPr>
            <a:r>
              <a:rPr lang="uk-UA" sz="2800" dirty="0"/>
              <a:t>Оре </a:t>
            </a:r>
          </a:p>
          <a:p>
            <a:pPr>
              <a:buFontTx/>
              <a:buChar char="-"/>
            </a:pPr>
            <a:r>
              <a:rPr lang="uk-UA" sz="2800" dirty="0"/>
              <a:t>Удобрює </a:t>
            </a:r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7367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405" y="30941"/>
            <a:ext cx="11377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Правильне інтонування речень.</a:t>
            </a:r>
          </a:p>
          <a:p>
            <a:pPr algn="ctr"/>
            <a:r>
              <a:rPr lang="uk-UA" b="1" dirty="0"/>
              <a:t>Завдання 4 підручника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8429" y="993165"/>
            <a:ext cx="10945216" cy="3785652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3200" b="1" dirty="0">
                <a:solidFill>
                  <a:srgbClr val="C00000"/>
                </a:solidFill>
              </a:rPr>
              <a:t>4. </a:t>
            </a:r>
            <a:r>
              <a:rPr lang="uk-UA" sz="3200" b="1" dirty="0"/>
              <a:t>Порівняйте речення. Що і як змінилося у змісті, інтонації.</a:t>
            </a:r>
          </a:p>
          <a:p>
            <a:r>
              <a:rPr lang="uk-UA" sz="2000" dirty="0"/>
              <a:t>  </a:t>
            </a:r>
          </a:p>
          <a:p>
            <a:pPr indent="361950"/>
            <a:r>
              <a:rPr lang="uk-UA" sz="4000" dirty="0"/>
              <a:t>Зачини двері! Ярино, зачини двері, будь ласка</a:t>
            </a:r>
            <a:r>
              <a:rPr lang="uk-UA" sz="3200" dirty="0"/>
              <a:t>.</a:t>
            </a:r>
          </a:p>
          <a:p>
            <a:pPr indent="361950"/>
            <a:r>
              <a:rPr lang="uk-UA" sz="2000" dirty="0"/>
              <a:t>   </a:t>
            </a:r>
            <a:r>
              <a:rPr lang="uk-UA" sz="3200" dirty="0"/>
              <a:t>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uk-UA" sz="3200" i="1" dirty="0" err="1"/>
              <a:t>Спишіть</a:t>
            </a:r>
            <a:r>
              <a:rPr lang="uk-UA" sz="3200" i="1" dirty="0"/>
              <a:t>, доповнивши речення звертанням і словом будь ласка. </a:t>
            </a:r>
          </a:p>
          <a:p>
            <a:pPr indent="361950"/>
            <a:r>
              <a:rPr lang="uk-UA" sz="2000" dirty="0"/>
              <a:t>   </a:t>
            </a:r>
          </a:p>
          <a:p>
            <a:pPr indent="361950"/>
            <a:r>
              <a:rPr lang="uk-UA" sz="3200" dirty="0"/>
              <a:t>Дай книжку. Не перебивай мене. Ходімо додому.</a:t>
            </a:r>
          </a:p>
        </p:txBody>
      </p:sp>
    </p:spTree>
    <p:extLst>
      <p:ext uri="{BB962C8B-B14F-4D97-AF65-F5344CB8AC3E}">
        <p14:creationId xmlns:p14="http://schemas.microsoft.com/office/powerpoint/2010/main" val="2700555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51000" b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31146" y="116632"/>
            <a:ext cx="10184671" cy="2270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rgbClr val="0070C0"/>
                </a:solidFill>
                <a:latin typeface="Lobster" panose="02000506000000020003" pitchFamily="2" charset="0"/>
              </a:rPr>
              <a:t>                                     </a:t>
            </a:r>
            <a:r>
              <a:rPr lang="uk-UA" sz="3600" dirty="0">
                <a:solidFill>
                  <a:srgbClr val="0070C0"/>
                </a:solidFill>
                <a:latin typeface="Lobster" panose="02000506000000020003" pitchFamily="2" charset="0"/>
              </a:rPr>
              <a:t> Вправа</a:t>
            </a:r>
            <a:r>
              <a:rPr lang="uk-UA" sz="3200" dirty="0">
                <a:solidFill>
                  <a:srgbClr val="0070C0"/>
                </a:solidFill>
                <a:latin typeface="Lobster" panose="02000506000000020003" pitchFamily="2" charset="0"/>
              </a:rPr>
              <a:t> </a:t>
            </a:r>
            <a:r>
              <a:rPr lang="uk-UA" sz="2800" dirty="0">
                <a:solidFill>
                  <a:srgbClr val="0070C0"/>
                </a:solidFill>
                <a:latin typeface="Lobster" panose="02000506000000020003" pitchFamily="2" charset="0"/>
              </a:rPr>
              <a:t>4</a:t>
            </a:r>
            <a:endParaRPr lang="uk-UA" sz="2400" dirty="0">
              <a:solidFill>
                <a:srgbClr val="0070C0"/>
              </a:solidFill>
              <a:latin typeface="Lobster" panose="02000506000000020003" pitchFamily="2" charset="0"/>
            </a:endParaRPr>
          </a:p>
          <a:p>
            <a:pPr>
              <a:lnSpc>
                <a:spcPct val="155000"/>
              </a:lnSpc>
            </a:pPr>
            <a:r>
              <a:rPr lang="uk-UA" sz="3600" dirty="0">
                <a:solidFill>
                  <a:srgbClr val="0070C0"/>
                </a:solidFill>
                <a:latin typeface="Lobster" panose="02000506000000020003" pitchFamily="2" charset="0"/>
              </a:rPr>
              <a:t>Олено,  дай  книжку,  будь  ласка.  </a:t>
            </a:r>
          </a:p>
          <a:p>
            <a:pPr>
              <a:lnSpc>
                <a:spcPct val="155000"/>
              </a:lnSpc>
            </a:pPr>
            <a:endParaRPr lang="uk-UA" sz="3600" dirty="0">
              <a:solidFill>
                <a:srgbClr val="0070C0"/>
              </a:solidFill>
              <a:latin typeface="Lobster" panose="02000506000000020003" pitchFamily="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09507" y="15960"/>
            <a:ext cx="5112568" cy="907941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00025">
              <a:buFont typeface="Wingdings" panose="05000000000000000000" pitchFamily="2" charset="2"/>
              <a:buChar char="§"/>
            </a:pPr>
            <a:r>
              <a:rPr lang="uk-UA" i="1" dirty="0" err="1"/>
              <a:t>Спишіть</a:t>
            </a:r>
            <a:r>
              <a:rPr lang="uk-UA" i="1" dirty="0"/>
              <a:t>, доповнивши речення звертанням і словом будь ласка. </a:t>
            </a:r>
          </a:p>
          <a:p>
            <a:r>
              <a:rPr lang="uk-UA" sz="1700" b="1" dirty="0"/>
              <a:t>Дай книжку. Не перебивай мене. Ходімо додому.</a:t>
            </a:r>
          </a:p>
        </p:txBody>
      </p:sp>
    </p:spTree>
    <p:extLst>
      <p:ext uri="{BB962C8B-B14F-4D97-AF65-F5344CB8AC3E}">
        <p14:creationId xmlns:p14="http://schemas.microsoft.com/office/powerpoint/2010/main" val="1877515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Рисунок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43" t="2667" r="4197" b="31876"/>
          <a:stretch/>
        </p:blipFill>
        <p:spPr bwMode="auto">
          <a:xfrm>
            <a:off x="6524003" y="806271"/>
            <a:ext cx="4848225" cy="175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1584325"/>
            <a:ext cx="11522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39" b="8618"/>
          <a:stretch/>
        </p:blipFill>
        <p:spPr bwMode="auto">
          <a:xfrm>
            <a:off x="144413" y="2706925"/>
            <a:ext cx="11233248" cy="2259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72406" y="-99392"/>
            <a:ext cx="1144966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4000" b="1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 pitchFamily="34" charset="0"/>
                <a:ea typeface="Calibri" pitchFamily="34" charset="0"/>
                <a:cs typeface="Calibri" pitchFamily="34" charset="0"/>
              </a:rPr>
              <a:t>Робота з діаграмою</a:t>
            </a:r>
            <a:endParaRPr kumimoji="0" lang="uk-UA" altLang="uk-UA" sz="2000" b="1" i="0" u="none" strike="noStrike" normalizeH="0" baseline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Завдання 5 підручника, завдання 3 зошита </a:t>
            </a:r>
            <a:endParaRPr kumimoji="0" lang="uk-UA" altLang="uk-UA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1720" y="898561"/>
            <a:ext cx="6264696" cy="1569660"/>
          </a:xfrm>
          <a:prstGeom prst="rect">
            <a:avLst/>
          </a:prstGeom>
          <a:ln w="57150"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5. </a:t>
            </a:r>
            <a:r>
              <a:rPr lang="ru-RU" sz="2400" b="1" dirty="0" err="1"/>
              <a:t>Діти</a:t>
            </a:r>
            <a:r>
              <a:rPr lang="ru-RU" sz="2400" b="1" dirty="0"/>
              <a:t> 10 </a:t>
            </a:r>
            <a:r>
              <a:rPr lang="ru-RU" sz="2400" b="1" dirty="0" err="1"/>
              <a:t>хвилин</a:t>
            </a:r>
            <a:r>
              <a:rPr lang="ru-RU" sz="2400" b="1" dirty="0"/>
              <a:t> стояли на </a:t>
            </a:r>
            <a:r>
              <a:rPr lang="ru-RU" sz="2400" b="1" dirty="0" err="1"/>
              <a:t>тротуарі</a:t>
            </a:r>
            <a:r>
              <a:rPr lang="ru-RU" sz="2400" b="1" dirty="0"/>
              <a:t> </a:t>
            </a:r>
            <a:r>
              <a:rPr lang="ru-RU" sz="2400" b="1" dirty="0" err="1"/>
              <a:t>біля</a:t>
            </a:r>
            <a:r>
              <a:rPr lang="ru-RU" sz="2400" b="1" dirty="0"/>
              <a:t> </a:t>
            </a:r>
            <a:r>
              <a:rPr lang="ru-RU" sz="2400" b="1" dirty="0" err="1"/>
              <a:t>школи</a:t>
            </a:r>
            <a:r>
              <a:rPr lang="ru-RU" sz="2400" b="1" dirty="0"/>
              <a:t> і </a:t>
            </a:r>
            <a:r>
              <a:rPr lang="ru-RU" sz="2400" b="1" dirty="0" err="1"/>
              <a:t>щось</a:t>
            </a:r>
            <a:r>
              <a:rPr lang="ru-RU" sz="2400" b="1" dirty="0"/>
              <a:t> </a:t>
            </a:r>
            <a:r>
              <a:rPr lang="ru-RU" sz="2400" b="1" dirty="0" err="1"/>
              <a:t>записували</a:t>
            </a:r>
            <a:r>
              <a:rPr lang="ru-RU" sz="2400" b="1" dirty="0"/>
              <a:t>. </a:t>
            </a:r>
            <a:r>
              <a:rPr lang="ru-RU" sz="2400" b="1" dirty="0" err="1"/>
              <a:t>Потім</a:t>
            </a:r>
            <a:r>
              <a:rPr lang="ru-RU" sz="2400" b="1" dirty="0"/>
              <a:t> вони </a:t>
            </a:r>
            <a:r>
              <a:rPr lang="ru-RU" sz="2400" b="1" dirty="0" err="1"/>
              <a:t>зро</a:t>
            </a:r>
            <a:r>
              <a:rPr lang="ru-RU" sz="2400" b="1" dirty="0"/>
              <a:t>-</a:t>
            </a:r>
            <a:br>
              <a:rPr lang="ru-RU" sz="2400" b="1" dirty="0"/>
            </a:br>
            <a:r>
              <a:rPr lang="ru-RU" sz="2400" b="1" dirty="0"/>
              <a:t>били </a:t>
            </a:r>
            <a:r>
              <a:rPr lang="ru-RU" sz="2400" b="1" dirty="0" err="1"/>
              <a:t>діаграму</a:t>
            </a:r>
            <a:r>
              <a:rPr lang="ru-RU" sz="2400" b="1" dirty="0"/>
              <a:t>. </a:t>
            </a:r>
            <a:r>
              <a:rPr lang="ru-RU" sz="2400" b="1" dirty="0" err="1"/>
              <a:t>Напишіть</a:t>
            </a:r>
            <a:r>
              <a:rPr lang="ru-RU" sz="2400" b="1" dirty="0"/>
              <a:t> </a:t>
            </a:r>
            <a:r>
              <a:rPr lang="ru-RU" sz="2400" b="1" dirty="0" err="1"/>
              <a:t>поширене</a:t>
            </a:r>
            <a:r>
              <a:rPr lang="ru-RU" sz="2400" b="1" dirty="0"/>
              <a:t> </a:t>
            </a:r>
            <a:r>
              <a:rPr lang="ru-RU" sz="2400" b="1" dirty="0" err="1"/>
              <a:t>речення</a:t>
            </a:r>
            <a:r>
              <a:rPr lang="ru-RU" sz="2400" b="1" dirty="0"/>
              <a:t> </a:t>
            </a:r>
            <a:r>
              <a:rPr lang="ru-RU" sz="2400" b="1" dirty="0" err="1"/>
              <a:t>відповідь</a:t>
            </a:r>
            <a:r>
              <a:rPr lang="ru-RU" sz="2400" b="1" dirty="0"/>
              <a:t>  на  </a:t>
            </a:r>
            <a:r>
              <a:rPr lang="ru-RU" sz="2400" b="1" dirty="0" err="1"/>
              <a:t>запитання</a:t>
            </a:r>
            <a:r>
              <a:rPr lang="ru-RU" sz="2400" b="1" dirty="0"/>
              <a:t>  «</a:t>
            </a:r>
            <a:r>
              <a:rPr lang="ru-RU" sz="2400" b="1" dirty="0" err="1"/>
              <a:t>Що</a:t>
            </a:r>
            <a:r>
              <a:rPr lang="ru-RU" sz="2400" b="1" dirty="0"/>
              <a:t> </a:t>
            </a:r>
            <a:r>
              <a:rPr lang="ru-RU" sz="2400" b="1" dirty="0" err="1"/>
              <a:t>робили</a:t>
            </a:r>
            <a:r>
              <a:rPr lang="ru-RU" sz="2400" b="1" dirty="0"/>
              <a:t> </a:t>
            </a:r>
            <a:r>
              <a:rPr lang="ru-RU" sz="2400" b="1" dirty="0" err="1"/>
              <a:t>діти</a:t>
            </a:r>
            <a:r>
              <a:rPr lang="ru-RU" sz="2400" b="1" dirty="0"/>
              <a:t>?».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270055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405" y="-243408"/>
            <a:ext cx="11377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9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Перевіряю себе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56581" y="1326252"/>
            <a:ext cx="5688632" cy="136815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/>
              <a:t>Я вмію знаходити в реченні підмет і присудок.</a:t>
            </a:r>
          </a:p>
        </p:txBody>
      </p:sp>
      <p:sp>
        <p:nvSpPr>
          <p:cNvPr id="4" name="Овал 3"/>
          <p:cNvSpPr/>
          <p:nvPr/>
        </p:nvSpPr>
        <p:spPr>
          <a:xfrm>
            <a:off x="1080517" y="1470268"/>
            <a:ext cx="1008112" cy="100811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/>
              <a:t>1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08709" y="2838420"/>
            <a:ext cx="5688632" cy="136815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3200" dirty="0"/>
              <a:t>Я можу пояснити різницю </a:t>
            </a:r>
          </a:p>
          <a:p>
            <a:pPr lvl="0" algn="ctr"/>
            <a:r>
              <a:rPr lang="uk-UA" sz="3200" dirty="0"/>
              <a:t>між поширеним і непоширеним реченням.</a:t>
            </a:r>
          </a:p>
        </p:txBody>
      </p:sp>
      <p:sp>
        <p:nvSpPr>
          <p:cNvPr id="7" name="Овал 6"/>
          <p:cNvSpPr/>
          <p:nvPr/>
        </p:nvSpPr>
        <p:spPr>
          <a:xfrm>
            <a:off x="2232645" y="2982436"/>
            <a:ext cx="1008112" cy="100811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/>
              <a:t>2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68849" y="4278580"/>
            <a:ext cx="5688632" cy="136815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3200" dirty="0"/>
              <a:t>Я розумію, яку інформацію передають діаграми.</a:t>
            </a:r>
          </a:p>
        </p:txBody>
      </p:sp>
      <p:sp>
        <p:nvSpPr>
          <p:cNvPr id="9" name="Овал 8"/>
          <p:cNvSpPr/>
          <p:nvPr/>
        </p:nvSpPr>
        <p:spPr>
          <a:xfrm>
            <a:off x="3492785" y="4422596"/>
            <a:ext cx="1008112" cy="100811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70055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6421" y="260648"/>
            <a:ext cx="11089232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8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Домашнє завдання</a:t>
            </a:r>
          </a:p>
          <a:p>
            <a:endParaRPr lang="uk-UA" b="1" dirty="0"/>
          </a:p>
          <a:p>
            <a:pPr algn="ctr"/>
            <a:r>
              <a:rPr lang="uk-UA" sz="4400" dirty="0">
                <a:latin typeface="Lobster" panose="02000506000000020003" pitchFamily="2" charset="0"/>
              </a:rPr>
              <a:t>Підручник – стор.47 , завдання 6</a:t>
            </a:r>
          </a:p>
          <a:p>
            <a:pPr algn="ctr"/>
            <a:endParaRPr lang="uk-UA" sz="4400" b="1" dirty="0">
              <a:solidFill>
                <a:srgbClr val="C00000"/>
              </a:solidFill>
              <a:latin typeface="Lobster" panose="0200050600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7206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</TotalTime>
  <Words>542</Words>
  <Application>Microsoft Office PowerPoint</Application>
  <PresentationFormat>Довільний</PresentationFormat>
  <Paragraphs>75</Paragraphs>
  <Slides>15</Slides>
  <Notes>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22" baseType="lpstr">
      <vt:lpstr>Arial</vt:lpstr>
      <vt:lpstr>Arial Black</vt:lpstr>
      <vt:lpstr>Calibri</vt:lpstr>
      <vt:lpstr>Lobster</vt:lpstr>
      <vt:lpstr>Times New Roman</vt:lpstr>
      <vt:lpstr>Wingdings</vt:lpstr>
      <vt:lpstr>Тема Office</vt:lpstr>
      <vt:lpstr>Презентація PowerPoint</vt:lpstr>
      <vt:lpstr>Девіз уроку</vt:lpstr>
      <vt:lpstr>Презентація PowerPoint</vt:lpstr>
      <vt:lpstr> Словникова робота  Детектор- пристрій, який перевіряє правдивість інформації </vt:lpstr>
      <vt:lpstr>Вправа – детектор «Так чи ні»</vt:lpstr>
      <vt:lpstr>Презентація PowerPoint</vt:lpstr>
      <vt:lpstr>Презентація PowerPoint</vt:lpstr>
      <vt:lpstr>Поширюємо речення з LEGO</vt:lpstr>
      <vt:lpstr>Презентація PowerPoint</vt:lpstr>
      <vt:lpstr>Робота в малих групах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компютер</cp:lastModifiedBy>
  <cp:revision>26</cp:revision>
  <dcterms:created xsi:type="dcterms:W3CDTF">2022-10-17T12:06:25Z</dcterms:created>
  <dcterms:modified xsi:type="dcterms:W3CDTF">2024-03-13T20:23:41Z</dcterms:modified>
</cp:coreProperties>
</file>